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58"/>
  </p:notesMasterIdLst>
  <p:handoutMasterIdLst>
    <p:handoutMasterId r:id="rId59"/>
  </p:handoutMasterIdLst>
  <p:sldIdLst>
    <p:sldId id="338" r:id="rId2"/>
    <p:sldId id="424" r:id="rId3"/>
    <p:sldId id="406" r:id="rId4"/>
    <p:sldId id="390" r:id="rId5"/>
    <p:sldId id="391" r:id="rId6"/>
    <p:sldId id="496" r:id="rId7"/>
    <p:sldId id="401" r:id="rId8"/>
    <p:sldId id="408" r:id="rId9"/>
    <p:sldId id="425" r:id="rId10"/>
    <p:sldId id="392" r:id="rId11"/>
    <p:sldId id="426" r:id="rId12"/>
    <p:sldId id="403" r:id="rId13"/>
    <p:sldId id="393" r:id="rId14"/>
    <p:sldId id="394" r:id="rId15"/>
    <p:sldId id="492" r:id="rId16"/>
    <p:sldId id="497" r:id="rId17"/>
    <p:sldId id="487" r:id="rId18"/>
    <p:sldId id="488" r:id="rId19"/>
    <p:sldId id="489" r:id="rId20"/>
    <p:sldId id="396" r:id="rId21"/>
    <p:sldId id="454" r:id="rId22"/>
    <p:sldId id="456" r:id="rId23"/>
    <p:sldId id="398" r:id="rId24"/>
    <p:sldId id="448" r:id="rId25"/>
    <p:sldId id="402" r:id="rId26"/>
    <p:sldId id="475" r:id="rId27"/>
    <p:sldId id="476" r:id="rId28"/>
    <p:sldId id="474" r:id="rId29"/>
    <p:sldId id="484" r:id="rId30"/>
    <p:sldId id="493" r:id="rId31"/>
    <p:sldId id="481" r:id="rId32"/>
    <p:sldId id="482" r:id="rId33"/>
    <p:sldId id="498" r:id="rId34"/>
    <p:sldId id="499" r:id="rId35"/>
    <p:sldId id="453" r:id="rId36"/>
    <p:sldId id="494" r:id="rId37"/>
    <p:sldId id="435" r:id="rId38"/>
    <p:sldId id="461" r:id="rId39"/>
    <p:sldId id="462" r:id="rId40"/>
    <p:sldId id="486" r:id="rId41"/>
    <p:sldId id="463" r:id="rId42"/>
    <p:sldId id="464" r:id="rId43"/>
    <p:sldId id="465" r:id="rId44"/>
    <p:sldId id="466" r:id="rId45"/>
    <p:sldId id="467" r:id="rId46"/>
    <p:sldId id="468" r:id="rId47"/>
    <p:sldId id="469" r:id="rId48"/>
    <p:sldId id="470" r:id="rId49"/>
    <p:sldId id="471" r:id="rId50"/>
    <p:sldId id="451" r:id="rId51"/>
    <p:sldId id="452" r:id="rId52"/>
    <p:sldId id="490" r:id="rId53"/>
    <p:sldId id="429" r:id="rId54"/>
    <p:sldId id="422" r:id="rId55"/>
    <p:sldId id="407" r:id="rId56"/>
    <p:sldId id="491" r:id="rId57"/>
  </p:sldIdLst>
  <p:sldSz cx="9144000" cy="6858000" type="screen4x3"/>
  <p:notesSz cx="6794500" cy="9931400"/>
  <p:embeddedFontLst>
    <p:embeddedFont>
      <p:font typeface="Calibri" pitchFamily="34" charset="0"/>
      <p:regular r:id="rId60"/>
      <p:bold r:id="rId61"/>
      <p:italic r:id="rId62"/>
      <p:boldItalic r:id="rId63"/>
    </p:embeddedFont>
    <p:embeddedFont>
      <p:font typeface="Times" pitchFamily="18" charset="0"/>
      <p:regular r:id="rId64"/>
      <p:bold r:id="rId65"/>
      <p:italic r:id="rId66"/>
      <p:boldItalic r:id="rId6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8948"/>
    <a:srgbClr val="007FDE"/>
    <a:srgbClr val="FFC5C5"/>
    <a:srgbClr val="FF6565"/>
    <a:srgbClr val="FFA3A3"/>
    <a:srgbClr val="FF3B3B"/>
    <a:srgbClr val="FF0000"/>
    <a:srgbClr val="F5F7B7"/>
    <a:srgbClr val="5AB8FF"/>
    <a:srgbClr val="FAFB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75DCB02-9BB8-47FD-8907-85C794F793BA}" styleName="テーマ 1 - アクセント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スタイル/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46" autoAdjust="0"/>
    <p:restoredTop sz="95478" autoAdjust="0"/>
  </p:normalViewPr>
  <p:slideViewPr>
    <p:cSldViewPr snapToObjects="1">
      <p:cViewPr>
        <p:scale>
          <a:sx n="115" d="100"/>
          <a:sy n="115" d="100"/>
        </p:scale>
        <p:origin x="-1644" y="-4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4.wmf"/><Relationship Id="rId7" Type="http://schemas.openxmlformats.org/officeDocument/2006/relationships/image" Target="../media/image28.wmf"/><Relationship Id="rId2" Type="http://schemas.openxmlformats.org/officeDocument/2006/relationships/image" Target="../media/image23.wmf"/><Relationship Id="rId1" Type="http://schemas.openxmlformats.org/officeDocument/2006/relationships/image" Target="../media/image22.wmf"/><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image" Target="../media/image44.wmf"/><Relationship Id="rId7" Type="http://schemas.openxmlformats.org/officeDocument/2006/relationships/image" Target="../media/image48.wmf"/><Relationship Id="rId2" Type="http://schemas.openxmlformats.org/officeDocument/2006/relationships/image" Target="../media/image43.wmf"/><Relationship Id="rId1" Type="http://schemas.openxmlformats.org/officeDocument/2006/relationships/image" Target="../media/image42.wmf"/><Relationship Id="rId6" Type="http://schemas.openxmlformats.org/officeDocument/2006/relationships/image" Target="../media/image47.wmf"/><Relationship Id="rId5" Type="http://schemas.openxmlformats.org/officeDocument/2006/relationships/image" Target="../media/image46.wmf"/><Relationship Id="rId4" Type="http://schemas.openxmlformats.org/officeDocument/2006/relationships/image" Target="../media/image45.wmf"/><Relationship Id="rId9" Type="http://schemas.openxmlformats.org/officeDocument/2006/relationships/image" Target="../media/image5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image" Target="../media/image122.wmf"/><Relationship Id="rId1" Type="http://schemas.openxmlformats.org/officeDocument/2006/relationships/image" Target="../media/image121.wmf"/><Relationship Id="rId4" Type="http://schemas.openxmlformats.org/officeDocument/2006/relationships/image" Target="../media/image12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image" Target="../media/image127.wmf"/><Relationship Id="rId1" Type="http://schemas.openxmlformats.org/officeDocument/2006/relationships/image" Target="../media/image126.wmf"/><Relationship Id="rId6" Type="http://schemas.openxmlformats.org/officeDocument/2006/relationships/image" Target="../media/image131.wmf"/><Relationship Id="rId5" Type="http://schemas.openxmlformats.org/officeDocument/2006/relationships/image" Target="../media/image130.wmf"/><Relationship Id="rId4" Type="http://schemas.openxmlformats.org/officeDocument/2006/relationships/image" Target="../media/image12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2044" tIns="46022" rIns="92044" bIns="46022" rtlCol="0"/>
          <a:lstStyle>
            <a:lvl1pPr algn="l">
              <a:defRPr sz="1200"/>
            </a:lvl1pPr>
          </a:lstStyle>
          <a:p>
            <a:endParaRPr lang="en-US"/>
          </a:p>
        </p:txBody>
      </p:sp>
      <p:sp>
        <p:nvSpPr>
          <p:cNvPr id="3" name="Date Placeholder 2"/>
          <p:cNvSpPr>
            <a:spLocks noGrp="1"/>
          </p:cNvSpPr>
          <p:nvPr>
            <p:ph type="dt" sz="quarter" idx="1"/>
          </p:nvPr>
        </p:nvSpPr>
        <p:spPr>
          <a:xfrm>
            <a:off x="3848645" y="0"/>
            <a:ext cx="2944283" cy="496570"/>
          </a:xfrm>
          <a:prstGeom prst="rect">
            <a:avLst/>
          </a:prstGeom>
        </p:spPr>
        <p:txBody>
          <a:bodyPr vert="horz" lIns="92044" tIns="46022" rIns="92044" bIns="46022" rtlCol="0"/>
          <a:lstStyle>
            <a:lvl1pPr algn="r">
              <a:defRPr sz="1200"/>
            </a:lvl1pPr>
          </a:lstStyle>
          <a:p>
            <a:fld id="{6701E509-9597-B34E-9F6B-2AE00203F202}" type="datetimeFigureOut">
              <a:rPr lang="en-US" smtClean="0"/>
              <a:pPr/>
              <a:t>7/3/2013</a:t>
            </a:fld>
            <a:endParaRPr lang="en-US"/>
          </a:p>
        </p:txBody>
      </p:sp>
      <p:sp>
        <p:nvSpPr>
          <p:cNvPr id="4" name="Footer Placeholder 3"/>
          <p:cNvSpPr>
            <a:spLocks noGrp="1"/>
          </p:cNvSpPr>
          <p:nvPr>
            <p:ph type="ftr" sz="quarter" idx="2"/>
          </p:nvPr>
        </p:nvSpPr>
        <p:spPr>
          <a:xfrm>
            <a:off x="0" y="9433106"/>
            <a:ext cx="2944283" cy="496570"/>
          </a:xfrm>
          <a:prstGeom prst="rect">
            <a:avLst/>
          </a:prstGeom>
        </p:spPr>
        <p:txBody>
          <a:bodyPr vert="horz" lIns="92044" tIns="46022" rIns="92044" bIns="46022" rtlCol="0" anchor="b"/>
          <a:lstStyle>
            <a:lvl1pPr algn="l">
              <a:defRPr sz="1200"/>
            </a:lvl1pPr>
          </a:lstStyle>
          <a:p>
            <a:endParaRPr lang="en-US"/>
          </a:p>
        </p:txBody>
      </p:sp>
      <p:sp>
        <p:nvSpPr>
          <p:cNvPr id="5" name="Slide Number Placeholder 4"/>
          <p:cNvSpPr>
            <a:spLocks noGrp="1"/>
          </p:cNvSpPr>
          <p:nvPr>
            <p:ph type="sldNum" sz="quarter" idx="3"/>
          </p:nvPr>
        </p:nvSpPr>
        <p:spPr>
          <a:xfrm>
            <a:off x="3848645" y="9433106"/>
            <a:ext cx="2944283" cy="496570"/>
          </a:xfrm>
          <a:prstGeom prst="rect">
            <a:avLst/>
          </a:prstGeom>
        </p:spPr>
        <p:txBody>
          <a:bodyPr vert="horz" lIns="92044" tIns="46022" rIns="92044" bIns="46022" rtlCol="0" anchor="b"/>
          <a:lstStyle>
            <a:lvl1pPr algn="r">
              <a:defRPr sz="1200"/>
            </a:lvl1pPr>
          </a:lstStyle>
          <a:p>
            <a:fld id="{9C605B56-D784-0041-85E4-520127EE612F}" type="slidenum">
              <a:rPr lang="en-US" smtClean="0"/>
              <a:pPr/>
              <a:t>‹#›</a:t>
            </a:fld>
            <a:endParaRPr lang="en-US"/>
          </a:p>
        </p:txBody>
      </p:sp>
    </p:spTree>
    <p:extLst>
      <p:ext uri="{BB962C8B-B14F-4D97-AF65-F5344CB8AC3E}">
        <p14:creationId xmlns:p14="http://schemas.microsoft.com/office/powerpoint/2010/main" val="33323887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2044" tIns="46022" rIns="92044" bIns="46022" rtlCol="0"/>
          <a:lstStyle>
            <a:lvl1pPr algn="l">
              <a:defRPr sz="1200"/>
            </a:lvl1pPr>
          </a:lstStyle>
          <a:p>
            <a:endParaRPr lang="en-US"/>
          </a:p>
        </p:txBody>
      </p:sp>
      <p:sp>
        <p:nvSpPr>
          <p:cNvPr id="3" name="Date Placeholder 2"/>
          <p:cNvSpPr>
            <a:spLocks noGrp="1"/>
          </p:cNvSpPr>
          <p:nvPr>
            <p:ph type="dt" idx="1"/>
          </p:nvPr>
        </p:nvSpPr>
        <p:spPr>
          <a:xfrm>
            <a:off x="3848645" y="0"/>
            <a:ext cx="2944283" cy="496570"/>
          </a:xfrm>
          <a:prstGeom prst="rect">
            <a:avLst/>
          </a:prstGeom>
        </p:spPr>
        <p:txBody>
          <a:bodyPr vert="horz" lIns="92044" tIns="46022" rIns="92044" bIns="46022" rtlCol="0"/>
          <a:lstStyle>
            <a:lvl1pPr algn="r">
              <a:defRPr sz="1200"/>
            </a:lvl1pPr>
          </a:lstStyle>
          <a:p>
            <a:fld id="{AAB8B0A5-F544-B34C-A1BF-5DEC77116965}" type="datetimeFigureOut">
              <a:rPr lang="en-US" smtClean="0"/>
              <a:pPr/>
              <a:t>7/3/2013</a:t>
            </a:fld>
            <a:endParaRPr lang="en-US"/>
          </a:p>
        </p:txBody>
      </p:sp>
      <p:sp>
        <p:nvSpPr>
          <p:cNvPr id="4" name="Slide Image Placeholder 3"/>
          <p:cNvSpPr>
            <a:spLocks noGrp="1" noRot="1" noChangeAspect="1"/>
          </p:cNvSpPr>
          <p:nvPr>
            <p:ph type="sldImg" idx="2"/>
          </p:nvPr>
        </p:nvSpPr>
        <p:spPr>
          <a:xfrm>
            <a:off x="912813" y="744538"/>
            <a:ext cx="4968875" cy="3725862"/>
          </a:xfrm>
          <a:prstGeom prst="rect">
            <a:avLst/>
          </a:prstGeom>
          <a:noFill/>
          <a:ln w="12700">
            <a:solidFill>
              <a:prstClr val="black"/>
            </a:solidFill>
          </a:ln>
        </p:spPr>
        <p:txBody>
          <a:bodyPr vert="horz" lIns="92044" tIns="46022" rIns="92044" bIns="46022" rtlCol="0" anchor="ctr"/>
          <a:lstStyle/>
          <a:p>
            <a:endParaRPr lang="en-US"/>
          </a:p>
        </p:txBody>
      </p:sp>
      <p:sp>
        <p:nvSpPr>
          <p:cNvPr id="5" name="Notes Placeholder 4"/>
          <p:cNvSpPr>
            <a:spLocks noGrp="1"/>
          </p:cNvSpPr>
          <p:nvPr>
            <p:ph type="body" sz="quarter" idx="3"/>
          </p:nvPr>
        </p:nvSpPr>
        <p:spPr>
          <a:xfrm>
            <a:off x="679451" y="4717415"/>
            <a:ext cx="5435600" cy="4469130"/>
          </a:xfrm>
          <a:prstGeom prst="rect">
            <a:avLst/>
          </a:prstGeom>
        </p:spPr>
        <p:txBody>
          <a:bodyPr vert="horz" lIns="92044" tIns="46022" rIns="92044" bIns="4602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3106"/>
            <a:ext cx="2944283" cy="496570"/>
          </a:xfrm>
          <a:prstGeom prst="rect">
            <a:avLst/>
          </a:prstGeom>
        </p:spPr>
        <p:txBody>
          <a:bodyPr vert="horz" lIns="92044" tIns="46022" rIns="92044" bIns="46022" rtlCol="0" anchor="b"/>
          <a:lstStyle>
            <a:lvl1pPr algn="l">
              <a:defRPr sz="1200"/>
            </a:lvl1pPr>
          </a:lstStyle>
          <a:p>
            <a:endParaRPr lang="en-US"/>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2044" tIns="46022" rIns="92044" bIns="46022" rtlCol="0" anchor="b"/>
          <a:lstStyle>
            <a:lvl1pPr algn="r">
              <a:defRPr sz="1200"/>
            </a:lvl1pPr>
          </a:lstStyle>
          <a:p>
            <a:fld id="{5D933F9D-E7C8-5143-9363-2CF271CA3A84}" type="slidenum">
              <a:rPr lang="en-US" smtClean="0"/>
              <a:pPr/>
              <a:t>‹#›</a:t>
            </a:fld>
            <a:endParaRPr lang="en-US"/>
          </a:p>
        </p:txBody>
      </p:sp>
    </p:spTree>
    <p:extLst>
      <p:ext uri="{BB962C8B-B14F-4D97-AF65-F5344CB8AC3E}">
        <p14:creationId xmlns:p14="http://schemas.microsoft.com/office/powerpoint/2010/main" val="234954669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D933F9D-E7C8-5143-9363-2CF271CA3A84}" type="slidenum">
              <a:rPr lang="en-US" smtClean="0"/>
              <a:pPr/>
              <a:t>30</a:t>
            </a:fld>
            <a:endParaRPr lang="en-US"/>
          </a:p>
        </p:txBody>
      </p:sp>
    </p:spTree>
    <p:extLst>
      <p:ext uri="{BB962C8B-B14F-4D97-AF65-F5344CB8AC3E}">
        <p14:creationId xmlns:p14="http://schemas.microsoft.com/office/powerpoint/2010/main" val="4006363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smtClean="0"/>
              <a:t>dynamical processes </a:t>
            </a:r>
            <a:endParaRPr kumimoji="1" lang="ja-JP" altLang="en-US" dirty="0"/>
          </a:p>
        </p:txBody>
      </p:sp>
      <p:sp>
        <p:nvSpPr>
          <p:cNvPr id="4" name="スライド番号プレースホルダー 3"/>
          <p:cNvSpPr>
            <a:spLocks noGrp="1"/>
          </p:cNvSpPr>
          <p:nvPr>
            <p:ph type="sldNum" sz="quarter" idx="10"/>
          </p:nvPr>
        </p:nvSpPr>
        <p:spPr/>
        <p:txBody>
          <a:bodyPr/>
          <a:lstStyle/>
          <a:p>
            <a:fld id="{5D933F9D-E7C8-5143-9363-2CF271CA3A84}" type="slidenum">
              <a:rPr lang="en-US" smtClean="0"/>
              <a:pPr/>
              <a:t>33</a:t>
            </a:fld>
            <a:endParaRPr lang="en-US"/>
          </a:p>
        </p:txBody>
      </p:sp>
    </p:spTree>
    <p:extLst>
      <p:ext uri="{BB962C8B-B14F-4D97-AF65-F5344CB8AC3E}">
        <p14:creationId xmlns:p14="http://schemas.microsoft.com/office/powerpoint/2010/main" val="1834592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933F9D-E7C8-5143-9363-2CF271CA3A84}"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933F9D-E7C8-5143-9363-2CF271CA3A84}" type="slidenum">
              <a:rPr lang="en-US" smtClean="0"/>
              <a:pPr/>
              <a:t>40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MigMix 1P" pitchFamily="50" charset="-128"/>
                <a:ea typeface="MigMix 1P" pitchFamily="50" charset="-128"/>
                <a:cs typeface="MigMix 1P" pitchFamily="50" charset="-128"/>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01148BD-DAA7-614E-9D26-DAEEF5F9DBB3}" type="datetime1">
              <a:rPr lang="en-US" altLang="ja-JP" smtClean="0"/>
              <a:pPr/>
              <a:t>7/3/2013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AC312-9088-7A41-9348-5601ED868CC6}" type="slidenum">
              <a:rPr lang="en-US" smtClean="0"/>
              <a:pPr/>
              <a:t>‹#›</a:t>
            </a:fld>
            <a:endParaRPr lang="en-US"/>
          </a:p>
        </p:txBody>
      </p:sp>
      <p:sp>
        <p:nvSpPr>
          <p:cNvPr id="7" name="ドーナツ 6"/>
          <p:cNvSpPr/>
          <p:nvPr userDrawn="1"/>
        </p:nvSpPr>
        <p:spPr>
          <a:xfrm>
            <a:off x="228600" y="152400"/>
            <a:ext cx="1905000" cy="1905000"/>
          </a:xfrm>
          <a:prstGeom prst="donut">
            <a:avLst>
              <a:gd name="adj" fmla="val 16065"/>
            </a:avLst>
          </a:prstGeom>
          <a:gradFill flip="none" rotWithShape="1">
            <a:gsLst>
              <a:gs pos="100000">
                <a:srgbClr val="EDEDED">
                  <a:lumMod val="0"/>
                  <a:lumOff val="100000"/>
                </a:srgbClr>
              </a:gs>
              <a:gs pos="27000">
                <a:schemeClr val="tx1">
                  <a:lumMod val="0"/>
                </a:schemeClr>
              </a:gs>
              <a:gs pos="100000">
                <a:schemeClr val="tx1">
                  <a:lumMod val="0"/>
                  <a:lumOff val="100000"/>
                </a:schemeClr>
              </a:gs>
            </a:gsLst>
            <a:path path="circle">
              <a:fillToRect l="50000" t="50000" r="50000" b="50000"/>
            </a:path>
            <a:tileRect/>
          </a:gradFill>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Tree>
  </p:cSld>
  <p:clrMapOvr>
    <a:masterClrMapping/>
  </p:clrMapOvr>
  <p:transition spd="slow">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B06EAF-BA5B-9947-9641-162F83C7EB49}" type="datetime1">
              <a:rPr lang="en-US" altLang="ja-JP" smtClean="0"/>
              <a:pPr/>
              <a:t>7/3/2013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AC312-9088-7A41-9348-5601ED868CC6}" type="slidenum">
              <a:rPr lang="en-US" smtClean="0"/>
              <a:pPr/>
              <a:t>‹#›</a:t>
            </a:fld>
            <a:endParaRPr lang="en-US"/>
          </a:p>
        </p:txBody>
      </p:sp>
    </p:spTree>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4BD5E0-45FF-2042-9C37-3655C8610D07}" type="datetime1">
              <a:rPr lang="en-US" altLang="ja-JP" smtClean="0"/>
              <a:pPr/>
              <a:t>7/3/2013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AC312-9088-7A41-9348-5601ED868CC6}" type="slidenum">
              <a:rPr lang="en-US" smtClean="0"/>
              <a:pPr/>
              <a:t>‹#›</a:t>
            </a:fld>
            <a:endParaRPr lang="en-US"/>
          </a:p>
        </p:txBody>
      </p:sp>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正方形/長方形 8"/>
          <p:cNvSpPr/>
          <p:nvPr userDrawn="1"/>
        </p:nvSpPr>
        <p:spPr>
          <a:xfrm>
            <a:off x="-76200" y="6553200"/>
            <a:ext cx="9372600" cy="533400"/>
          </a:xfrm>
          <a:prstGeom prst="rect">
            <a:avLst/>
          </a:prstGeom>
          <a:gradFill>
            <a:gsLst>
              <a:gs pos="0">
                <a:srgbClr val="0B0C3C"/>
              </a:gs>
              <a:gs pos="100000">
                <a:srgbClr val="0B0C3C">
                  <a:alpha val="70000"/>
                </a:srgb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p:cNvSpPr/>
          <p:nvPr userDrawn="1"/>
        </p:nvSpPr>
        <p:spPr>
          <a:xfrm>
            <a:off x="-76200" y="-76200"/>
            <a:ext cx="9372600" cy="533400"/>
          </a:xfrm>
          <a:prstGeom prst="rect">
            <a:avLst/>
          </a:prstGeom>
          <a:gradFill>
            <a:gsLst>
              <a:gs pos="0">
                <a:srgbClr val="0B0C3C"/>
              </a:gs>
              <a:gs pos="100000">
                <a:srgbClr val="0B0C3C">
                  <a:alpha val="70000"/>
                </a:srgb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title"/>
          </p:nvPr>
        </p:nvSpPr>
        <p:spPr>
          <a:xfrm>
            <a:off x="254000" y="0"/>
            <a:ext cx="8623300" cy="457200"/>
          </a:xfrm>
        </p:spPr>
        <p:txBody>
          <a:bodyPr>
            <a:normAutofit/>
          </a:bodyPr>
          <a:lstStyle>
            <a:lvl1pPr>
              <a:defRPr sz="2400">
                <a:solidFill>
                  <a:schemeClr val="bg1"/>
                </a:solidFill>
                <a:latin typeface="MigMix 1P" pitchFamily="50" charset="-128"/>
                <a:ea typeface="MigMix 1P" pitchFamily="50" charset="-128"/>
                <a:cs typeface="MigMix 1P" pitchFamily="50" charset="-128"/>
              </a:defRPr>
            </a:lvl1pPr>
          </a:lstStyle>
          <a:p>
            <a:r>
              <a:rPr lang="en-US" dirty="0" smtClean="0"/>
              <a:t>Click to edit Master title style</a:t>
            </a:r>
            <a:endParaRPr lang="en-US" dirty="0"/>
          </a:p>
        </p:txBody>
      </p:sp>
      <p:sp>
        <p:nvSpPr>
          <p:cNvPr id="3" name="Content Placeholder 2"/>
          <p:cNvSpPr>
            <a:spLocks noGrp="1"/>
          </p:cNvSpPr>
          <p:nvPr>
            <p:ph idx="1"/>
          </p:nvPr>
        </p:nvSpPr>
        <p:spPr>
          <a:xfrm>
            <a:off x="254000" y="533400"/>
            <a:ext cx="8623300" cy="5883275"/>
          </a:xfrm>
        </p:spPr>
        <p:txBody>
          <a:bodyPr/>
          <a:lstStyle>
            <a:lvl1pPr>
              <a:defRPr>
                <a:latin typeface="MigMix 1P" pitchFamily="50" charset="-128"/>
                <a:ea typeface="MigMix 1P" pitchFamily="50" charset="-128"/>
                <a:cs typeface="MigMix 1P" pitchFamily="50" charset="-128"/>
              </a:defRPr>
            </a:lvl1pPr>
            <a:lvl2pPr>
              <a:defRPr>
                <a:latin typeface="MigMix 1P" pitchFamily="50" charset="-128"/>
                <a:ea typeface="MigMix 1P" pitchFamily="50" charset="-128"/>
                <a:cs typeface="MigMix 1P" pitchFamily="50" charset="-128"/>
              </a:defRPr>
            </a:lvl2pPr>
            <a:lvl3pPr>
              <a:defRPr>
                <a:latin typeface="MigMix 1P" pitchFamily="50" charset="-128"/>
                <a:ea typeface="MigMix 1P" pitchFamily="50" charset="-128"/>
                <a:cs typeface="MigMix 1P" pitchFamily="50" charset="-128"/>
              </a:defRPr>
            </a:lvl3pPr>
            <a:lvl4pPr>
              <a:defRPr>
                <a:latin typeface="MigMix 1P" pitchFamily="50" charset="-128"/>
                <a:ea typeface="MigMix 1P" pitchFamily="50" charset="-128"/>
                <a:cs typeface="MigMix 1P" pitchFamily="50" charset="-128"/>
              </a:defRPr>
            </a:lvl4pPr>
            <a:lvl5pPr>
              <a:defRPr>
                <a:latin typeface="MigMix 1P" pitchFamily="50" charset="-128"/>
                <a:ea typeface="MigMix 1P" pitchFamily="50" charset="-128"/>
                <a:cs typeface="MigMix 1P" pitchFamily="50" charset="-128"/>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22A0CE1B-CA46-AA49-A190-D171A215E942}" type="datetime1">
              <a:rPr lang="en-US" altLang="ja-JP" smtClean="0"/>
              <a:pPr/>
              <a:t>7/3/2013</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B4AC312-9088-7A41-9348-5601ED868CC6}" type="slidenum">
              <a:rPr lang="en-US" smtClean="0"/>
              <a:pPr/>
              <a:t>‹#›</a:t>
            </a:fld>
            <a:endParaRPr lang="en-US"/>
          </a:p>
        </p:txBody>
      </p:sp>
    </p:spTree>
  </p:cSld>
  <p:clrMapOvr>
    <a:masterClrMapping/>
  </p:clrMapOvr>
  <p:transition spd="slow">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3A9EAD-91DA-8345-9D68-C72A9F1D8E73}" type="datetime1">
              <a:rPr lang="en-US" altLang="ja-JP" smtClean="0"/>
              <a:pPr/>
              <a:t>7/3/2013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AC312-9088-7A41-9348-5601ED868CC6}" type="slidenum">
              <a:rPr lang="en-US" smtClean="0"/>
              <a:pPr/>
              <a:t>‹#›</a:t>
            </a:fld>
            <a:endParaRPr lang="en-US"/>
          </a:p>
        </p:txBody>
      </p:sp>
    </p:spTree>
  </p:cSld>
  <p:clrMapOvr>
    <a:masterClrMapping/>
  </p:clrMapOvr>
  <p:transition spd="slow">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762000"/>
            <a:ext cx="4038600" cy="5364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762000"/>
            <a:ext cx="4038600" cy="5364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184678-5A3B-FE4D-8CE5-FA5FE1352005}" type="datetime1">
              <a:rPr lang="en-US" altLang="ja-JP" smtClean="0"/>
              <a:pPr/>
              <a:t>7/3/2013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4AC312-9088-7A41-9348-5601ED868CC6}" type="slidenum">
              <a:rPr lang="en-US" smtClean="0"/>
              <a:pPr/>
              <a:t>‹#›</a:t>
            </a:fld>
            <a:endParaRPr lang="en-US"/>
          </a:p>
        </p:txBody>
      </p:sp>
    </p:spTree>
  </p:cSld>
  <p:clrMapOvr>
    <a:masterClrMapping/>
  </p:clrMapOvr>
  <p:transition spd="slow">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6858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325562"/>
            <a:ext cx="4040188" cy="48006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6858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325562"/>
            <a:ext cx="4041775" cy="48006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26D5A8-6288-504E-94EF-DB3A18F30BD1}" type="datetime1">
              <a:rPr lang="en-US" altLang="ja-JP" smtClean="0"/>
              <a:pPr/>
              <a:t>7/3/2013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4AC312-9088-7A41-9348-5601ED868CC6}" type="slidenum">
              <a:rPr lang="en-US" smtClean="0"/>
              <a:pPr/>
              <a:t>‹#›</a:t>
            </a:fld>
            <a:endParaRPr lang="en-US"/>
          </a:p>
        </p:txBody>
      </p:sp>
    </p:spTree>
  </p:cSld>
  <p:clrMapOvr>
    <a:masterClrMapping/>
  </p:clrMapOvr>
  <p:transition spd="slow">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05A9CE-A26C-B844-A086-887FE11EC097}" type="datetime1">
              <a:rPr lang="en-US" altLang="ja-JP" smtClean="0"/>
              <a:pPr/>
              <a:t>7/3/2013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4AC312-9088-7A41-9348-5601ED868CC6}" type="slidenum">
              <a:rPr lang="en-US" smtClean="0"/>
              <a:pPr/>
              <a:t>‹#›</a:t>
            </a:fld>
            <a:endParaRPr lang="en-US"/>
          </a:p>
        </p:txBody>
      </p:sp>
    </p:spTree>
  </p:cSld>
  <p:clrMapOvr>
    <a:masterClrMapping/>
  </p:clrMapOvr>
  <p:transition spd="slow">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A6D217-877C-6D45-B86F-CAA48DCB9433}" type="datetime1">
              <a:rPr lang="en-US" altLang="ja-JP" smtClean="0"/>
              <a:pPr/>
              <a:t>7/3/2013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4AC312-9088-7A41-9348-5601ED868CC6}" type="slidenum">
              <a:rPr lang="en-US" smtClean="0"/>
              <a:pPr/>
              <a:t>‹#›</a:t>
            </a:fld>
            <a:endParaRPr lang="en-US"/>
          </a:p>
        </p:txBody>
      </p:sp>
    </p:spTree>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AFA63-8CA2-5344-B597-393164A058EF}" type="datetime1">
              <a:rPr lang="en-US" altLang="ja-JP" smtClean="0"/>
              <a:pPr/>
              <a:t>7/3/2013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4AC312-9088-7A41-9348-5601ED868CC6}" type="slidenum">
              <a:rPr lang="en-US" smtClean="0"/>
              <a:pPr/>
              <a:t>‹#›</a:t>
            </a:fld>
            <a:endParaRPr lang="en-US"/>
          </a:p>
        </p:txBody>
      </p:sp>
    </p:spTree>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C31A6-3260-9C40-90B6-EB7500944CA8}" type="datetime1">
              <a:rPr lang="en-US" altLang="ja-JP" smtClean="0"/>
              <a:pPr/>
              <a:t>7/3/2013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4AC312-9088-7A41-9348-5601ED868CC6}" type="slidenum">
              <a:rPr lang="en-US" smtClean="0"/>
              <a:pPr/>
              <a:t>‹#›</a:t>
            </a:fld>
            <a:endParaRPr lang="en-US"/>
          </a:p>
        </p:txBody>
      </p:sp>
    </p:spTree>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609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762000"/>
            <a:ext cx="8229600" cy="57308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7B8DD1-35EC-BF45-9693-2CA72566A4A9}" type="datetime1">
              <a:rPr lang="en-US" altLang="ja-JP" smtClean="0"/>
              <a:pPr/>
              <a:t>7/3/2013</a:t>
            </a:fld>
            <a:endParaRPr lang="en-US"/>
          </a:p>
        </p:txBody>
      </p:sp>
      <p:sp>
        <p:nvSpPr>
          <p:cNvPr id="5"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4AC312-9088-7A41-9348-5601ED868CC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thruBlk="1"/>
  </p:transition>
  <p:timing>
    <p:tnLst>
      <p:par>
        <p:cTn id="1" dur="indefinite" restart="never" nodeType="tmRoot"/>
      </p:par>
    </p:tnLst>
  </p:timing>
  <p:hf hdr="0" ftr="0" dt="0"/>
  <p:txStyles>
    <p:titleStyle>
      <a:lvl1pPr algn="l" defTabSz="457200" rtl="0" eaLnBrk="1" latinLnBrk="0" hangingPunct="1">
        <a:spcBef>
          <a:spcPct val="0"/>
        </a:spcBef>
        <a:buNone/>
        <a:defRPr sz="3200" kern="1200">
          <a:solidFill>
            <a:schemeClr val="tx1"/>
          </a:solidFill>
          <a:latin typeface="MigMix 1P" pitchFamily="50" charset="-128"/>
          <a:ea typeface="MigMix 1P" pitchFamily="50" charset="-128"/>
          <a:cs typeface="MigMix 1P" pitchFamily="50" charset="-128"/>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igMix 1P" pitchFamily="50" charset="-128"/>
          <a:ea typeface="MigMix 1P" pitchFamily="50" charset="-128"/>
          <a:cs typeface="MigMix 1P" pitchFamily="50" charset="-128"/>
        </a:defRPr>
      </a:lvl1pPr>
      <a:lvl2pPr marL="742950" indent="-285750" algn="l" defTabSz="457200" rtl="0" eaLnBrk="1" latinLnBrk="0" hangingPunct="1">
        <a:spcBef>
          <a:spcPct val="20000"/>
        </a:spcBef>
        <a:buFont typeface="Arial"/>
        <a:buChar char="–"/>
        <a:defRPr sz="2600" kern="1200">
          <a:solidFill>
            <a:schemeClr val="tx1"/>
          </a:solidFill>
          <a:latin typeface="MigMix 1P" pitchFamily="50" charset="-128"/>
          <a:ea typeface="MigMix 1P" pitchFamily="50" charset="-128"/>
          <a:cs typeface="MigMix 1P" pitchFamily="50" charset="-128"/>
        </a:defRPr>
      </a:lvl2pPr>
      <a:lvl3pPr marL="1143000" indent="-228600" algn="l" defTabSz="457200" rtl="0" eaLnBrk="1" latinLnBrk="0" hangingPunct="1">
        <a:spcBef>
          <a:spcPct val="20000"/>
        </a:spcBef>
        <a:buFont typeface="Arial"/>
        <a:buChar char="•"/>
        <a:defRPr sz="2400" kern="1200">
          <a:solidFill>
            <a:schemeClr val="tx1"/>
          </a:solidFill>
          <a:latin typeface="MigMix 1P" pitchFamily="50" charset="-128"/>
          <a:ea typeface="MigMix 1P" pitchFamily="50" charset="-128"/>
          <a:cs typeface="MigMix 1P" pitchFamily="50" charset="-128"/>
        </a:defRPr>
      </a:lvl3pPr>
      <a:lvl4pPr marL="1600200" indent="-228600" algn="l" defTabSz="457200" rtl="0" eaLnBrk="1" latinLnBrk="0" hangingPunct="1">
        <a:spcBef>
          <a:spcPct val="20000"/>
        </a:spcBef>
        <a:buFont typeface="Arial"/>
        <a:buChar char="–"/>
        <a:defRPr sz="2200" kern="1200">
          <a:solidFill>
            <a:schemeClr val="tx1"/>
          </a:solidFill>
          <a:latin typeface="MigMix 1P" pitchFamily="50" charset="-128"/>
          <a:ea typeface="MigMix 1P" pitchFamily="50" charset="-128"/>
          <a:cs typeface="MigMix 1P" pitchFamily="50" charset="-128"/>
        </a:defRPr>
      </a:lvl4pPr>
      <a:lvl5pPr marL="2057400" indent="-228600" algn="l" defTabSz="457200" rtl="0" eaLnBrk="1" latinLnBrk="0" hangingPunct="1">
        <a:spcBef>
          <a:spcPct val="20000"/>
        </a:spcBef>
        <a:buFont typeface="Arial"/>
        <a:buChar char="»"/>
        <a:defRPr sz="2000" kern="1200">
          <a:solidFill>
            <a:schemeClr val="tx1"/>
          </a:solidFill>
          <a:latin typeface="MigMix 1P" pitchFamily="50" charset="-128"/>
          <a:ea typeface="MigMix 1P" pitchFamily="50" charset="-128"/>
          <a:cs typeface="MigMix 1P" pitchFamily="50"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26.wmf"/><Relationship Id="rId18" Type="http://schemas.openxmlformats.org/officeDocument/2006/relationships/image" Target="../media/image28.wmf"/><Relationship Id="rId3" Type="http://schemas.openxmlformats.org/officeDocument/2006/relationships/image" Target="../media/image20.png"/><Relationship Id="rId7" Type="http://schemas.openxmlformats.org/officeDocument/2006/relationships/image" Target="../media/image23.wmf"/><Relationship Id="rId12" Type="http://schemas.openxmlformats.org/officeDocument/2006/relationships/oleObject" Target="../embeddings/oleObject7.bin"/><Relationship Id="rId17" Type="http://schemas.openxmlformats.org/officeDocument/2006/relationships/oleObject" Target="../embeddings/oleObject10.bin"/><Relationship Id="rId2" Type="http://schemas.openxmlformats.org/officeDocument/2006/relationships/slideLayout" Target="../slideLayouts/slideLayout2.xml"/><Relationship Id="rId16" Type="http://schemas.openxmlformats.org/officeDocument/2006/relationships/image" Target="../media/image27.wmf"/><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25.wmf"/><Relationship Id="rId5" Type="http://schemas.openxmlformats.org/officeDocument/2006/relationships/image" Target="../media/image22.wmf"/><Relationship Id="rId15" Type="http://schemas.openxmlformats.org/officeDocument/2006/relationships/oleObject" Target="../embeddings/oleObject9.bin"/><Relationship Id="rId10" Type="http://schemas.openxmlformats.org/officeDocument/2006/relationships/oleObject" Target="../embeddings/oleObject6.bin"/><Relationship Id="rId19" Type="http://schemas.openxmlformats.org/officeDocument/2006/relationships/oleObject" Target="../embeddings/oleObject11.bin"/><Relationship Id="rId4" Type="http://schemas.openxmlformats.org/officeDocument/2006/relationships/oleObject" Target="../embeddings/oleObject3.bin"/><Relationship Id="rId9" Type="http://schemas.openxmlformats.org/officeDocument/2006/relationships/image" Target="../media/image24.wmf"/><Relationship Id="rId14" Type="http://schemas.openxmlformats.org/officeDocument/2006/relationships/oleObject" Target="../embeddings/oleObject8.bin"/></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wmf"/><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wmf"/><Relationship Id="rId4" Type="http://schemas.openxmlformats.org/officeDocument/2006/relationships/image" Target="../media/image37.w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46.wmf"/><Relationship Id="rId18" Type="http://schemas.openxmlformats.org/officeDocument/2006/relationships/oleObject" Target="../embeddings/oleObject19.bin"/><Relationship Id="rId3" Type="http://schemas.openxmlformats.org/officeDocument/2006/relationships/oleObject" Target="../embeddings/oleObject12.bin"/><Relationship Id="rId21" Type="http://schemas.openxmlformats.org/officeDocument/2006/relationships/image" Target="../media/image50.wmf"/><Relationship Id="rId7" Type="http://schemas.openxmlformats.org/officeDocument/2006/relationships/image" Target="../media/image43.wmf"/><Relationship Id="rId12" Type="http://schemas.openxmlformats.org/officeDocument/2006/relationships/oleObject" Target="../embeddings/oleObject16.bin"/><Relationship Id="rId17" Type="http://schemas.openxmlformats.org/officeDocument/2006/relationships/image" Target="../media/image48.wmf"/><Relationship Id="rId2" Type="http://schemas.openxmlformats.org/officeDocument/2006/relationships/slideLayout" Target="../slideLayouts/slideLayout2.xml"/><Relationship Id="rId16" Type="http://schemas.openxmlformats.org/officeDocument/2006/relationships/oleObject" Target="../embeddings/oleObject18.bin"/><Relationship Id="rId20" Type="http://schemas.openxmlformats.org/officeDocument/2006/relationships/oleObject" Target="../embeddings/oleObject20.bin"/><Relationship Id="rId1" Type="http://schemas.openxmlformats.org/officeDocument/2006/relationships/vmlDrawing" Target="../drawings/vmlDrawing3.vml"/><Relationship Id="rId6" Type="http://schemas.openxmlformats.org/officeDocument/2006/relationships/oleObject" Target="../embeddings/oleObject13.bin"/><Relationship Id="rId11" Type="http://schemas.openxmlformats.org/officeDocument/2006/relationships/image" Target="../media/image45.wmf"/><Relationship Id="rId5" Type="http://schemas.openxmlformats.org/officeDocument/2006/relationships/image" Target="../media/image51.png"/><Relationship Id="rId15" Type="http://schemas.openxmlformats.org/officeDocument/2006/relationships/image" Target="../media/image47.wmf"/><Relationship Id="rId10" Type="http://schemas.openxmlformats.org/officeDocument/2006/relationships/oleObject" Target="../embeddings/oleObject15.bin"/><Relationship Id="rId19" Type="http://schemas.openxmlformats.org/officeDocument/2006/relationships/image" Target="../media/image49.wmf"/><Relationship Id="rId4" Type="http://schemas.openxmlformats.org/officeDocument/2006/relationships/image" Target="../media/image42.wmf"/><Relationship Id="rId9" Type="http://schemas.openxmlformats.org/officeDocument/2006/relationships/image" Target="../media/image44.wmf"/><Relationship Id="rId14" Type="http://schemas.openxmlformats.org/officeDocument/2006/relationships/oleObject" Target="../embeddings/oleObject17.bin"/></Relationships>
</file>

<file path=ppt/slides/_rels/slide19.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image" Target="../media/image55.png"/><Relationship Id="rId7"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51.png"/><Relationship Id="rId5" Type="http://schemas.openxmlformats.org/officeDocument/2006/relationships/image" Target="../media/image52.wmf"/><Relationship Id="rId10" Type="http://schemas.openxmlformats.org/officeDocument/2006/relationships/image" Target="../media/image54.wmf"/><Relationship Id="rId4" Type="http://schemas.openxmlformats.org/officeDocument/2006/relationships/oleObject" Target="../embeddings/oleObject21.bin"/><Relationship Id="rId9" Type="http://schemas.openxmlformats.org/officeDocument/2006/relationships/oleObject" Target="../embeddings/oleObject23.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7.jp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jpeg"/><Relationship Id="rId18" Type="http://schemas.openxmlformats.org/officeDocument/2006/relationships/image" Target="../media/image77.jpeg"/><Relationship Id="rId26" Type="http://schemas.openxmlformats.org/officeDocument/2006/relationships/image" Target="../media/image85.jpeg"/><Relationship Id="rId3" Type="http://schemas.openxmlformats.org/officeDocument/2006/relationships/image" Target="../media/image63.emf"/><Relationship Id="rId21" Type="http://schemas.openxmlformats.org/officeDocument/2006/relationships/image" Target="../media/image80.jpeg"/><Relationship Id="rId7" Type="http://schemas.openxmlformats.org/officeDocument/2006/relationships/image" Target="../media/image66.jpeg"/><Relationship Id="rId12" Type="http://schemas.openxmlformats.org/officeDocument/2006/relationships/image" Target="../media/image71.jpeg"/><Relationship Id="rId17" Type="http://schemas.openxmlformats.org/officeDocument/2006/relationships/image" Target="../media/image76.jpeg"/><Relationship Id="rId25" Type="http://schemas.openxmlformats.org/officeDocument/2006/relationships/image" Target="../media/image84.jpeg"/><Relationship Id="rId33" Type="http://schemas.openxmlformats.org/officeDocument/2006/relationships/image" Target="../media/image92.jpeg"/><Relationship Id="rId2" Type="http://schemas.openxmlformats.org/officeDocument/2006/relationships/image" Target="../media/image18.jpeg"/><Relationship Id="rId16" Type="http://schemas.openxmlformats.org/officeDocument/2006/relationships/image" Target="../media/image75.jpeg"/><Relationship Id="rId20" Type="http://schemas.openxmlformats.org/officeDocument/2006/relationships/image" Target="../media/image79.jpeg"/><Relationship Id="rId29"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65.jpeg"/><Relationship Id="rId11" Type="http://schemas.openxmlformats.org/officeDocument/2006/relationships/image" Target="../media/image70.jpeg"/><Relationship Id="rId24" Type="http://schemas.openxmlformats.org/officeDocument/2006/relationships/image" Target="../media/image83.jpeg"/><Relationship Id="rId32" Type="http://schemas.openxmlformats.org/officeDocument/2006/relationships/image" Target="../media/image91.jpeg"/><Relationship Id="rId5" Type="http://schemas.openxmlformats.org/officeDocument/2006/relationships/image" Target="../media/image64.jpeg"/><Relationship Id="rId15" Type="http://schemas.openxmlformats.org/officeDocument/2006/relationships/image" Target="../media/image74.jpeg"/><Relationship Id="rId23" Type="http://schemas.openxmlformats.org/officeDocument/2006/relationships/image" Target="../media/image82.jpeg"/><Relationship Id="rId28" Type="http://schemas.openxmlformats.org/officeDocument/2006/relationships/image" Target="../media/image87.jpeg"/><Relationship Id="rId10" Type="http://schemas.openxmlformats.org/officeDocument/2006/relationships/image" Target="../media/image69.jpeg"/><Relationship Id="rId19" Type="http://schemas.openxmlformats.org/officeDocument/2006/relationships/image" Target="../media/image78.jpeg"/><Relationship Id="rId31" Type="http://schemas.openxmlformats.org/officeDocument/2006/relationships/image" Target="../media/image90.jpeg"/><Relationship Id="rId4" Type="http://schemas.openxmlformats.org/officeDocument/2006/relationships/image" Target="../media/image8.jpeg"/><Relationship Id="rId9" Type="http://schemas.openxmlformats.org/officeDocument/2006/relationships/image" Target="../media/image68.jpeg"/><Relationship Id="rId14" Type="http://schemas.openxmlformats.org/officeDocument/2006/relationships/image" Target="../media/image73.jpeg"/><Relationship Id="rId22" Type="http://schemas.openxmlformats.org/officeDocument/2006/relationships/image" Target="../media/image81.jpeg"/><Relationship Id="rId27" Type="http://schemas.openxmlformats.org/officeDocument/2006/relationships/image" Target="../media/image86.jpeg"/><Relationship Id="rId30" Type="http://schemas.openxmlformats.org/officeDocument/2006/relationships/image" Target="../media/image89.jpe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2.xml"/><Relationship Id="rId4" Type="http://schemas.openxmlformats.org/officeDocument/2006/relationships/image" Target="../media/image101.jpg"/></Relationships>
</file>

<file path=ppt/slides/_rels/slide32.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2.xml"/><Relationship Id="rId4" Type="http://schemas.openxmlformats.org/officeDocument/2006/relationships/image" Target="../media/image104.emf"/></Relationships>
</file>

<file path=ppt/slides/_rels/slide33.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7.emf"/><Relationship Id="rId4" Type="http://schemas.openxmlformats.org/officeDocument/2006/relationships/image" Target="../media/image106.jpg"/></Relationships>
</file>

<file path=ppt/slides/_rels/slide34.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wmf"/><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wmf"/><Relationship Id="rId4" Type="http://schemas.openxmlformats.org/officeDocument/2006/relationships/image" Target="../media/image37.wmf"/></Relationships>
</file>

<file path=ppt/slides/_rels/slide3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oleObject" Target="../embeddings/oleObject24.bin"/><Relationship Id="rId7" Type="http://schemas.openxmlformats.org/officeDocument/2006/relationships/image" Target="../media/image122.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25.bin"/><Relationship Id="rId11" Type="http://schemas.openxmlformats.org/officeDocument/2006/relationships/image" Target="../media/image124.wmf"/><Relationship Id="rId5" Type="http://schemas.openxmlformats.org/officeDocument/2006/relationships/image" Target="../media/image119.png"/><Relationship Id="rId10" Type="http://schemas.openxmlformats.org/officeDocument/2006/relationships/oleObject" Target="../embeddings/oleObject27.bin"/><Relationship Id="rId4" Type="http://schemas.openxmlformats.org/officeDocument/2006/relationships/image" Target="../media/image121.wmf"/><Relationship Id="rId9" Type="http://schemas.openxmlformats.org/officeDocument/2006/relationships/image" Target="../media/image123.wmf"/></Relationships>
</file>

<file path=ppt/slides/_rels/slide46.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28.wmf"/><Relationship Id="rId13" Type="http://schemas.openxmlformats.org/officeDocument/2006/relationships/oleObject" Target="../embeddings/oleObject33.bin"/><Relationship Id="rId3" Type="http://schemas.openxmlformats.org/officeDocument/2006/relationships/oleObject" Target="../embeddings/oleObject28.bin"/><Relationship Id="rId7" Type="http://schemas.openxmlformats.org/officeDocument/2006/relationships/oleObject" Target="../embeddings/oleObject30.bin"/><Relationship Id="rId12" Type="http://schemas.openxmlformats.org/officeDocument/2006/relationships/image" Target="../media/image130.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27.wmf"/><Relationship Id="rId11" Type="http://schemas.openxmlformats.org/officeDocument/2006/relationships/oleObject" Target="../embeddings/oleObject32.bin"/><Relationship Id="rId5" Type="http://schemas.openxmlformats.org/officeDocument/2006/relationships/oleObject" Target="../embeddings/oleObject29.bin"/><Relationship Id="rId10" Type="http://schemas.openxmlformats.org/officeDocument/2006/relationships/image" Target="../media/image129.wmf"/><Relationship Id="rId4" Type="http://schemas.openxmlformats.org/officeDocument/2006/relationships/image" Target="../media/image126.wmf"/><Relationship Id="rId9" Type="http://schemas.openxmlformats.org/officeDocument/2006/relationships/oleObject" Target="../embeddings/oleObject31.bin"/><Relationship Id="rId14" Type="http://schemas.openxmlformats.org/officeDocument/2006/relationships/image" Target="../media/image131.wmf"/></Relationships>
</file>

<file path=ppt/slides/_rels/slide48.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oleObject" Target="../embeddings/oleObject1.bin"/><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wmf"/><Relationship Id="rId5" Type="http://schemas.openxmlformats.org/officeDocument/2006/relationships/oleObject" Target="../embeddings/oleObject2.bin"/><Relationship Id="rId4" Type="http://schemas.openxmlformats.org/officeDocument/2006/relationships/image" Target="../media/image14.wmf"/><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01600" y="-76200"/>
            <a:ext cx="9321800" cy="6991350"/>
          </a:xfrm>
          <a:prstGeom prst="rect">
            <a:avLst/>
          </a:prstGeom>
          <a:gradFill flip="none" rotWithShape="1">
            <a:gsLst>
              <a:gs pos="100000">
                <a:schemeClr val="tx1"/>
              </a:gs>
              <a:gs pos="30000">
                <a:srgbClr val="787878"/>
              </a:gs>
              <a:gs pos="0">
                <a:schemeClr val="accent1">
                  <a:tint val="50000"/>
                  <a:shade val="100000"/>
                  <a:satMod val="35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 name="サブタイトル 2"/>
          <p:cNvSpPr>
            <a:spLocks noGrp="1"/>
          </p:cNvSpPr>
          <p:nvPr>
            <p:ph type="subTitle" idx="1"/>
          </p:nvPr>
        </p:nvSpPr>
        <p:spPr>
          <a:xfrm>
            <a:off x="685800" y="2057400"/>
            <a:ext cx="8229600" cy="1132416"/>
          </a:xfrm>
        </p:spPr>
        <p:txBody>
          <a:bodyPr>
            <a:normAutofit/>
          </a:bodyPr>
          <a:lstStyle/>
          <a:p>
            <a:pPr algn="r"/>
            <a:r>
              <a:rPr kumimoji="1" lang="en-US" altLang="ja-JP" sz="2400" dirty="0" smtClean="0">
                <a:solidFill>
                  <a:schemeClr val="bg1">
                    <a:lumMod val="95000"/>
                  </a:schemeClr>
                </a:solidFill>
              </a:rPr>
              <a:t>Yoshiaki Miyamoto</a:t>
            </a:r>
          </a:p>
          <a:p>
            <a:pPr algn="r"/>
            <a:r>
              <a:rPr kumimoji="1" lang="en-US" altLang="ja-JP" sz="2400" dirty="0" smtClean="0">
                <a:solidFill>
                  <a:schemeClr val="bg1">
                    <a:lumMod val="95000"/>
                  </a:schemeClr>
                </a:solidFill>
              </a:rPr>
              <a:t>Computational Climate Science Research Team</a:t>
            </a:r>
            <a:endParaRPr kumimoji="1" lang="ja-JP" altLang="en-US" sz="2400" dirty="0">
              <a:solidFill>
                <a:schemeClr val="bg1">
                  <a:lumMod val="95000"/>
                </a:schemeClr>
              </a:solidFill>
            </a:endParaRPr>
          </a:p>
        </p:txBody>
      </p:sp>
      <p:sp>
        <p:nvSpPr>
          <p:cNvPr id="4" name="スライド番号プレースホルダー 3"/>
          <p:cNvSpPr>
            <a:spLocks noGrp="1"/>
          </p:cNvSpPr>
          <p:nvPr>
            <p:ph type="sldNum" sz="quarter" idx="12"/>
          </p:nvPr>
        </p:nvSpPr>
        <p:spPr/>
        <p:txBody>
          <a:bodyPr/>
          <a:lstStyle/>
          <a:p>
            <a:fld id="{0B4AC312-9088-7A41-9348-5601ED868CC6}" type="slidenum">
              <a:rPr lang="en-US" smtClean="0"/>
              <a:pPr/>
              <a:t>1</a:t>
            </a:fld>
            <a:endParaRPr lang="en-US"/>
          </a:p>
        </p:txBody>
      </p:sp>
      <p:sp>
        <p:nvSpPr>
          <p:cNvPr id="6" name="タイトル 1"/>
          <p:cNvSpPr txBox="1">
            <a:spLocks/>
          </p:cNvSpPr>
          <p:nvPr/>
        </p:nvSpPr>
        <p:spPr>
          <a:xfrm>
            <a:off x="228600" y="457200"/>
            <a:ext cx="8686800" cy="14478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tx1"/>
                </a:solidFill>
                <a:latin typeface="MigMix 1P" pitchFamily="50" charset="-128"/>
                <a:ea typeface="MigMix 1P" pitchFamily="50" charset="-128"/>
                <a:cs typeface="MigMix 1P" pitchFamily="50" charset="-128"/>
              </a:defRPr>
            </a:lvl1pPr>
          </a:lstStyle>
          <a:p>
            <a:pPr marL="457200" indent="-457200" algn="ctr">
              <a:defRPr/>
            </a:pPr>
            <a:r>
              <a:rPr lang="en-US" altLang="ja-JP" sz="2800" b="1" dirty="0" smtClean="0">
                <a:ln w="1270" cap="flat" cmpd="sng" algn="ctr">
                  <a:solidFill>
                    <a:schemeClr val="bg1">
                      <a:lumMod val="65000"/>
                    </a:schemeClr>
                  </a:solidFill>
                  <a:prstDash val="solid"/>
                  <a:round/>
                  <a:headEnd type="none" w="med" len="med"/>
                  <a:tailEnd type="none" w="med" len="med"/>
                </a:ln>
                <a:solidFill>
                  <a:schemeClr val="bg1">
                    <a:lumMod val="95000"/>
                  </a:schemeClr>
                </a:solidFill>
                <a:effectLst>
                  <a:outerShdw blurRad="38100" dist="38100" dir="2700000" algn="tl">
                    <a:srgbClr val="000000">
                      <a:alpha val="43137"/>
                    </a:srgbClr>
                  </a:outerShdw>
                </a:effectLst>
              </a:rPr>
              <a:t>An introduction to mechanisms on the intensification and maintenance of Typhoons through the atmosphere-ocean interaction</a:t>
            </a:r>
            <a:endParaRPr lang="en-US" altLang="ja-JP" sz="2800" b="1" dirty="0">
              <a:ln w="1270" cap="flat" cmpd="sng" algn="ctr">
                <a:solidFill>
                  <a:schemeClr val="bg1">
                    <a:lumMod val="65000"/>
                  </a:schemeClr>
                </a:solidFill>
                <a:prstDash val="solid"/>
                <a:round/>
                <a:headEnd type="none" w="med" len="med"/>
                <a:tailEnd type="none" w="med" len="med"/>
              </a:ln>
              <a:solidFill>
                <a:schemeClr val="bg1">
                  <a:lumMod val="95000"/>
                </a:schemeClr>
              </a:solidFill>
              <a:effectLst>
                <a:outerShdw blurRad="38100" dist="38100" dir="2700000" algn="tl">
                  <a:srgbClr val="000000">
                    <a:alpha val="43137"/>
                  </a:srgbClr>
                </a:outerShdw>
              </a:effectLst>
            </a:endParaRPr>
          </a:p>
        </p:txBody>
      </p:sp>
      <p:sp>
        <p:nvSpPr>
          <p:cNvPr id="9" name="正方形/長方形 8"/>
          <p:cNvSpPr/>
          <p:nvPr/>
        </p:nvSpPr>
        <p:spPr>
          <a:xfrm>
            <a:off x="304800" y="6604084"/>
            <a:ext cx="4572000" cy="253916"/>
          </a:xfrm>
          <a:prstGeom prst="rect">
            <a:avLst/>
          </a:prstGeom>
        </p:spPr>
        <p:txBody>
          <a:bodyPr>
            <a:spAutoFit/>
          </a:bodyPr>
          <a:lstStyle/>
          <a:p>
            <a:r>
              <a:rPr lang="en-US" altLang="ja-JP" sz="1050" dirty="0" smtClean="0"/>
              <a:t>http://www.atmos.washington.edu/~houze/houze_files/hurricane.jpg</a:t>
            </a:r>
            <a:endParaRPr lang="ja-JP" altLang="en-US" sz="1050" dirty="0"/>
          </a:p>
        </p:txBody>
      </p:sp>
      <p:pic>
        <p:nvPicPr>
          <p:cNvPr id="10" name="図 9" descr="hurricane.jpg"/>
          <p:cNvPicPr>
            <a:picLocks noChangeAspect="1"/>
          </p:cNvPicPr>
          <p:nvPr/>
        </p:nvPicPr>
        <p:blipFill>
          <a:blip r:embed="rId2"/>
          <a:stretch>
            <a:fillRect/>
          </a:stretch>
        </p:blipFill>
        <p:spPr>
          <a:xfrm>
            <a:off x="304800" y="3055993"/>
            <a:ext cx="4572000" cy="3436882"/>
          </a:xfrm>
          <a:prstGeom prst="rect">
            <a:avLst/>
          </a:prstGeom>
        </p:spPr>
      </p:pic>
      <p:sp>
        <p:nvSpPr>
          <p:cNvPr id="12" name="サブタイトル 2"/>
          <p:cNvSpPr txBox="1">
            <a:spLocks/>
          </p:cNvSpPr>
          <p:nvPr/>
        </p:nvSpPr>
        <p:spPr>
          <a:xfrm>
            <a:off x="5562600" y="3962400"/>
            <a:ext cx="3352800" cy="1132416"/>
          </a:xfrm>
          <a:prstGeom prst="rect">
            <a:avLst/>
          </a:prstGeom>
          <a:solidFill>
            <a:schemeClr val="bg1">
              <a:alpha val="80000"/>
            </a:schemeClr>
          </a:solidFill>
          <a:ln>
            <a:noFill/>
          </a:ln>
        </p:spPr>
        <p:txBody>
          <a:bodyPr vert="horz" lIns="91440" tIns="45720" rIns="91440" bIns="45720" rtlCol="0">
            <a:normAutofit/>
          </a:bodyPr>
          <a:lstStyle>
            <a:lvl1pPr marL="0" indent="0" algn="ctr" defTabSz="457200" rtl="0" eaLnBrk="1" latinLnBrk="0" hangingPunct="1">
              <a:spcBef>
                <a:spcPct val="20000"/>
              </a:spcBef>
              <a:buFont typeface="Arial"/>
              <a:buNone/>
              <a:defRPr sz="2800" kern="1200" baseline="0">
                <a:solidFill>
                  <a:schemeClr val="tx1">
                    <a:tint val="75000"/>
                  </a:schemeClr>
                </a:solidFill>
                <a:latin typeface="MigMix 1P" pitchFamily="50" charset="-128"/>
                <a:ea typeface="MigMix 1P" pitchFamily="50" charset="-128"/>
                <a:cs typeface="MigMix 1P" pitchFamily="50" charset="-128"/>
              </a:defRPr>
            </a:lvl1pPr>
            <a:lvl2pPr marL="457200" indent="0" algn="ctr" defTabSz="457200" rtl="0" eaLnBrk="1" latinLnBrk="0" hangingPunct="1">
              <a:spcBef>
                <a:spcPct val="20000"/>
              </a:spcBef>
              <a:buFont typeface="Arial"/>
              <a:buNone/>
              <a:defRPr sz="2600" kern="1200">
                <a:solidFill>
                  <a:schemeClr val="tx1">
                    <a:tint val="75000"/>
                  </a:schemeClr>
                </a:solidFill>
                <a:latin typeface="MigMix 1P" pitchFamily="50" charset="-128"/>
                <a:ea typeface="MigMix 1P" pitchFamily="50" charset="-128"/>
                <a:cs typeface="MigMix 1P" pitchFamily="50" charset="-128"/>
              </a:defRPr>
            </a:lvl2pPr>
            <a:lvl3pPr marL="914400" indent="0" algn="ctr" defTabSz="457200" rtl="0" eaLnBrk="1" latinLnBrk="0" hangingPunct="1">
              <a:spcBef>
                <a:spcPct val="20000"/>
              </a:spcBef>
              <a:buFont typeface="Arial"/>
              <a:buNone/>
              <a:defRPr sz="2400" kern="1200">
                <a:solidFill>
                  <a:schemeClr val="tx1">
                    <a:tint val="75000"/>
                  </a:schemeClr>
                </a:solidFill>
                <a:latin typeface="MigMix 1P" pitchFamily="50" charset="-128"/>
                <a:ea typeface="MigMix 1P" pitchFamily="50" charset="-128"/>
                <a:cs typeface="MigMix 1P" pitchFamily="50" charset="-128"/>
              </a:defRPr>
            </a:lvl3pPr>
            <a:lvl4pPr marL="1371600" indent="0" algn="ctr" defTabSz="457200" rtl="0" eaLnBrk="1" latinLnBrk="0" hangingPunct="1">
              <a:spcBef>
                <a:spcPct val="20000"/>
              </a:spcBef>
              <a:buFont typeface="Arial"/>
              <a:buNone/>
              <a:defRPr sz="2200" kern="1200">
                <a:solidFill>
                  <a:schemeClr val="tx1">
                    <a:tint val="75000"/>
                  </a:schemeClr>
                </a:solidFill>
                <a:latin typeface="MigMix 1P" pitchFamily="50" charset="-128"/>
                <a:ea typeface="MigMix 1P" pitchFamily="50" charset="-128"/>
                <a:cs typeface="MigMix 1P" pitchFamily="50" charset="-128"/>
              </a:defRPr>
            </a:lvl4pPr>
            <a:lvl5pPr marL="1828800" indent="0" algn="ctr" defTabSz="457200" rtl="0" eaLnBrk="1" latinLnBrk="0" hangingPunct="1">
              <a:spcBef>
                <a:spcPct val="20000"/>
              </a:spcBef>
              <a:buFont typeface="Arial"/>
              <a:buNone/>
              <a:defRPr sz="2000" kern="1200">
                <a:solidFill>
                  <a:schemeClr val="tx1">
                    <a:tint val="75000"/>
                  </a:schemeClr>
                </a:solidFill>
                <a:latin typeface="MigMix 1P" pitchFamily="50" charset="-128"/>
                <a:ea typeface="MigMix 1P" pitchFamily="50" charset="-128"/>
                <a:cs typeface="MigMix 1P" pitchFamily="50" charset="-128"/>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AutoNum type="arabicPeriod"/>
            </a:pPr>
            <a:r>
              <a:rPr kumimoji="1" lang="en-US" altLang="ja-JP" sz="2000" dirty="0" smtClean="0">
                <a:solidFill>
                  <a:schemeClr val="tx1"/>
                </a:solidFill>
              </a:rPr>
              <a:t>What is a typhoon</a:t>
            </a:r>
            <a:endParaRPr kumimoji="1" lang="en-US" altLang="ja-JP" sz="2000" dirty="0">
              <a:solidFill>
                <a:schemeClr val="tx1"/>
              </a:solidFill>
            </a:endParaRPr>
          </a:p>
          <a:p>
            <a:pPr marL="342900" indent="-342900" algn="l">
              <a:buAutoNum type="arabicPeriod"/>
            </a:pPr>
            <a:r>
              <a:rPr kumimoji="1" lang="en-US" altLang="ja-JP" sz="2000" dirty="0" smtClean="0">
                <a:solidFill>
                  <a:schemeClr val="tx1"/>
                </a:solidFill>
              </a:rPr>
              <a:t>Researches on typhoons</a:t>
            </a:r>
          </a:p>
          <a:p>
            <a:pPr marL="342900" indent="-342900" algn="l">
              <a:buAutoNum type="arabicPeriod"/>
            </a:pPr>
            <a:r>
              <a:rPr kumimoji="1" lang="en-US" altLang="ja-JP" sz="2000" dirty="0" smtClean="0">
                <a:solidFill>
                  <a:schemeClr val="tx1"/>
                </a:solidFill>
              </a:rPr>
              <a:t>Own studies</a:t>
            </a:r>
            <a:endParaRPr kumimoji="1" lang="ja-JP" altLang="en-US" sz="2000" dirty="0">
              <a:solidFill>
                <a:schemeClr val="tx1"/>
              </a:solidFill>
            </a:endParaRPr>
          </a:p>
        </p:txBody>
      </p:sp>
    </p:spTree>
    <p:extLst>
      <p:ext uri="{BB962C8B-B14F-4D97-AF65-F5344CB8AC3E}">
        <p14:creationId xmlns:p14="http://schemas.microsoft.com/office/powerpoint/2010/main" val="3606659263"/>
      </p:ext>
    </p:extLst>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図 38" descr="hurricane-1.jpg"/>
          <p:cNvPicPr>
            <a:picLocks noChangeAspect="1"/>
          </p:cNvPicPr>
          <p:nvPr/>
        </p:nvPicPr>
        <p:blipFill>
          <a:blip r:embed="rId2">
            <a:lum bright="10000" contrast="-10000"/>
          </a:blip>
          <a:stretch>
            <a:fillRect/>
          </a:stretch>
        </p:blipFill>
        <p:spPr>
          <a:xfrm>
            <a:off x="0" y="0"/>
            <a:ext cx="9144000" cy="6858000"/>
          </a:xfrm>
          <a:prstGeom prst="rect">
            <a:avLst/>
          </a:prstGeom>
        </p:spPr>
      </p:pic>
      <p:sp>
        <p:nvSpPr>
          <p:cNvPr id="2" name="タイトル 1"/>
          <p:cNvSpPr>
            <a:spLocks noGrp="1"/>
          </p:cNvSpPr>
          <p:nvPr>
            <p:ph type="title"/>
          </p:nvPr>
        </p:nvSpPr>
        <p:spPr/>
        <p:txBody>
          <a:bodyPr>
            <a:normAutofit/>
          </a:bodyPr>
          <a:lstStyle/>
          <a:p>
            <a:r>
              <a:rPr kumimoji="1" lang="en-US" altLang="ja-JP" dirty="0" smtClean="0">
                <a:solidFill>
                  <a:schemeClr val="bg1">
                    <a:lumMod val="95000"/>
                  </a:schemeClr>
                </a:solidFill>
              </a:rPr>
              <a:t>Life cycle</a:t>
            </a:r>
            <a:endParaRPr kumimoji="1" lang="ja-JP" altLang="en-US" dirty="0">
              <a:solidFill>
                <a:schemeClr val="bg1">
                  <a:lumMod val="95000"/>
                </a:schemeClr>
              </a:solidFill>
            </a:endParaRPr>
          </a:p>
        </p:txBody>
      </p:sp>
      <p:sp>
        <p:nvSpPr>
          <p:cNvPr id="4" name="スライド番号プレースホルダ 3"/>
          <p:cNvSpPr>
            <a:spLocks noGrp="1"/>
          </p:cNvSpPr>
          <p:nvPr>
            <p:ph type="sldNum" sz="quarter" idx="12"/>
          </p:nvPr>
        </p:nvSpPr>
        <p:spPr/>
        <p:txBody>
          <a:bodyPr/>
          <a:lstStyle/>
          <a:p>
            <a:fld id="{0B4AC312-9088-7A41-9348-5601ED868CC6}" type="slidenum">
              <a:rPr lang="en-US" smtClean="0"/>
              <a:pPr/>
              <a:t>10</a:t>
            </a:fld>
            <a:endParaRPr lang="en-US" dirty="0"/>
          </a:p>
        </p:txBody>
      </p:sp>
      <p:sp>
        <p:nvSpPr>
          <p:cNvPr id="9" name="正方形/長方形 8"/>
          <p:cNvSpPr/>
          <p:nvPr/>
        </p:nvSpPr>
        <p:spPr>
          <a:xfrm>
            <a:off x="4267200" y="6604084"/>
            <a:ext cx="4572000" cy="253916"/>
          </a:xfrm>
          <a:prstGeom prst="rect">
            <a:avLst/>
          </a:prstGeom>
        </p:spPr>
        <p:txBody>
          <a:bodyPr>
            <a:spAutoFit/>
          </a:bodyPr>
          <a:lstStyle/>
          <a:p>
            <a:r>
              <a:rPr lang="en-US" altLang="ja-JP" sz="1050" dirty="0" smtClean="0"/>
              <a:t>http://agora.ex.nii.ac.jp/digital-typhoon/summary/wnp/s/200416.html.ja</a:t>
            </a:r>
            <a:endParaRPr lang="ja-JP" altLang="en-US" sz="1050" dirty="0"/>
          </a:p>
        </p:txBody>
      </p:sp>
      <p:pic>
        <p:nvPicPr>
          <p:cNvPr id="10" name="図 9" descr="200416track.png"/>
          <p:cNvPicPr>
            <a:picLocks noChangeAspect="1"/>
          </p:cNvPicPr>
          <p:nvPr/>
        </p:nvPicPr>
        <p:blipFill>
          <a:blip r:embed="rId3"/>
          <a:stretch>
            <a:fillRect/>
          </a:stretch>
        </p:blipFill>
        <p:spPr>
          <a:xfrm>
            <a:off x="0" y="609600"/>
            <a:ext cx="5057775" cy="3733800"/>
          </a:xfrm>
          <a:prstGeom prst="rect">
            <a:avLst/>
          </a:prstGeom>
        </p:spPr>
      </p:pic>
      <p:pic>
        <p:nvPicPr>
          <p:cNvPr id="8" name="コンテンツ プレースホルダ 7" descr="200416msp.png"/>
          <p:cNvPicPr>
            <a:picLocks noGrp="1" noChangeAspect="1"/>
          </p:cNvPicPr>
          <p:nvPr>
            <p:ph idx="1"/>
          </p:nvPr>
        </p:nvPicPr>
        <p:blipFill>
          <a:blip r:embed="rId4"/>
          <a:stretch>
            <a:fillRect/>
          </a:stretch>
        </p:blipFill>
        <p:spPr>
          <a:xfrm>
            <a:off x="4124325" y="3498934"/>
            <a:ext cx="5019675" cy="3105150"/>
          </a:xfrm>
        </p:spPr>
      </p:pic>
      <p:sp>
        <p:nvSpPr>
          <p:cNvPr id="11" name="テキスト ボックス 10"/>
          <p:cNvSpPr txBox="1"/>
          <p:nvPr/>
        </p:nvSpPr>
        <p:spPr>
          <a:xfrm>
            <a:off x="6324600" y="3129602"/>
            <a:ext cx="614271" cy="369332"/>
          </a:xfrm>
          <a:prstGeom prst="rect">
            <a:avLst/>
          </a:prstGeom>
          <a:noFill/>
        </p:spPr>
        <p:txBody>
          <a:bodyPr wrap="none" rtlCol="0">
            <a:spAutoFit/>
          </a:bodyPr>
          <a:lstStyle/>
          <a:p>
            <a:r>
              <a:rPr kumimoji="1" lang="en-US" altLang="ja-JP" dirty="0" smtClean="0"/>
              <a:t>time</a:t>
            </a:r>
            <a:endParaRPr kumimoji="1" lang="ja-JP" altLang="en-US" dirty="0"/>
          </a:p>
        </p:txBody>
      </p:sp>
      <p:sp>
        <p:nvSpPr>
          <p:cNvPr id="12" name="テキスト ボックス 11"/>
          <p:cNvSpPr txBox="1"/>
          <p:nvPr/>
        </p:nvSpPr>
        <p:spPr>
          <a:xfrm>
            <a:off x="3041073" y="4572794"/>
            <a:ext cx="1099981" cy="646331"/>
          </a:xfrm>
          <a:prstGeom prst="rect">
            <a:avLst/>
          </a:prstGeom>
          <a:noFill/>
        </p:spPr>
        <p:txBody>
          <a:bodyPr wrap="none" rtlCol="0">
            <a:spAutoFit/>
          </a:bodyPr>
          <a:lstStyle/>
          <a:p>
            <a:r>
              <a:rPr kumimoji="1" lang="en-US" altLang="ja-JP" dirty="0" smtClean="0"/>
              <a:t>Minimum</a:t>
            </a:r>
          </a:p>
          <a:p>
            <a:r>
              <a:rPr kumimoji="1" lang="en-US" altLang="ja-JP" dirty="0" smtClean="0"/>
              <a:t> pressure</a:t>
            </a:r>
            <a:endParaRPr kumimoji="1" lang="ja-JP" altLang="en-US" dirty="0"/>
          </a:p>
        </p:txBody>
      </p:sp>
      <p:grpSp>
        <p:nvGrpSpPr>
          <p:cNvPr id="37" name="グループ化 36"/>
          <p:cNvGrpSpPr/>
          <p:nvPr/>
        </p:nvGrpSpPr>
        <p:grpSpPr>
          <a:xfrm>
            <a:off x="3201196" y="1873528"/>
            <a:ext cx="5769645" cy="2699265"/>
            <a:chOff x="3201196" y="1873528"/>
            <a:chExt cx="5769645" cy="2699265"/>
          </a:xfrm>
        </p:grpSpPr>
        <p:cxnSp>
          <p:nvCxnSpPr>
            <p:cNvPr id="14" name="直線矢印コネクタ 13"/>
            <p:cNvCxnSpPr/>
            <p:nvPr/>
          </p:nvCxnSpPr>
          <p:spPr>
            <a:xfrm rot="10800000" flipV="1">
              <a:off x="3201196" y="2058964"/>
              <a:ext cx="2208211" cy="1071431"/>
            </a:xfrm>
            <a:prstGeom prst="straightConnector1">
              <a:avLst/>
            </a:prstGeom>
            <a:ln w="508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5" name="直線矢印コネクタ 14"/>
            <p:cNvCxnSpPr/>
            <p:nvPr/>
          </p:nvCxnSpPr>
          <p:spPr>
            <a:xfrm rot="5400000">
              <a:off x="4152901" y="3314700"/>
              <a:ext cx="2514599" cy="1588"/>
            </a:xfrm>
            <a:prstGeom prst="straightConnector1">
              <a:avLst/>
            </a:prstGeom>
            <a:ln w="508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5562600" y="1873528"/>
              <a:ext cx="3408241" cy="369332"/>
            </a:xfrm>
            <a:prstGeom prst="rect">
              <a:avLst/>
            </a:prstGeom>
            <a:solidFill>
              <a:srgbClr val="FFFF00"/>
            </a:solidFill>
            <a:ln>
              <a:solidFill>
                <a:srgbClr val="FFFF00"/>
              </a:solidFill>
            </a:ln>
          </p:spPr>
          <p:txBody>
            <a:bodyPr wrap="none" rtlCol="0">
              <a:spAutoFit/>
            </a:bodyPr>
            <a:lstStyle/>
            <a:p>
              <a:r>
                <a:rPr kumimoji="1" lang="en-US" altLang="ja-JP" b="1" dirty="0" smtClean="0"/>
                <a:t>developing</a:t>
              </a:r>
              <a:r>
                <a:rPr kumimoji="1" lang="ja-JP" altLang="en-US" b="1" dirty="0" smtClean="0"/>
                <a:t>：</a:t>
              </a:r>
              <a:r>
                <a:rPr kumimoji="1" lang="en-US" altLang="ja-JP" b="1" dirty="0" smtClean="0"/>
                <a:t>wind speed</a:t>
              </a:r>
              <a:r>
                <a:rPr kumimoji="1" lang="ja-JP" altLang="en-US" b="1" dirty="0" smtClean="0"/>
                <a:t>～</a:t>
              </a:r>
              <a:r>
                <a:rPr kumimoji="1" lang="en-US" altLang="ja-JP" b="1" dirty="0" smtClean="0"/>
                <a:t>30m s</a:t>
              </a:r>
              <a:r>
                <a:rPr lang="en-US" altLang="ja-JP" baseline="30000" dirty="0" smtClean="0"/>
                <a:t> -1</a:t>
              </a:r>
              <a:endParaRPr kumimoji="1" lang="ja-JP" altLang="en-US" b="1" dirty="0"/>
            </a:p>
          </p:txBody>
        </p:sp>
      </p:grpSp>
      <p:grpSp>
        <p:nvGrpSpPr>
          <p:cNvPr id="38" name="グループ化 37"/>
          <p:cNvGrpSpPr/>
          <p:nvPr/>
        </p:nvGrpSpPr>
        <p:grpSpPr>
          <a:xfrm>
            <a:off x="835116" y="3129602"/>
            <a:ext cx="4956084" cy="3364861"/>
            <a:chOff x="835116" y="3129602"/>
            <a:chExt cx="4956084" cy="3364861"/>
          </a:xfrm>
        </p:grpSpPr>
        <p:cxnSp>
          <p:nvCxnSpPr>
            <p:cNvPr id="19" name="直線矢印コネクタ 18"/>
            <p:cNvCxnSpPr/>
            <p:nvPr/>
          </p:nvCxnSpPr>
          <p:spPr>
            <a:xfrm rot="5400000" flipH="1" flipV="1">
              <a:off x="-43336" y="4087339"/>
              <a:ext cx="3363273" cy="1447800"/>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p:nvPr/>
          </p:nvCxnSpPr>
          <p:spPr>
            <a:xfrm>
              <a:off x="914400" y="6492875"/>
              <a:ext cx="4876800" cy="1588"/>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835116" y="5861638"/>
              <a:ext cx="3054169" cy="369332"/>
            </a:xfrm>
            <a:prstGeom prst="rect">
              <a:avLst/>
            </a:prstGeom>
            <a:solidFill>
              <a:srgbClr val="FF0000"/>
            </a:solidFill>
            <a:ln>
              <a:solidFill>
                <a:srgbClr val="FF0000"/>
              </a:solidFill>
            </a:ln>
          </p:spPr>
          <p:txBody>
            <a:bodyPr wrap="none" rtlCol="0">
              <a:spAutoFit/>
            </a:bodyPr>
            <a:lstStyle/>
            <a:p>
              <a:r>
                <a:rPr kumimoji="1" lang="en-US" altLang="ja-JP" b="1" dirty="0" smtClean="0"/>
                <a:t>mature</a:t>
              </a:r>
              <a:r>
                <a:rPr kumimoji="1" lang="ja-JP" altLang="en-US" b="1" dirty="0" smtClean="0"/>
                <a:t>：</a:t>
              </a:r>
              <a:r>
                <a:rPr kumimoji="1" lang="en-US" altLang="ja-JP" b="1" dirty="0" smtClean="0"/>
                <a:t>wind speed</a:t>
              </a:r>
              <a:r>
                <a:rPr kumimoji="1" lang="ja-JP" altLang="en-US" b="1" dirty="0" smtClean="0"/>
                <a:t>～</a:t>
              </a:r>
              <a:r>
                <a:rPr kumimoji="1" lang="en-US" altLang="ja-JP" b="1" dirty="0" smtClean="0"/>
                <a:t>80m s</a:t>
              </a:r>
              <a:r>
                <a:rPr lang="en-US" altLang="ja-JP" baseline="30000" dirty="0" smtClean="0"/>
                <a:t> -1</a:t>
              </a:r>
              <a:endParaRPr kumimoji="1" lang="ja-JP" altLang="en-US" b="1" dirty="0"/>
            </a:p>
          </p:txBody>
        </p:sp>
      </p:grpSp>
      <p:sp>
        <p:nvSpPr>
          <p:cNvPr id="21" name="正方形/長方形 20"/>
          <p:cNvSpPr/>
          <p:nvPr/>
        </p:nvSpPr>
        <p:spPr>
          <a:xfrm>
            <a:off x="5184319" y="381000"/>
            <a:ext cx="3816339" cy="1015663"/>
          </a:xfrm>
          <a:prstGeom prst="rect">
            <a:avLst/>
          </a:prstGeom>
          <a:solidFill>
            <a:schemeClr val="bg1"/>
          </a:solidFill>
        </p:spPr>
        <p:txBody>
          <a:bodyPr wrap="square">
            <a:spAutoFit/>
          </a:bodyPr>
          <a:lstStyle/>
          <a:p>
            <a:r>
              <a:rPr lang="en-US" altLang="ja-JP" sz="2000" dirty="0" smtClean="0">
                <a:latin typeface="MigMix 1P" pitchFamily="50" charset="-128"/>
                <a:ea typeface="MigMix 1P" pitchFamily="50" charset="-128"/>
                <a:cs typeface="MigMix 1P" pitchFamily="50" charset="-128"/>
              </a:rPr>
              <a:t>Intensity of a typhoon=</a:t>
            </a:r>
          </a:p>
          <a:p>
            <a:pPr marL="342900" indent="-342900">
              <a:buFont typeface="Arial" pitchFamily="34" charset="0"/>
              <a:buChar char="•"/>
            </a:pPr>
            <a:r>
              <a:rPr lang="en-US" altLang="ja-JP" sz="2000" dirty="0" smtClean="0">
                <a:latin typeface="MigMix 1P" pitchFamily="50" charset="-128"/>
                <a:ea typeface="MigMix 1P" pitchFamily="50" charset="-128"/>
                <a:cs typeface="MigMix 1P" pitchFamily="50" charset="-128"/>
              </a:rPr>
              <a:t>Maximum wind speed</a:t>
            </a:r>
          </a:p>
          <a:p>
            <a:pPr marL="342900" indent="-342900">
              <a:buFont typeface="Arial" pitchFamily="34" charset="0"/>
              <a:buChar char="•"/>
            </a:pPr>
            <a:r>
              <a:rPr lang="en-US" altLang="ja-JP" sz="2000" dirty="0" smtClean="0">
                <a:latin typeface="MigMix 1P" pitchFamily="50" charset="-128"/>
                <a:ea typeface="MigMix 1P" pitchFamily="50" charset="-128"/>
                <a:cs typeface="MigMix 1P" pitchFamily="50" charset="-128"/>
              </a:rPr>
              <a:t>Minimum surface pressure</a:t>
            </a:r>
            <a:endParaRPr lang="ja-JP" altLang="en-US" sz="2000" dirty="0">
              <a:latin typeface="MigMix 1P" pitchFamily="50" charset="-128"/>
              <a:ea typeface="MigMix 1P" pitchFamily="50" charset="-128"/>
              <a:cs typeface="MigMix 1P" pitchFamily="50" charset="-128"/>
            </a:endParaRPr>
          </a:p>
        </p:txBody>
      </p:sp>
    </p:spTree>
    <p:extLst>
      <p:ext uri="{BB962C8B-B14F-4D97-AF65-F5344CB8AC3E}">
        <p14:creationId xmlns:p14="http://schemas.microsoft.com/office/powerpoint/2010/main" val="704024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linds(horizontal)">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図 89" descr="200416track.png"/>
          <p:cNvPicPr>
            <a:picLocks noChangeAspect="1"/>
          </p:cNvPicPr>
          <p:nvPr/>
        </p:nvPicPr>
        <p:blipFill>
          <a:blip r:embed="rId3"/>
          <a:stretch>
            <a:fillRect/>
          </a:stretch>
        </p:blipFill>
        <p:spPr>
          <a:xfrm>
            <a:off x="1752600" y="1828800"/>
            <a:ext cx="5867400" cy="4331490"/>
          </a:xfrm>
          <a:prstGeom prst="rect">
            <a:avLst/>
          </a:prstGeom>
        </p:spPr>
      </p:pic>
      <p:sp>
        <p:nvSpPr>
          <p:cNvPr id="2" name="タイトル 1"/>
          <p:cNvSpPr>
            <a:spLocks noGrp="1"/>
          </p:cNvSpPr>
          <p:nvPr>
            <p:ph type="title"/>
          </p:nvPr>
        </p:nvSpPr>
        <p:spPr/>
        <p:txBody>
          <a:bodyPr/>
          <a:lstStyle/>
          <a:p>
            <a:r>
              <a:rPr kumimoji="1" lang="en-US" altLang="ja-JP" dirty="0" smtClean="0"/>
              <a:t>Motion</a:t>
            </a:r>
            <a:endParaRPr kumimoji="1" lang="ja-JP" altLang="en-US" dirty="0"/>
          </a:p>
        </p:txBody>
      </p:sp>
      <p:sp>
        <p:nvSpPr>
          <p:cNvPr id="3" name="コンテンツ プレースホルダー 2"/>
          <p:cNvSpPr>
            <a:spLocks noGrp="1"/>
          </p:cNvSpPr>
          <p:nvPr>
            <p:ph idx="1"/>
          </p:nvPr>
        </p:nvSpPr>
        <p:spPr>
          <a:xfrm>
            <a:off x="254000" y="533400"/>
            <a:ext cx="8623300" cy="1142999"/>
          </a:xfrm>
        </p:spPr>
        <p:txBody>
          <a:bodyPr>
            <a:normAutofit/>
          </a:bodyPr>
          <a:lstStyle/>
          <a:p>
            <a:pPr marL="514350" indent="-514350">
              <a:buFont typeface="+mj-lt"/>
              <a:buAutoNum type="arabicPeriod"/>
            </a:pPr>
            <a:r>
              <a:rPr kumimoji="1" lang="en-US" altLang="ja-JP" dirty="0" smtClean="0"/>
              <a:t>Background flow</a:t>
            </a:r>
            <a:r>
              <a:rPr kumimoji="1" lang="ja-JP" altLang="en-US" dirty="0" smtClean="0"/>
              <a:t>（</a:t>
            </a:r>
            <a:r>
              <a:rPr kumimoji="1" lang="en-US" altLang="ja-JP" dirty="0" smtClean="0"/>
              <a:t>e.g., Along the Pacific High</a:t>
            </a:r>
            <a:r>
              <a:rPr kumimoji="1" lang="ja-JP" altLang="en-US" dirty="0" smtClean="0"/>
              <a:t>）</a:t>
            </a:r>
            <a:endParaRPr kumimoji="1" lang="en-US" altLang="ja-JP" dirty="0" smtClean="0"/>
          </a:p>
          <a:p>
            <a:pPr marL="514350" indent="-514350">
              <a:buFont typeface="+mj-lt"/>
              <a:buAutoNum type="arabicPeriod"/>
            </a:pPr>
            <a:r>
              <a:rPr kumimoji="1" lang="en-US" altLang="ja-JP" dirty="0" smtClean="0"/>
              <a:t>Earth rotation</a:t>
            </a:r>
            <a:r>
              <a:rPr kumimoji="1" lang="ja-JP" altLang="en-US" dirty="0" smtClean="0"/>
              <a:t>（</a:t>
            </a:r>
            <a:r>
              <a:rPr kumimoji="1" lang="en-US" altLang="ja-JP" dirty="0" smtClean="0"/>
              <a:t>Beta drift</a:t>
            </a:r>
            <a:r>
              <a:rPr kumimoji="1" lang="ja-JP" altLang="en-US" dirty="0" smtClean="0"/>
              <a:t>）</a:t>
            </a:r>
            <a:endParaRPr kumimoji="1" lang="ja-JP" altLang="en-US" dirty="0"/>
          </a:p>
        </p:txBody>
      </p:sp>
      <p:sp>
        <p:nvSpPr>
          <p:cNvPr id="4" name="スライド番号プレースホルダー 3"/>
          <p:cNvSpPr>
            <a:spLocks noGrp="1"/>
          </p:cNvSpPr>
          <p:nvPr>
            <p:ph type="sldNum" sz="quarter" idx="12"/>
          </p:nvPr>
        </p:nvSpPr>
        <p:spPr/>
        <p:txBody>
          <a:bodyPr/>
          <a:lstStyle/>
          <a:p>
            <a:fld id="{0B4AC312-9088-7A41-9348-5601ED868CC6}" type="slidenum">
              <a:rPr lang="en-US" smtClean="0"/>
              <a:pPr/>
              <a:t>11</a:t>
            </a:fld>
            <a:endParaRPr lang="en-US"/>
          </a:p>
        </p:txBody>
      </p:sp>
      <p:cxnSp>
        <p:nvCxnSpPr>
          <p:cNvPr id="25" name="直線コネクタ 24"/>
          <p:cNvCxnSpPr/>
          <p:nvPr/>
        </p:nvCxnSpPr>
        <p:spPr>
          <a:xfrm>
            <a:off x="4723606" y="2401329"/>
            <a:ext cx="0" cy="4140805"/>
          </a:xfrm>
          <a:prstGeom prst="line">
            <a:avLst/>
          </a:prstGeom>
          <a:ln w="508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nvGrpSpPr>
          <p:cNvPr id="92" name="グループ化 91"/>
          <p:cNvGrpSpPr/>
          <p:nvPr/>
        </p:nvGrpSpPr>
        <p:grpSpPr>
          <a:xfrm>
            <a:off x="368473" y="1713951"/>
            <a:ext cx="6094983" cy="2369068"/>
            <a:chOff x="368473" y="1713951"/>
            <a:chExt cx="6094983" cy="2369068"/>
          </a:xfrm>
        </p:grpSpPr>
        <p:graphicFrame>
          <p:nvGraphicFramePr>
            <p:cNvPr id="6" name="オブジェクト 5"/>
            <p:cNvGraphicFramePr>
              <a:graphicFrameLocks noChangeAspect="1"/>
            </p:cNvGraphicFramePr>
            <p:nvPr>
              <p:extLst>
                <p:ext uri="{D42A27DB-BD31-4B8C-83A1-F6EECF244321}">
                  <p14:modId xmlns:p14="http://schemas.microsoft.com/office/powerpoint/2010/main" val="4062181800"/>
                </p:ext>
              </p:extLst>
            </p:nvPr>
          </p:nvGraphicFramePr>
          <p:xfrm>
            <a:off x="368473" y="1713951"/>
            <a:ext cx="6094983" cy="484661"/>
          </p:xfrm>
          <a:graphic>
            <a:graphicData uri="http://schemas.openxmlformats.org/presentationml/2006/ole">
              <mc:AlternateContent xmlns:mc="http://schemas.openxmlformats.org/markup-compatibility/2006">
                <mc:Choice xmlns:v="urn:schemas-microsoft-com:vml" Requires="v">
                  <p:oleObj spid="_x0000_s10679" name="数式" r:id="rId4" imgW="5041900" imgH="444500" progId="Equation.3">
                    <p:embed/>
                  </p:oleObj>
                </mc:Choice>
                <mc:Fallback>
                  <p:oleObj name="数式" r:id="rId4" imgW="5041900" imgH="444500" progId="Equation.3">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473" y="1713951"/>
                          <a:ext cx="6094983" cy="484661"/>
                        </a:xfrm>
                        <a:prstGeom prst="rect">
                          <a:avLst/>
                        </a:prstGeom>
                        <a:noFill/>
                        <a:ln w="31750">
                          <a:solidFill>
                            <a:schemeClr val="tx1"/>
                          </a:solidFill>
                          <a:miter lim="800000"/>
                          <a:headEnd/>
                          <a:tailEnd/>
                        </a:ln>
                      </p:spPr>
                    </p:pic>
                  </p:oleObj>
                </mc:Fallback>
              </mc:AlternateContent>
            </a:graphicData>
          </a:graphic>
        </p:graphicFrame>
        <p:graphicFrame>
          <p:nvGraphicFramePr>
            <p:cNvPr id="7" name="オブジェクト 6"/>
            <p:cNvGraphicFramePr>
              <a:graphicFrameLocks noChangeAspect="1"/>
            </p:cNvGraphicFramePr>
            <p:nvPr>
              <p:extLst>
                <p:ext uri="{D42A27DB-BD31-4B8C-83A1-F6EECF244321}">
                  <p14:modId xmlns:p14="http://schemas.microsoft.com/office/powerpoint/2010/main" val="4123329892"/>
                </p:ext>
              </p:extLst>
            </p:nvPr>
          </p:nvGraphicFramePr>
          <p:xfrm>
            <a:off x="372904" y="2313179"/>
            <a:ext cx="998696" cy="456418"/>
          </p:xfrm>
          <a:graphic>
            <a:graphicData uri="http://schemas.openxmlformats.org/presentationml/2006/ole">
              <mc:AlternateContent xmlns:mc="http://schemas.openxmlformats.org/markup-compatibility/2006">
                <mc:Choice xmlns:v="urn:schemas-microsoft-com:vml" Requires="v">
                  <p:oleObj spid="_x0000_s10680" name="数式" r:id="rId6" imgW="825500" imgH="419100" progId="Equation.3">
                    <p:embed/>
                  </p:oleObj>
                </mc:Choice>
                <mc:Fallback>
                  <p:oleObj name="数式" r:id="rId6" imgW="825500" imgH="419100" progId="Equation.3">
                    <p:embed/>
                    <p:pic>
                      <p:nvPicPr>
                        <p:cNvPr id="0" name="Object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904" y="2313179"/>
                          <a:ext cx="998696" cy="456418"/>
                        </a:xfrm>
                        <a:prstGeom prst="rect">
                          <a:avLst/>
                        </a:prstGeom>
                        <a:noFill/>
                        <a:ln w="31750">
                          <a:solidFill>
                            <a:schemeClr val="tx1"/>
                          </a:solidFill>
                          <a:miter lim="800000"/>
                          <a:headEnd/>
                          <a:tailEnd/>
                        </a:ln>
                      </p:spPr>
                    </p:pic>
                  </p:oleObj>
                </mc:Fallback>
              </mc:AlternateContent>
            </a:graphicData>
          </a:graphic>
        </p:graphicFrame>
        <p:grpSp>
          <p:nvGrpSpPr>
            <p:cNvPr id="88" name="グループ化 87"/>
            <p:cNvGrpSpPr/>
            <p:nvPr/>
          </p:nvGrpSpPr>
          <p:grpSpPr>
            <a:xfrm>
              <a:off x="1905902" y="2344736"/>
              <a:ext cx="1754823" cy="554941"/>
              <a:chOff x="973137" y="1676400"/>
              <a:chExt cx="2684463" cy="848928"/>
            </a:xfrm>
          </p:grpSpPr>
          <p:cxnSp>
            <p:nvCxnSpPr>
              <p:cNvPr id="13" name="直線矢印コネクタ 12"/>
              <p:cNvCxnSpPr/>
              <p:nvPr/>
            </p:nvCxnSpPr>
            <p:spPr>
              <a:xfrm rot="5400000" flipH="1" flipV="1">
                <a:off x="945356" y="2028825"/>
                <a:ext cx="706438" cy="1588"/>
              </a:xfrm>
              <a:prstGeom prst="straightConnector1">
                <a:avLst/>
              </a:prstGeom>
              <a:ln w="31750" cmpd="sng">
                <a:solidFill>
                  <a:schemeClr val="tx1"/>
                </a:solidFill>
                <a:tailEnd type="triangle" w="med" len="med"/>
              </a:ln>
            </p:spPr>
            <p:style>
              <a:lnRef idx="2">
                <a:schemeClr val="accent1"/>
              </a:lnRef>
              <a:fillRef idx="0">
                <a:schemeClr val="accent1"/>
              </a:fillRef>
              <a:effectRef idx="1">
                <a:schemeClr val="accent1"/>
              </a:effectRef>
              <a:fontRef idx="minor">
                <a:schemeClr val="tx1"/>
              </a:fontRef>
            </p:style>
          </p:cxnSp>
          <p:cxnSp>
            <p:nvCxnSpPr>
              <p:cNvPr id="14" name="直線矢印コネクタ 13"/>
              <p:cNvCxnSpPr/>
              <p:nvPr/>
            </p:nvCxnSpPr>
            <p:spPr>
              <a:xfrm flipV="1">
                <a:off x="1299369" y="2362200"/>
                <a:ext cx="2188368" cy="19050"/>
              </a:xfrm>
              <a:prstGeom prst="straightConnector1">
                <a:avLst/>
              </a:prstGeom>
              <a:ln w="31750" cmpd="sng">
                <a:solidFill>
                  <a:schemeClr val="tx1"/>
                </a:solidFill>
                <a:tailEnd type="triangle" w="med" len="med"/>
              </a:ln>
            </p:spPr>
            <p:style>
              <a:lnRef idx="2">
                <a:schemeClr val="accent1"/>
              </a:lnRef>
              <a:fillRef idx="0">
                <a:schemeClr val="accent1"/>
              </a:fillRef>
              <a:effectRef idx="1">
                <a:schemeClr val="accent1"/>
              </a:effectRef>
              <a:fontRef idx="minor">
                <a:schemeClr val="tx1"/>
              </a:fontRef>
            </p:style>
          </p:cxnSp>
          <p:graphicFrame>
            <p:nvGraphicFramePr>
              <p:cNvPr id="15" name="Object 2"/>
              <p:cNvGraphicFramePr>
                <a:graphicFrameLocks noChangeAspect="1"/>
              </p:cNvGraphicFramePr>
              <p:nvPr>
                <p:extLst>
                  <p:ext uri="{D42A27DB-BD31-4B8C-83A1-F6EECF244321}">
                    <p14:modId xmlns:p14="http://schemas.microsoft.com/office/powerpoint/2010/main" val="1380271007"/>
                  </p:ext>
                </p:extLst>
              </p:nvPr>
            </p:nvGraphicFramePr>
            <p:xfrm>
              <a:off x="973137" y="1676400"/>
              <a:ext cx="231775" cy="346075"/>
            </p:xfrm>
            <a:graphic>
              <a:graphicData uri="http://schemas.openxmlformats.org/presentationml/2006/ole">
                <mc:AlternateContent xmlns:mc="http://schemas.openxmlformats.org/markup-compatibility/2006">
                  <mc:Choice xmlns:v="urn:schemas-microsoft-com:vml" Requires="v">
                    <p:oleObj spid="_x0000_s10681" name="数式" r:id="rId8" imgW="139680" imgH="228600" progId="Equation.3">
                      <p:embed/>
                    </p:oleObj>
                  </mc:Choice>
                  <mc:Fallback>
                    <p:oleObj name="数式" r:id="rId8" imgW="13968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3137" y="1676400"/>
                            <a:ext cx="231775" cy="346075"/>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graphicFrame>
            <p:nvGraphicFramePr>
              <p:cNvPr id="16" name="Object 3"/>
              <p:cNvGraphicFramePr>
                <a:graphicFrameLocks noChangeAspect="1"/>
              </p:cNvGraphicFramePr>
              <p:nvPr>
                <p:extLst>
                  <p:ext uri="{D42A27DB-BD31-4B8C-83A1-F6EECF244321}">
                    <p14:modId xmlns:p14="http://schemas.microsoft.com/office/powerpoint/2010/main" val="1906264532"/>
                  </p:ext>
                </p:extLst>
              </p:nvPr>
            </p:nvGraphicFramePr>
            <p:xfrm>
              <a:off x="3487737" y="2333240"/>
              <a:ext cx="169863" cy="192088"/>
            </p:xfrm>
            <a:graphic>
              <a:graphicData uri="http://schemas.openxmlformats.org/presentationml/2006/ole">
                <mc:AlternateContent xmlns:mc="http://schemas.openxmlformats.org/markup-compatibility/2006">
                  <mc:Choice xmlns:v="urn:schemas-microsoft-com:vml" Requires="v">
                    <p:oleObj spid="_x0000_s10682" name="数式" r:id="rId10" imgW="101520" imgH="126720" progId="Equation.3">
                      <p:embed/>
                    </p:oleObj>
                  </mc:Choice>
                  <mc:Fallback>
                    <p:oleObj name="数式" r:id="rId10" imgW="101520" imgH="12672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87737" y="2333240"/>
                            <a:ext cx="169863" cy="192088"/>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sp>
            <p:nvSpPr>
              <p:cNvPr id="17" name="フリーフォーム 16"/>
              <p:cNvSpPr/>
              <p:nvPr/>
            </p:nvSpPr>
            <p:spPr>
              <a:xfrm rot="10800000" flipV="1">
                <a:off x="1300956" y="1799633"/>
                <a:ext cx="2061853" cy="581617"/>
              </a:xfrm>
              <a:custGeom>
                <a:avLst/>
                <a:gdLst>
                  <a:gd name="connsiteX0" fmla="*/ 0 w 3072809"/>
                  <a:gd name="connsiteY0" fmla="*/ 0 h 1371600"/>
                  <a:gd name="connsiteX1" fmla="*/ 457200 w 3072809"/>
                  <a:gd name="connsiteY1" fmla="*/ 446568 h 1371600"/>
                  <a:gd name="connsiteX2" fmla="*/ 988828 w 3072809"/>
                  <a:gd name="connsiteY2" fmla="*/ 797442 h 1371600"/>
                  <a:gd name="connsiteX3" fmla="*/ 1669312 w 3072809"/>
                  <a:gd name="connsiteY3" fmla="*/ 1084521 h 1371600"/>
                  <a:gd name="connsiteX4" fmla="*/ 2626242 w 3072809"/>
                  <a:gd name="connsiteY4" fmla="*/ 1297172 h 1371600"/>
                  <a:gd name="connsiteX5" fmla="*/ 3072809 w 3072809"/>
                  <a:gd name="connsiteY5" fmla="*/ 1371600 h 1371600"/>
                  <a:gd name="connsiteX6" fmla="*/ 3072809 w 3072809"/>
                  <a:gd name="connsiteY6"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2809" h="1371600">
                    <a:moveTo>
                      <a:pt x="0" y="0"/>
                    </a:moveTo>
                    <a:cubicBezTo>
                      <a:pt x="146197" y="156830"/>
                      <a:pt x="292395" y="313661"/>
                      <a:pt x="457200" y="446568"/>
                    </a:cubicBezTo>
                    <a:cubicBezTo>
                      <a:pt x="622005" y="579475"/>
                      <a:pt x="786809" y="691117"/>
                      <a:pt x="988828" y="797442"/>
                    </a:cubicBezTo>
                    <a:cubicBezTo>
                      <a:pt x="1190847" y="903768"/>
                      <a:pt x="1396410" y="1001233"/>
                      <a:pt x="1669312" y="1084521"/>
                    </a:cubicBezTo>
                    <a:cubicBezTo>
                      <a:pt x="1942214" y="1167809"/>
                      <a:pt x="2392326" y="1249325"/>
                      <a:pt x="2626242" y="1297172"/>
                    </a:cubicBezTo>
                    <a:cubicBezTo>
                      <a:pt x="2860158" y="1345019"/>
                      <a:pt x="3072809" y="1371600"/>
                      <a:pt x="3072809" y="1371600"/>
                    </a:cubicBezTo>
                    <a:lnTo>
                      <a:pt x="3072809" y="1371600"/>
                    </a:lnTo>
                  </a:path>
                </a:pathLst>
              </a:custGeom>
              <a:ln>
                <a:solidFill>
                  <a:srgbClr val="FF99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86" name="グループ化 85"/>
            <p:cNvGrpSpPr/>
            <p:nvPr/>
          </p:nvGrpSpPr>
          <p:grpSpPr>
            <a:xfrm>
              <a:off x="1880467" y="2845196"/>
              <a:ext cx="1777133" cy="660004"/>
              <a:chOff x="939007" y="2438400"/>
              <a:chExt cx="2718593" cy="1009650"/>
            </a:xfrm>
          </p:grpSpPr>
          <p:cxnSp>
            <p:nvCxnSpPr>
              <p:cNvPr id="19" name="直線矢印コネクタ 18"/>
              <p:cNvCxnSpPr/>
              <p:nvPr/>
            </p:nvCxnSpPr>
            <p:spPr>
              <a:xfrm rot="5400000" flipH="1" flipV="1">
                <a:off x="855668" y="2944013"/>
                <a:ext cx="850106" cy="5568"/>
              </a:xfrm>
              <a:prstGeom prst="straightConnector1">
                <a:avLst/>
              </a:prstGeom>
              <a:ln w="31750" cmpd="sng">
                <a:solidFill>
                  <a:schemeClr val="tx1"/>
                </a:solidFill>
                <a:tailEnd type="triangle" w="med" len="med"/>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p:nvPr/>
            </p:nvCxnSpPr>
            <p:spPr>
              <a:xfrm>
                <a:off x="1282711" y="3044773"/>
                <a:ext cx="2205026" cy="3227"/>
              </a:xfrm>
              <a:prstGeom prst="straightConnector1">
                <a:avLst/>
              </a:prstGeom>
              <a:ln w="31750" cmpd="sng">
                <a:solidFill>
                  <a:schemeClr val="tx1"/>
                </a:solidFill>
                <a:tailEnd type="triangle" w="med" len="med"/>
              </a:ln>
            </p:spPr>
            <p:style>
              <a:lnRef idx="2">
                <a:schemeClr val="accent1"/>
              </a:lnRef>
              <a:fillRef idx="0">
                <a:schemeClr val="accent1"/>
              </a:fillRef>
              <a:effectRef idx="1">
                <a:schemeClr val="accent1"/>
              </a:effectRef>
              <a:fontRef idx="minor">
                <a:schemeClr val="tx1"/>
              </a:fontRef>
            </p:style>
          </p:cxnSp>
          <p:sp>
            <p:nvSpPr>
              <p:cNvPr id="21" name="フリーフォーム 20"/>
              <p:cNvSpPr/>
              <p:nvPr/>
            </p:nvSpPr>
            <p:spPr>
              <a:xfrm rot="10800000">
                <a:off x="1278370" y="3023858"/>
                <a:ext cx="2016695" cy="424192"/>
              </a:xfrm>
              <a:custGeom>
                <a:avLst/>
                <a:gdLst>
                  <a:gd name="connsiteX0" fmla="*/ 0 w 2721935"/>
                  <a:gd name="connsiteY0" fmla="*/ 487325 h 540488"/>
                  <a:gd name="connsiteX1" fmla="*/ 223284 w 2721935"/>
                  <a:gd name="connsiteY1" fmla="*/ 380999 h 540488"/>
                  <a:gd name="connsiteX2" fmla="*/ 457200 w 2721935"/>
                  <a:gd name="connsiteY2" fmla="*/ 274674 h 540488"/>
                  <a:gd name="connsiteX3" fmla="*/ 754912 w 2721935"/>
                  <a:gd name="connsiteY3" fmla="*/ 147083 h 540488"/>
                  <a:gd name="connsiteX4" fmla="*/ 1063256 w 2721935"/>
                  <a:gd name="connsiteY4" fmla="*/ 51390 h 540488"/>
                  <a:gd name="connsiteX5" fmla="*/ 1297172 w 2721935"/>
                  <a:gd name="connsiteY5" fmla="*/ 8860 h 540488"/>
                  <a:gd name="connsiteX6" fmla="*/ 1509823 w 2721935"/>
                  <a:gd name="connsiteY6" fmla="*/ 8860 h 540488"/>
                  <a:gd name="connsiteX7" fmla="*/ 1786270 w 2721935"/>
                  <a:gd name="connsiteY7" fmla="*/ 62023 h 540488"/>
                  <a:gd name="connsiteX8" fmla="*/ 2020186 w 2721935"/>
                  <a:gd name="connsiteY8" fmla="*/ 136451 h 540488"/>
                  <a:gd name="connsiteX9" fmla="*/ 2307265 w 2721935"/>
                  <a:gd name="connsiteY9" fmla="*/ 274674 h 540488"/>
                  <a:gd name="connsiteX10" fmla="*/ 2615609 w 2721935"/>
                  <a:gd name="connsiteY10" fmla="*/ 476692 h 540488"/>
                  <a:gd name="connsiteX11" fmla="*/ 2721935 w 2721935"/>
                  <a:gd name="connsiteY11" fmla="*/ 540488 h 54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35" h="540488">
                    <a:moveTo>
                      <a:pt x="0" y="487325"/>
                    </a:moveTo>
                    <a:lnTo>
                      <a:pt x="223284" y="380999"/>
                    </a:lnTo>
                    <a:cubicBezTo>
                      <a:pt x="299484" y="345557"/>
                      <a:pt x="368595" y="313660"/>
                      <a:pt x="457200" y="274674"/>
                    </a:cubicBezTo>
                    <a:cubicBezTo>
                      <a:pt x="545805" y="235688"/>
                      <a:pt x="653903" y="184297"/>
                      <a:pt x="754912" y="147083"/>
                    </a:cubicBezTo>
                    <a:cubicBezTo>
                      <a:pt x="855921" y="109869"/>
                      <a:pt x="972879" y="74427"/>
                      <a:pt x="1063256" y="51390"/>
                    </a:cubicBezTo>
                    <a:cubicBezTo>
                      <a:pt x="1153633" y="28353"/>
                      <a:pt x="1222744" y="15948"/>
                      <a:pt x="1297172" y="8860"/>
                    </a:cubicBezTo>
                    <a:cubicBezTo>
                      <a:pt x="1371600" y="1772"/>
                      <a:pt x="1428307" y="0"/>
                      <a:pt x="1509823" y="8860"/>
                    </a:cubicBezTo>
                    <a:cubicBezTo>
                      <a:pt x="1591339" y="17720"/>
                      <a:pt x="1701210" y="40758"/>
                      <a:pt x="1786270" y="62023"/>
                    </a:cubicBezTo>
                    <a:cubicBezTo>
                      <a:pt x="1871330" y="83288"/>
                      <a:pt x="1933354" y="101009"/>
                      <a:pt x="2020186" y="136451"/>
                    </a:cubicBezTo>
                    <a:cubicBezTo>
                      <a:pt x="2107018" y="171893"/>
                      <a:pt x="2208028" y="217967"/>
                      <a:pt x="2307265" y="274674"/>
                    </a:cubicBezTo>
                    <a:cubicBezTo>
                      <a:pt x="2406502" y="331381"/>
                      <a:pt x="2546497" y="432390"/>
                      <a:pt x="2615609" y="476692"/>
                    </a:cubicBezTo>
                    <a:cubicBezTo>
                      <a:pt x="2684721" y="520994"/>
                      <a:pt x="2703328" y="530741"/>
                      <a:pt x="2721935" y="540488"/>
                    </a:cubicBezTo>
                  </a:path>
                </a:pathLst>
              </a:custGeom>
              <a:ln>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aphicFrame>
            <p:nvGraphicFramePr>
              <p:cNvPr id="22" name="Object 20"/>
              <p:cNvGraphicFramePr>
                <a:graphicFrameLocks noChangeAspect="1"/>
              </p:cNvGraphicFramePr>
              <p:nvPr>
                <p:extLst>
                  <p:ext uri="{D42A27DB-BD31-4B8C-83A1-F6EECF244321}">
                    <p14:modId xmlns:p14="http://schemas.microsoft.com/office/powerpoint/2010/main" val="6466928"/>
                  </p:ext>
                </p:extLst>
              </p:nvPr>
            </p:nvGraphicFramePr>
            <p:xfrm>
              <a:off x="939007" y="2438400"/>
              <a:ext cx="274637" cy="269875"/>
            </p:xfrm>
            <a:graphic>
              <a:graphicData uri="http://schemas.openxmlformats.org/presentationml/2006/ole">
                <mc:AlternateContent xmlns:mc="http://schemas.openxmlformats.org/markup-compatibility/2006">
                  <mc:Choice xmlns:v="urn:schemas-microsoft-com:vml" Requires="v">
                    <p:oleObj spid="_x0000_s10683" name="数式" r:id="rId12" imgW="164880" imgH="177480" progId="Equation.3">
                      <p:embed/>
                    </p:oleObj>
                  </mc:Choice>
                  <mc:Fallback>
                    <p:oleObj name="数式" r:id="rId12" imgW="164880" imgH="17748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9007" y="2438400"/>
                            <a:ext cx="274637" cy="269875"/>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sp>
            <p:nvSpPr>
              <p:cNvPr id="24" name="フリーフォーム 23"/>
              <p:cNvSpPr/>
              <p:nvPr/>
            </p:nvSpPr>
            <p:spPr>
              <a:xfrm>
                <a:off x="1287132" y="2609850"/>
                <a:ext cx="2048205" cy="413781"/>
              </a:xfrm>
              <a:custGeom>
                <a:avLst/>
                <a:gdLst>
                  <a:gd name="connsiteX0" fmla="*/ 0 w 2764465"/>
                  <a:gd name="connsiteY0" fmla="*/ 531629 h 531629"/>
                  <a:gd name="connsiteX1" fmla="*/ 202019 w 2764465"/>
                  <a:gd name="connsiteY1" fmla="*/ 467833 h 531629"/>
                  <a:gd name="connsiteX2" fmla="*/ 318977 w 2764465"/>
                  <a:gd name="connsiteY2" fmla="*/ 393405 h 531629"/>
                  <a:gd name="connsiteX3" fmla="*/ 520996 w 2764465"/>
                  <a:gd name="connsiteY3" fmla="*/ 265815 h 531629"/>
                  <a:gd name="connsiteX4" fmla="*/ 701749 w 2764465"/>
                  <a:gd name="connsiteY4" fmla="*/ 170122 h 531629"/>
                  <a:gd name="connsiteX5" fmla="*/ 882503 w 2764465"/>
                  <a:gd name="connsiteY5" fmla="*/ 74429 h 531629"/>
                  <a:gd name="connsiteX6" fmla="*/ 1116419 w 2764465"/>
                  <a:gd name="connsiteY6" fmla="*/ 10633 h 531629"/>
                  <a:gd name="connsiteX7" fmla="*/ 1329070 w 2764465"/>
                  <a:gd name="connsiteY7" fmla="*/ 10633 h 531629"/>
                  <a:gd name="connsiteX8" fmla="*/ 1552354 w 2764465"/>
                  <a:gd name="connsiteY8" fmla="*/ 10633 h 531629"/>
                  <a:gd name="connsiteX9" fmla="*/ 1775637 w 2764465"/>
                  <a:gd name="connsiteY9" fmla="*/ 63796 h 531629"/>
                  <a:gd name="connsiteX10" fmla="*/ 1945758 w 2764465"/>
                  <a:gd name="connsiteY10" fmla="*/ 138224 h 531629"/>
                  <a:gd name="connsiteX11" fmla="*/ 2105247 w 2764465"/>
                  <a:gd name="connsiteY11" fmla="*/ 223284 h 531629"/>
                  <a:gd name="connsiteX12" fmla="*/ 2360428 w 2764465"/>
                  <a:gd name="connsiteY12" fmla="*/ 382773 h 531629"/>
                  <a:gd name="connsiteX13" fmla="*/ 2466754 w 2764465"/>
                  <a:gd name="connsiteY13" fmla="*/ 425303 h 531629"/>
                  <a:gd name="connsiteX14" fmla="*/ 2700670 w 2764465"/>
                  <a:gd name="connsiteY14" fmla="*/ 510364 h 531629"/>
                  <a:gd name="connsiteX15" fmla="*/ 2764465 w 2764465"/>
                  <a:gd name="connsiteY15" fmla="*/ 510364 h 53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64465" h="531629">
                    <a:moveTo>
                      <a:pt x="0" y="531629"/>
                    </a:moveTo>
                    <a:cubicBezTo>
                      <a:pt x="74428" y="511249"/>
                      <a:pt x="148856" y="490870"/>
                      <a:pt x="202019" y="467833"/>
                    </a:cubicBezTo>
                    <a:cubicBezTo>
                      <a:pt x="255182" y="444796"/>
                      <a:pt x="318977" y="393405"/>
                      <a:pt x="318977" y="393405"/>
                    </a:cubicBezTo>
                    <a:cubicBezTo>
                      <a:pt x="372140" y="359735"/>
                      <a:pt x="457201" y="303029"/>
                      <a:pt x="520996" y="265815"/>
                    </a:cubicBezTo>
                    <a:cubicBezTo>
                      <a:pt x="584791" y="228601"/>
                      <a:pt x="701749" y="170122"/>
                      <a:pt x="701749" y="170122"/>
                    </a:cubicBezTo>
                    <a:cubicBezTo>
                      <a:pt x="762000" y="138224"/>
                      <a:pt x="813392" y="101010"/>
                      <a:pt x="882503" y="74429"/>
                    </a:cubicBezTo>
                    <a:cubicBezTo>
                      <a:pt x="951614" y="47848"/>
                      <a:pt x="1041991" y="21266"/>
                      <a:pt x="1116419" y="10633"/>
                    </a:cubicBezTo>
                    <a:cubicBezTo>
                      <a:pt x="1190847" y="0"/>
                      <a:pt x="1329070" y="10633"/>
                      <a:pt x="1329070" y="10633"/>
                    </a:cubicBezTo>
                    <a:cubicBezTo>
                      <a:pt x="1401726" y="10633"/>
                      <a:pt x="1477926" y="1773"/>
                      <a:pt x="1552354" y="10633"/>
                    </a:cubicBezTo>
                    <a:cubicBezTo>
                      <a:pt x="1626782" y="19494"/>
                      <a:pt x="1710070" y="42531"/>
                      <a:pt x="1775637" y="63796"/>
                    </a:cubicBezTo>
                    <a:cubicBezTo>
                      <a:pt x="1841204" y="85061"/>
                      <a:pt x="1890823" y="111643"/>
                      <a:pt x="1945758" y="138224"/>
                    </a:cubicBezTo>
                    <a:cubicBezTo>
                      <a:pt x="2000693" y="164805"/>
                      <a:pt x="2036135" y="182526"/>
                      <a:pt x="2105247" y="223284"/>
                    </a:cubicBezTo>
                    <a:cubicBezTo>
                      <a:pt x="2174359" y="264042"/>
                      <a:pt x="2300177" y="349103"/>
                      <a:pt x="2360428" y="382773"/>
                    </a:cubicBezTo>
                    <a:cubicBezTo>
                      <a:pt x="2420679" y="416443"/>
                      <a:pt x="2410047" y="404038"/>
                      <a:pt x="2466754" y="425303"/>
                    </a:cubicBezTo>
                    <a:cubicBezTo>
                      <a:pt x="2523461" y="446568"/>
                      <a:pt x="2651052" y="496187"/>
                      <a:pt x="2700670" y="510364"/>
                    </a:cubicBezTo>
                    <a:cubicBezTo>
                      <a:pt x="2750288" y="524541"/>
                      <a:pt x="2757376" y="517452"/>
                      <a:pt x="2764465" y="51036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aphicFrame>
            <p:nvGraphicFramePr>
              <p:cNvPr id="26" name="Object 22"/>
              <p:cNvGraphicFramePr>
                <a:graphicFrameLocks noChangeAspect="1"/>
              </p:cNvGraphicFramePr>
              <p:nvPr>
                <p:extLst>
                  <p:ext uri="{D42A27DB-BD31-4B8C-83A1-F6EECF244321}">
                    <p14:modId xmlns:p14="http://schemas.microsoft.com/office/powerpoint/2010/main" val="1055493044"/>
                  </p:ext>
                </p:extLst>
              </p:nvPr>
            </p:nvGraphicFramePr>
            <p:xfrm>
              <a:off x="3487737" y="3038884"/>
              <a:ext cx="169863" cy="192088"/>
            </p:xfrm>
            <a:graphic>
              <a:graphicData uri="http://schemas.openxmlformats.org/presentationml/2006/ole">
                <mc:AlternateContent xmlns:mc="http://schemas.openxmlformats.org/markup-compatibility/2006">
                  <mc:Choice xmlns:v="urn:schemas-microsoft-com:vml" Requires="v">
                    <p:oleObj spid="_x0000_s10684" name="数式" r:id="rId14" imgW="101520" imgH="126720" progId="Equation.3">
                      <p:embed/>
                    </p:oleObj>
                  </mc:Choice>
                  <mc:Fallback>
                    <p:oleObj name="数式" r:id="rId14" imgW="101520" imgH="12672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87737" y="3038884"/>
                            <a:ext cx="169863" cy="192088"/>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grpSp>
        <p:grpSp>
          <p:nvGrpSpPr>
            <p:cNvPr id="87" name="グループ化 86"/>
            <p:cNvGrpSpPr/>
            <p:nvPr/>
          </p:nvGrpSpPr>
          <p:grpSpPr>
            <a:xfrm>
              <a:off x="1804828" y="3540547"/>
              <a:ext cx="1854446" cy="542472"/>
              <a:chOff x="820737" y="3429000"/>
              <a:chExt cx="2836863" cy="829854"/>
            </a:xfrm>
          </p:grpSpPr>
          <p:cxnSp>
            <p:nvCxnSpPr>
              <p:cNvPr id="27" name="直線矢印コネクタ 26"/>
              <p:cNvCxnSpPr/>
              <p:nvPr/>
            </p:nvCxnSpPr>
            <p:spPr>
              <a:xfrm rot="5400000" flipH="1" flipV="1">
                <a:off x="925512" y="3857625"/>
                <a:ext cx="706438" cy="1588"/>
              </a:xfrm>
              <a:prstGeom prst="straightConnector1">
                <a:avLst/>
              </a:prstGeom>
              <a:ln w="31750" cmpd="sng">
                <a:solidFill>
                  <a:schemeClr val="tx1"/>
                </a:solidFill>
                <a:tailEnd type="triangle" w="med" len="med"/>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a:off x="1276348" y="4162810"/>
                <a:ext cx="2211389" cy="28190"/>
              </a:xfrm>
              <a:prstGeom prst="straightConnector1">
                <a:avLst/>
              </a:prstGeom>
              <a:ln w="31750" cmpd="sng">
                <a:solidFill>
                  <a:schemeClr val="tx1"/>
                </a:solidFill>
                <a:tailEnd type="triangle" w="med" len="med"/>
              </a:ln>
            </p:spPr>
            <p:style>
              <a:lnRef idx="2">
                <a:schemeClr val="accent1"/>
              </a:lnRef>
              <a:fillRef idx="0">
                <a:schemeClr val="accent1"/>
              </a:fillRef>
              <a:effectRef idx="1">
                <a:schemeClr val="accent1"/>
              </a:effectRef>
              <a:fontRef idx="minor">
                <a:schemeClr val="tx1"/>
              </a:fontRef>
            </p:style>
          </p:cxnSp>
          <p:graphicFrame>
            <p:nvGraphicFramePr>
              <p:cNvPr id="29" name="Object 2"/>
              <p:cNvGraphicFramePr>
                <a:graphicFrameLocks noChangeAspect="1"/>
              </p:cNvGraphicFramePr>
              <p:nvPr>
                <p:extLst>
                  <p:ext uri="{D42A27DB-BD31-4B8C-83A1-F6EECF244321}">
                    <p14:modId xmlns:p14="http://schemas.microsoft.com/office/powerpoint/2010/main" val="4018007803"/>
                  </p:ext>
                </p:extLst>
              </p:nvPr>
            </p:nvGraphicFramePr>
            <p:xfrm>
              <a:off x="820737" y="3429000"/>
              <a:ext cx="379412" cy="635000"/>
            </p:xfrm>
            <a:graphic>
              <a:graphicData uri="http://schemas.openxmlformats.org/presentationml/2006/ole">
                <mc:AlternateContent xmlns:mc="http://schemas.openxmlformats.org/markup-compatibility/2006">
                  <mc:Choice xmlns:v="urn:schemas-microsoft-com:vml" Requires="v">
                    <p:oleObj spid="_x0000_s10685" name="数式" r:id="rId15" imgW="228600" imgH="419040" progId="Equation.3">
                      <p:embed/>
                    </p:oleObj>
                  </mc:Choice>
                  <mc:Fallback>
                    <p:oleObj name="数式" r:id="rId15" imgW="228600" imgH="41904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0737" y="3429000"/>
                            <a:ext cx="379412" cy="635000"/>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graphicFrame>
            <p:nvGraphicFramePr>
              <p:cNvPr id="30" name="Object 3"/>
              <p:cNvGraphicFramePr>
                <a:graphicFrameLocks noChangeAspect="1"/>
              </p:cNvGraphicFramePr>
              <p:nvPr>
                <p:extLst>
                  <p:ext uri="{D42A27DB-BD31-4B8C-83A1-F6EECF244321}">
                    <p14:modId xmlns:p14="http://schemas.microsoft.com/office/powerpoint/2010/main" val="3850069476"/>
                  </p:ext>
                </p:extLst>
              </p:nvPr>
            </p:nvGraphicFramePr>
            <p:xfrm>
              <a:off x="3487737" y="4066766"/>
              <a:ext cx="169863" cy="192088"/>
            </p:xfrm>
            <a:graphic>
              <a:graphicData uri="http://schemas.openxmlformats.org/presentationml/2006/ole">
                <mc:AlternateContent xmlns:mc="http://schemas.openxmlformats.org/markup-compatibility/2006">
                  <mc:Choice xmlns:v="urn:schemas-microsoft-com:vml" Requires="v">
                    <p:oleObj spid="_x0000_s10686" name="Equation" r:id="rId17" imgW="101520" imgH="126720" progId="Equation.3">
                      <p:embed/>
                    </p:oleObj>
                  </mc:Choice>
                  <mc:Fallback>
                    <p:oleObj name="Equation" r:id="rId17" imgW="101520" imgH="12672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487737" y="4066766"/>
                            <a:ext cx="169863" cy="192088"/>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sp>
            <p:nvSpPr>
              <p:cNvPr id="31" name="フリーフォーム 30"/>
              <p:cNvSpPr/>
              <p:nvPr/>
            </p:nvSpPr>
            <p:spPr>
              <a:xfrm>
                <a:off x="1277937" y="3581400"/>
                <a:ext cx="2056083" cy="581410"/>
              </a:xfrm>
              <a:custGeom>
                <a:avLst/>
                <a:gdLst>
                  <a:gd name="connsiteX0" fmla="*/ 3168503 w 3168503"/>
                  <a:gd name="connsiteY0" fmla="*/ 0 h 1190846"/>
                  <a:gd name="connsiteX1" fmla="*/ 2860158 w 3168503"/>
                  <a:gd name="connsiteY1" fmla="*/ 21265 h 1190846"/>
                  <a:gd name="connsiteX2" fmla="*/ 2413591 w 3168503"/>
                  <a:gd name="connsiteY2" fmla="*/ 63795 h 1190846"/>
                  <a:gd name="connsiteX3" fmla="*/ 2158410 w 3168503"/>
                  <a:gd name="connsiteY3" fmla="*/ 116958 h 1190846"/>
                  <a:gd name="connsiteX4" fmla="*/ 1839433 w 3168503"/>
                  <a:gd name="connsiteY4" fmla="*/ 180753 h 1190846"/>
                  <a:gd name="connsiteX5" fmla="*/ 1605517 w 3168503"/>
                  <a:gd name="connsiteY5" fmla="*/ 265814 h 1190846"/>
                  <a:gd name="connsiteX6" fmla="*/ 1371600 w 3168503"/>
                  <a:gd name="connsiteY6" fmla="*/ 372139 h 1190846"/>
                  <a:gd name="connsiteX7" fmla="*/ 1073889 w 3168503"/>
                  <a:gd name="connsiteY7" fmla="*/ 531628 h 1190846"/>
                  <a:gd name="connsiteX8" fmla="*/ 786810 w 3168503"/>
                  <a:gd name="connsiteY8" fmla="*/ 712381 h 1190846"/>
                  <a:gd name="connsiteX9" fmla="*/ 520996 w 3168503"/>
                  <a:gd name="connsiteY9" fmla="*/ 850604 h 1190846"/>
                  <a:gd name="connsiteX10" fmla="*/ 265814 w 3168503"/>
                  <a:gd name="connsiteY10" fmla="*/ 1010093 h 1190846"/>
                  <a:gd name="connsiteX11" fmla="*/ 0 w 3168503"/>
                  <a:gd name="connsiteY11" fmla="*/ 1190846 h 11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503" h="1190846">
                    <a:moveTo>
                      <a:pt x="3168503" y="0"/>
                    </a:moveTo>
                    <a:cubicBezTo>
                      <a:pt x="3077240" y="5316"/>
                      <a:pt x="2985977" y="10633"/>
                      <a:pt x="2860158" y="21265"/>
                    </a:cubicBezTo>
                    <a:cubicBezTo>
                      <a:pt x="2734339" y="31897"/>
                      <a:pt x="2530549" y="47846"/>
                      <a:pt x="2413591" y="63795"/>
                    </a:cubicBezTo>
                    <a:cubicBezTo>
                      <a:pt x="2296633" y="79744"/>
                      <a:pt x="2158410" y="116958"/>
                      <a:pt x="2158410" y="116958"/>
                    </a:cubicBezTo>
                    <a:cubicBezTo>
                      <a:pt x="2062717" y="136451"/>
                      <a:pt x="1931582" y="155944"/>
                      <a:pt x="1839433" y="180753"/>
                    </a:cubicBezTo>
                    <a:cubicBezTo>
                      <a:pt x="1747284" y="205562"/>
                      <a:pt x="1683489" y="233916"/>
                      <a:pt x="1605517" y="265814"/>
                    </a:cubicBezTo>
                    <a:cubicBezTo>
                      <a:pt x="1527545" y="297712"/>
                      <a:pt x="1460205" y="327837"/>
                      <a:pt x="1371600" y="372139"/>
                    </a:cubicBezTo>
                    <a:cubicBezTo>
                      <a:pt x="1282995" y="416441"/>
                      <a:pt x="1171354" y="474921"/>
                      <a:pt x="1073889" y="531628"/>
                    </a:cubicBezTo>
                    <a:cubicBezTo>
                      <a:pt x="976424" y="588335"/>
                      <a:pt x="878959" y="659218"/>
                      <a:pt x="786810" y="712381"/>
                    </a:cubicBezTo>
                    <a:cubicBezTo>
                      <a:pt x="694661" y="765544"/>
                      <a:pt x="607829" y="800985"/>
                      <a:pt x="520996" y="850604"/>
                    </a:cubicBezTo>
                    <a:cubicBezTo>
                      <a:pt x="434163" y="900223"/>
                      <a:pt x="352647" y="953386"/>
                      <a:pt x="265814" y="1010093"/>
                    </a:cubicBezTo>
                    <a:cubicBezTo>
                      <a:pt x="178981" y="1066800"/>
                      <a:pt x="44302" y="1162492"/>
                      <a:pt x="0" y="1190846"/>
                    </a:cubicBezTo>
                  </a:path>
                </a:pathLst>
              </a:custGeom>
              <a:ln>
                <a:solidFill>
                  <a:srgbClr val="FF99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grpSp>
        <p:nvGrpSpPr>
          <p:cNvPr id="34" name="グループ化 173"/>
          <p:cNvGrpSpPr>
            <a:grpSpLocks noChangeAspect="1"/>
          </p:cNvGrpSpPr>
          <p:nvPr/>
        </p:nvGrpSpPr>
        <p:grpSpPr>
          <a:xfrm>
            <a:off x="1828800" y="4648854"/>
            <a:ext cx="304800" cy="322506"/>
            <a:chOff x="1447800" y="5845268"/>
            <a:chExt cx="381000" cy="403132"/>
          </a:xfrm>
        </p:grpSpPr>
        <p:sp>
          <p:nvSpPr>
            <p:cNvPr id="35" name="Oval 34"/>
            <p:cNvSpPr/>
            <p:nvPr/>
          </p:nvSpPr>
          <p:spPr>
            <a:xfrm>
              <a:off x="1447800" y="5845268"/>
              <a:ext cx="381000" cy="326931"/>
            </a:xfrm>
            <a:prstGeom prst="ellipse">
              <a:avLst/>
            </a:prstGeom>
            <a:noFill/>
            <a:ln w="444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直線矢印コネクタ 35"/>
            <p:cNvCxnSpPr>
              <a:cxnSpLocks/>
            </p:cNvCxnSpPr>
            <p:nvPr/>
          </p:nvCxnSpPr>
          <p:spPr>
            <a:xfrm rot="16200000" flipH="1">
              <a:off x="1452529" y="6129633"/>
              <a:ext cx="121920" cy="115614"/>
            </a:xfrm>
            <a:prstGeom prst="straightConnector1">
              <a:avLst/>
            </a:prstGeom>
            <a:ln w="4445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grpSp>
      <p:grpSp>
        <p:nvGrpSpPr>
          <p:cNvPr id="37" name="グループ化 174"/>
          <p:cNvGrpSpPr/>
          <p:nvPr/>
        </p:nvGrpSpPr>
        <p:grpSpPr>
          <a:xfrm>
            <a:off x="2590800" y="4248614"/>
            <a:ext cx="381000" cy="326931"/>
            <a:chOff x="2209800" y="6172200"/>
            <a:chExt cx="381000" cy="326931"/>
          </a:xfrm>
        </p:grpSpPr>
        <p:sp>
          <p:nvSpPr>
            <p:cNvPr id="38" name="Oval 34"/>
            <p:cNvSpPr/>
            <p:nvPr/>
          </p:nvSpPr>
          <p:spPr>
            <a:xfrm>
              <a:off x="2209800" y="6172200"/>
              <a:ext cx="381000" cy="326931"/>
            </a:xfrm>
            <a:prstGeom prst="ellipse">
              <a:avLst/>
            </a:prstGeom>
            <a:noFill/>
            <a:ln w="444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直線矢印コネクタ 38"/>
            <p:cNvCxnSpPr>
              <a:cxnSpLocks/>
            </p:cNvCxnSpPr>
            <p:nvPr/>
          </p:nvCxnSpPr>
          <p:spPr>
            <a:xfrm>
              <a:off x="2362200" y="6477000"/>
              <a:ext cx="182880" cy="1270"/>
            </a:xfrm>
            <a:prstGeom prst="straightConnector1">
              <a:avLst/>
            </a:prstGeom>
            <a:ln w="4445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grpSp>
      <p:grpSp>
        <p:nvGrpSpPr>
          <p:cNvPr id="40" name="グループ化 175"/>
          <p:cNvGrpSpPr/>
          <p:nvPr/>
        </p:nvGrpSpPr>
        <p:grpSpPr>
          <a:xfrm>
            <a:off x="3352800" y="4648853"/>
            <a:ext cx="426720" cy="313854"/>
            <a:chOff x="2971800" y="5867399"/>
            <a:chExt cx="426720" cy="313854"/>
          </a:xfrm>
        </p:grpSpPr>
        <p:sp>
          <p:nvSpPr>
            <p:cNvPr id="41" name="Oval 34"/>
            <p:cNvSpPr>
              <a:spLocks noChangeAspect="1"/>
            </p:cNvSpPr>
            <p:nvPr/>
          </p:nvSpPr>
          <p:spPr>
            <a:xfrm>
              <a:off x="2971800" y="5867399"/>
              <a:ext cx="365760" cy="313854"/>
            </a:xfrm>
            <a:prstGeom prst="ellipse">
              <a:avLst/>
            </a:prstGeom>
            <a:noFill/>
            <a:ln w="444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2" name="直線矢印コネクタ 41"/>
            <p:cNvCxnSpPr>
              <a:cxnSpLocks/>
            </p:cNvCxnSpPr>
            <p:nvPr/>
          </p:nvCxnSpPr>
          <p:spPr>
            <a:xfrm rot="5400000" flipH="1" flipV="1">
              <a:off x="3276600" y="5973426"/>
              <a:ext cx="121920" cy="121920"/>
            </a:xfrm>
            <a:prstGeom prst="straightConnector1">
              <a:avLst/>
            </a:prstGeom>
            <a:ln w="4445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grpSp>
      <p:grpSp>
        <p:nvGrpSpPr>
          <p:cNvPr id="43" name="グループ化 176"/>
          <p:cNvGrpSpPr>
            <a:grpSpLocks noChangeAspect="1"/>
          </p:cNvGrpSpPr>
          <p:nvPr/>
        </p:nvGrpSpPr>
        <p:grpSpPr>
          <a:xfrm>
            <a:off x="3276600" y="5906229"/>
            <a:ext cx="457200" cy="313854"/>
            <a:chOff x="2895600" y="4572000"/>
            <a:chExt cx="381000" cy="261545"/>
          </a:xfrm>
        </p:grpSpPr>
        <p:sp>
          <p:nvSpPr>
            <p:cNvPr id="44" name="Oval 34"/>
            <p:cNvSpPr/>
            <p:nvPr/>
          </p:nvSpPr>
          <p:spPr>
            <a:xfrm>
              <a:off x="2971800" y="4572000"/>
              <a:ext cx="304800" cy="261545"/>
            </a:xfrm>
            <a:prstGeom prst="ellipse">
              <a:avLst/>
            </a:prstGeom>
            <a:noFill/>
            <a:ln w="444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5" name="直線矢印コネクタ 44"/>
            <p:cNvCxnSpPr>
              <a:cxnSpLocks/>
            </p:cNvCxnSpPr>
            <p:nvPr/>
          </p:nvCxnSpPr>
          <p:spPr>
            <a:xfrm rot="16200000" flipV="1">
              <a:off x="2895600" y="4678680"/>
              <a:ext cx="121920" cy="121920"/>
            </a:xfrm>
            <a:prstGeom prst="straightConnector1">
              <a:avLst/>
            </a:prstGeom>
            <a:ln w="4445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grpSp>
      <p:grpSp>
        <p:nvGrpSpPr>
          <p:cNvPr id="46" name="グループ化 177"/>
          <p:cNvGrpSpPr/>
          <p:nvPr/>
        </p:nvGrpSpPr>
        <p:grpSpPr>
          <a:xfrm>
            <a:off x="2590800" y="6226269"/>
            <a:ext cx="381000" cy="326931"/>
            <a:chOff x="2209800" y="4191000"/>
            <a:chExt cx="381000" cy="326931"/>
          </a:xfrm>
        </p:grpSpPr>
        <p:sp>
          <p:nvSpPr>
            <p:cNvPr id="47" name="Oval 34"/>
            <p:cNvSpPr/>
            <p:nvPr/>
          </p:nvSpPr>
          <p:spPr>
            <a:xfrm>
              <a:off x="2209800" y="4191000"/>
              <a:ext cx="381000" cy="326931"/>
            </a:xfrm>
            <a:prstGeom prst="ellipse">
              <a:avLst/>
            </a:prstGeom>
            <a:noFill/>
            <a:ln w="444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8" name="直線矢印コネクタ 47"/>
            <p:cNvCxnSpPr>
              <a:cxnSpLocks/>
            </p:cNvCxnSpPr>
            <p:nvPr/>
          </p:nvCxnSpPr>
          <p:spPr>
            <a:xfrm rot="10800000">
              <a:off x="2255520" y="4496118"/>
              <a:ext cx="182880" cy="1270"/>
            </a:xfrm>
            <a:prstGeom prst="straightConnector1">
              <a:avLst/>
            </a:prstGeom>
            <a:ln w="4445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grpSp>
      <p:grpSp>
        <p:nvGrpSpPr>
          <p:cNvPr id="49" name="グループ化 178"/>
          <p:cNvGrpSpPr>
            <a:grpSpLocks noChangeAspect="1"/>
          </p:cNvGrpSpPr>
          <p:nvPr/>
        </p:nvGrpSpPr>
        <p:grpSpPr>
          <a:xfrm>
            <a:off x="1828800" y="5906230"/>
            <a:ext cx="304800" cy="341376"/>
            <a:chOff x="1447800" y="4572000"/>
            <a:chExt cx="381000" cy="426720"/>
          </a:xfrm>
        </p:grpSpPr>
        <p:sp>
          <p:nvSpPr>
            <p:cNvPr id="50" name="Oval 34"/>
            <p:cNvSpPr/>
            <p:nvPr/>
          </p:nvSpPr>
          <p:spPr>
            <a:xfrm>
              <a:off x="1447800" y="4572000"/>
              <a:ext cx="381000" cy="326931"/>
            </a:xfrm>
            <a:prstGeom prst="ellipse">
              <a:avLst/>
            </a:prstGeom>
            <a:noFill/>
            <a:ln w="444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直線矢印コネクタ 50"/>
            <p:cNvCxnSpPr>
              <a:cxnSpLocks/>
            </p:cNvCxnSpPr>
            <p:nvPr/>
          </p:nvCxnSpPr>
          <p:spPr>
            <a:xfrm rot="5400000">
              <a:off x="1645920" y="4907280"/>
              <a:ext cx="121920" cy="60960"/>
            </a:xfrm>
            <a:prstGeom prst="straightConnector1">
              <a:avLst/>
            </a:prstGeom>
            <a:ln w="44450">
              <a:solidFill>
                <a:schemeClr val="tx2"/>
              </a:solidFill>
              <a:tailEnd type="triangle" w="lg" len="lg"/>
            </a:ln>
          </p:spPr>
          <p:style>
            <a:lnRef idx="2">
              <a:schemeClr val="accent1"/>
            </a:lnRef>
            <a:fillRef idx="0">
              <a:schemeClr val="accent1"/>
            </a:fillRef>
            <a:effectRef idx="1">
              <a:schemeClr val="accent1"/>
            </a:effectRef>
            <a:fontRef idx="minor">
              <a:schemeClr val="tx1"/>
            </a:fontRef>
          </p:style>
        </p:cxnSp>
      </p:grpSp>
      <p:sp>
        <p:nvSpPr>
          <p:cNvPr id="75" name="右矢印 74"/>
          <p:cNvSpPr/>
          <p:nvPr/>
        </p:nvSpPr>
        <p:spPr>
          <a:xfrm>
            <a:off x="2667000" y="5236464"/>
            <a:ext cx="228600" cy="211912"/>
          </a:xfrm>
          <a:prstGeom prst="rightArrow">
            <a:avLst/>
          </a:prstGeom>
          <a:solidFill>
            <a:srgbClr val="FF0000"/>
          </a:solidFill>
          <a:ln w="25400">
            <a:solidFill>
              <a:schemeClr val="bg1"/>
            </a:solidFill>
          </a:ln>
          <a:scene3d>
            <a:camera prst="orthographicFront">
              <a:rot lat="0" lon="0" rev="36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96" name="グループ化 95"/>
          <p:cNvGrpSpPr/>
          <p:nvPr/>
        </p:nvGrpSpPr>
        <p:grpSpPr>
          <a:xfrm>
            <a:off x="1736780" y="4397470"/>
            <a:ext cx="1997021" cy="1981200"/>
            <a:chOff x="1736780" y="4397470"/>
            <a:chExt cx="1997021" cy="1981200"/>
          </a:xfrm>
        </p:grpSpPr>
        <p:sp>
          <p:nvSpPr>
            <p:cNvPr id="18" name="Oval 34"/>
            <p:cNvSpPr/>
            <p:nvPr/>
          </p:nvSpPr>
          <p:spPr>
            <a:xfrm>
              <a:off x="1752601" y="4397470"/>
              <a:ext cx="1981200" cy="1981200"/>
            </a:xfrm>
            <a:prstGeom prst="ellipse">
              <a:avLst/>
            </a:prstGeom>
            <a:noFill/>
            <a:ln w="44450">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直線矢印コネクタ 31"/>
            <p:cNvCxnSpPr/>
            <p:nvPr/>
          </p:nvCxnSpPr>
          <p:spPr>
            <a:xfrm rot="5400000">
              <a:off x="1626024" y="5504142"/>
              <a:ext cx="229394" cy="7882"/>
            </a:xfrm>
            <a:prstGeom prst="straightConnector1">
              <a:avLst/>
            </a:prstGeom>
            <a:ln w="44450">
              <a:solidFill>
                <a:schemeClr val="tx1">
                  <a:lumMod val="50000"/>
                  <a:lumOff val="50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93" name="Oval 34"/>
            <p:cNvSpPr>
              <a:spLocks noChangeAspect="1"/>
            </p:cNvSpPr>
            <p:nvPr/>
          </p:nvSpPr>
          <p:spPr>
            <a:xfrm>
              <a:off x="2111502" y="4702302"/>
              <a:ext cx="1317498" cy="1317498"/>
            </a:xfrm>
            <a:prstGeom prst="ellipse">
              <a:avLst/>
            </a:prstGeom>
            <a:noFill/>
            <a:ln w="4445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34"/>
            <p:cNvSpPr>
              <a:spLocks noChangeAspect="1"/>
            </p:cNvSpPr>
            <p:nvPr/>
          </p:nvSpPr>
          <p:spPr>
            <a:xfrm>
              <a:off x="2396497" y="5013213"/>
              <a:ext cx="747507" cy="747507"/>
            </a:xfrm>
            <a:prstGeom prst="ellipse">
              <a:avLst/>
            </a:prstGeom>
            <a:noFill/>
            <a:ln w="4445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34"/>
            <p:cNvSpPr>
              <a:spLocks noChangeAspect="1"/>
            </p:cNvSpPr>
            <p:nvPr/>
          </p:nvSpPr>
          <p:spPr>
            <a:xfrm>
              <a:off x="2600363" y="5253304"/>
              <a:ext cx="339776" cy="339776"/>
            </a:xfrm>
            <a:prstGeom prst="ellipse">
              <a:avLst/>
            </a:prstGeom>
            <a:noFill/>
            <a:ln w="4445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1" name="グループ化 90"/>
          <p:cNvGrpSpPr/>
          <p:nvPr/>
        </p:nvGrpSpPr>
        <p:grpSpPr>
          <a:xfrm>
            <a:off x="5385959" y="2401329"/>
            <a:ext cx="3300841" cy="3770815"/>
            <a:chOff x="5385959" y="2401329"/>
            <a:chExt cx="3300841" cy="3770815"/>
          </a:xfrm>
        </p:grpSpPr>
        <p:grpSp>
          <p:nvGrpSpPr>
            <p:cNvPr id="52" name="グループ化 76"/>
            <p:cNvGrpSpPr/>
            <p:nvPr/>
          </p:nvGrpSpPr>
          <p:grpSpPr>
            <a:xfrm rot="5400000">
              <a:off x="5437971" y="3315105"/>
              <a:ext cx="2684171" cy="2788196"/>
              <a:chOff x="5105401" y="1799633"/>
              <a:chExt cx="3464159" cy="3598413"/>
            </a:xfrm>
          </p:grpSpPr>
          <p:grpSp>
            <p:nvGrpSpPr>
              <p:cNvPr id="53" name="グループ化 181"/>
              <p:cNvGrpSpPr/>
              <p:nvPr/>
            </p:nvGrpSpPr>
            <p:grpSpPr>
              <a:xfrm>
                <a:off x="6580478" y="1799633"/>
                <a:ext cx="1989082" cy="2308131"/>
                <a:chOff x="5791199" y="1447800"/>
                <a:chExt cx="1989082" cy="2308131"/>
              </a:xfrm>
            </p:grpSpPr>
            <p:sp>
              <p:nvSpPr>
                <p:cNvPr id="60" name="Oval 34"/>
                <p:cNvSpPr/>
                <p:nvPr/>
              </p:nvSpPr>
              <p:spPr>
                <a:xfrm>
                  <a:off x="5791200" y="1600200"/>
                  <a:ext cx="1981200" cy="1981200"/>
                </a:xfrm>
                <a:prstGeom prst="ellipse">
                  <a:avLst/>
                </a:prstGeom>
                <a:noFill/>
                <a:ln w="44450">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34"/>
                <p:cNvSpPr/>
                <p:nvPr/>
              </p:nvSpPr>
              <p:spPr>
                <a:xfrm>
                  <a:off x="5867399" y="3102068"/>
                  <a:ext cx="381000" cy="326931"/>
                </a:xfrm>
                <a:prstGeom prst="ellipse">
                  <a:avLst/>
                </a:prstGeom>
                <a:noFill/>
                <a:ln w="44450">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2" name="直線矢印コネクタ 61"/>
                <p:cNvCxnSpPr/>
                <p:nvPr/>
              </p:nvCxnSpPr>
              <p:spPr>
                <a:xfrm rot="5400000">
                  <a:off x="5680443" y="2625356"/>
                  <a:ext cx="229394" cy="7882"/>
                </a:xfrm>
                <a:prstGeom prst="straightConnector1">
                  <a:avLst/>
                </a:prstGeom>
                <a:ln w="44450">
                  <a:solidFill>
                    <a:schemeClr val="tx1">
                      <a:lumMod val="50000"/>
                      <a:lumOff val="50000"/>
                    </a:schemeClr>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63" name="直線矢印コネクタ 62"/>
                <p:cNvCxnSpPr/>
                <p:nvPr/>
              </p:nvCxnSpPr>
              <p:spPr>
                <a:xfrm rot="5400000">
                  <a:off x="7661643" y="2320556"/>
                  <a:ext cx="229394" cy="7882"/>
                </a:xfrm>
                <a:prstGeom prst="straightConnector1">
                  <a:avLst/>
                </a:prstGeom>
                <a:ln w="44450">
                  <a:solidFill>
                    <a:schemeClr val="tx1">
                      <a:lumMod val="50000"/>
                      <a:lumOff val="50000"/>
                    </a:schemeClr>
                  </a:solidFill>
                  <a:tailEnd type="triangle" w="lg" len="lg"/>
                </a:ln>
                <a:scene3d>
                  <a:camera prst="orthographicFront">
                    <a:rot lat="0" lon="0" rev="108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64" name="直線矢印コネクタ 63"/>
                <p:cNvCxnSpPr>
                  <a:cxnSpLocks/>
                </p:cNvCxnSpPr>
                <p:nvPr/>
              </p:nvCxnSpPr>
              <p:spPr>
                <a:xfrm rot="16200000" flipH="1">
                  <a:off x="5872128" y="3386433"/>
                  <a:ext cx="121920" cy="115614"/>
                </a:xfrm>
                <a:prstGeom prst="straightConnector1">
                  <a:avLst/>
                </a:prstGeom>
                <a:ln w="44450">
                  <a:solidFill>
                    <a:schemeClr val="tx1">
                      <a:lumMod val="50000"/>
                      <a:lumOff val="50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65" name="Oval 34"/>
                <p:cNvSpPr/>
                <p:nvPr/>
              </p:nvSpPr>
              <p:spPr>
                <a:xfrm>
                  <a:off x="6629399" y="3429000"/>
                  <a:ext cx="381000" cy="326931"/>
                </a:xfrm>
                <a:prstGeom prst="ellipse">
                  <a:avLst/>
                </a:prstGeom>
                <a:noFill/>
                <a:ln w="44450">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直線矢印コネクタ 65"/>
                <p:cNvCxnSpPr>
                  <a:cxnSpLocks/>
                </p:cNvCxnSpPr>
                <p:nvPr/>
              </p:nvCxnSpPr>
              <p:spPr>
                <a:xfrm>
                  <a:off x="6781799" y="3733800"/>
                  <a:ext cx="182880" cy="1270"/>
                </a:xfrm>
                <a:prstGeom prst="straightConnector1">
                  <a:avLst/>
                </a:prstGeom>
                <a:ln w="44450">
                  <a:solidFill>
                    <a:schemeClr val="tx1">
                      <a:lumMod val="50000"/>
                      <a:lumOff val="50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67" name="Oval 34"/>
                <p:cNvSpPr/>
                <p:nvPr/>
              </p:nvSpPr>
              <p:spPr>
                <a:xfrm>
                  <a:off x="7391399" y="3124200"/>
                  <a:ext cx="304800" cy="261545"/>
                </a:xfrm>
                <a:prstGeom prst="ellipse">
                  <a:avLst/>
                </a:prstGeom>
                <a:noFill/>
                <a:ln w="44450">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8" name="直線矢印コネクタ 67"/>
                <p:cNvCxnSpPr>
                  <a:cxnSpLocks/>
                </p:cNvCxnSpPr>
                <p:nvPr/>
              </p:nvCxnSpPr>
              <p:spPr>
                <a:xfrm rot="5400000" flipH="1" flipV="1">
                  <a:off x="7650479" y="3200400"/>
                  <a:ext cx="121920" cy="121920"/>
                </a:xfrm>
                <a:prstGeom prst="straightConnector1">
                  <a:avLst/>
                </a:prstGeom>
                <a:ln w="44450">
                  <a:solidFill>
                    <a:schemeClr val="tx1">
                      <a:lumMod val="50000"/>
                      <a:lumOff val="50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69" name="Oval 34"/>
                <p:cNvSpPr/>
                <p:nvPr/>
              </p:nvSpPr>
              <p:spPr>
                <a:xfrm>
                  <a:off x="7391399" y="1828800"/>
                  <a:ext cx="304800" cy="261545"/>
                </a:xfrm>
                <a:prstGeom prst="ellipse">
                  <a:avLst/>
                </a:prstGeom>
                <a:noFill/>
                <a:ln w="44450">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0" name="直線矢印コネクタ 69"/>
                <p:cNvCxnSpPr>
                  <a:cxnSpLocks/>
                </p:cNvCxnSpPr>
                <p:nvPr/>
              </p:nvCxnSpPr>
              <p:spPr>
                <a:xfrm rot="16200000" flipV="1">
                  <a:off x="7315199" y="1935480"/>
                  <a:ext cx="121920" cy="121920"/>
                </a:xfrm>
                <a:prstGeom prst="straightConnector1">
                  <a:avLst/>
                </a:prstGeom>
                <a:ln w="44450">
                  <a:solidFill>
                    <a:schemeClr val="tx1">
                      <a:lumMod val="50000"/>
                      <a:lumOff val="50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71" name="Oval 34"/>
                <p:cNvSpPr/>
                <p:nvPr/>
              </p:nvSpPr>
              <p:spPr>
                <a:xfrm>
                  <a:off x="6629399" y="1447800"/>
                  <a:ext cx="381000" cy="326931"/>
                </a:xfrm>
                <a:prstGeom prst="ellipse">
                  <a:avLst/>
                </a:prstGeom>
                <a:noFill/>
                <a:ln w="44450">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2" name="直線矢印コネクタ 71"/>
                <p:cNvCxnSpPr>
                  <a:cxnSpLocks/>
                </p:cNvCxnSpPr>
                <p:nvPr/>
              </p:nvCxnSpPr>
              <p:spPr>
                <a:xfrm rot="10800000">
                  <a:off x="6675119" y="1752918"/>
                  <a:ext cx="182880" cy="1270"/>
                </a:xfrm>
                <a:prstGeom prst="straightConnector1">
                  <a:avLst/>
                </a:prstGeom>
                <a:ln w="44450">
                  <a:solidFill>
                    <a:schemeClr val="tx1">
                      <a:lumMod val="50000"/>
                      <a:lumOff val="50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73" name="Oval 34"/>
                <p:cNvSpPr/>
                <p:nvPr/>
              </p:nvSpPr>
              <p:spPr>
                <a:xfrm>
                  <a:off x="5867399" y="1828800"/>
                  <a:ext cx="381000" cy="326931"/>
                </a:xfrm>
                <a:prstGeom prst="ellipse">
                  <a:avLst/>
                </a:prstGeom>
                <a:noFill/>
                <a:ln w="44450">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4" name="直線矢印コネクタ 73"/>
                <p:cNvCxnSpPr>
                  <a:cxnSpLocks/>
                </p:cNvCxnSpPr>
                <p:nvPr/>
              </p:nvCxnSpPr>
              <p:spPr>
                <a:xfrm rot="5400000">
                  <a:off x="6065519" y="2164080"/>
                  <a:ext cx="121920" cy="60960"/>
                </a:xfrm>
                <a:prstGeom prst="straightConnector1">
                  <a:avLst/>
                </a:prstGeom>
                <a:ln w="44450">
                  <a:solidFill>
                    <a:schemeClr val="tx1">
                      <a:lumMod val="50000"/>
                      <a:lumOff val="50000"/>
                    </a:schemeClr>
                  </a:solidFill>
                  <a:tailEnd type="triangle" w="lg" len="lg"/>
                </a:ln>
              </p:spPr>
              <p:style>
                <a:lnRef idx="2">
                  <a:schemeClr val="accent1"/>
                </a:lnRef>
                <a:fillRef idx="0">
                  <a:schemeClr val="accent1"/>
                </a:fillRef>
                <a:effectRef idx="1">
                  <a:schemeClr val="accent1"/>
                </a:effectRef>
                <a:fontRef idx="minor">
                  <a:schemeClr val="tx1"/>
                </a:fontRef>
              </p:style>
            </p:cxnSp>
          </p:grpSp>
          <p:sp>
            <p:nvSpPr>
              <p:cNvPr id="54" name="Oval 34"/>
              <p:cNvSpPr/>
              <p:nvPr/>
            </p:nvSpPr>
            <p:spPr>
              <a:xfrm rot="1387472">
                <a:off x="6604123" y="2160964"/>
                <a:ext cx="1881120" cy="2017326"/>
              </a:xfrm>
              <a:prstGeom prst="ellipse">
                <a:avLst/>
              </a:prstGeom>
              <a:noFill/>
              <a:ln w="44450">
                <a:solidFill>
                  <a:srgbClr val="FF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3300"/>
                  </a:solidFill>
                </a:endParaRPr>
              </a:p>
            </p:txBody>
          </p:sp>
          <p:sp>
            <p:nvSpPr>
              <p:cNvPr id="55" name="Oval 34"/>
              <p:cNvSpPr/>
              <p:nvPr/>
            </p:nvSpPr>
            <p:spPr>
              <a:xfrm rot="2650649">
                <a:off x="6456103" y="2429039"/>
                <a:ext cx="1749290" cy="2047287"/>
              </a:xfrm>
              <a:prstGeom prst="ellipse">
                <a:avLst/>
              </a:prstGeom>
              <a:noFill/>
              <a:ln w="44450">
                <a:solidFill>
                  <a:srgbClr val="FF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3300"/>
                  </a:solidFill>
                </a:endParaRPr>
              </a:p>
            </p:txBody>
          </p:sp>
          <p:sp>
            <p:nvSpPr>
              <p:cNvPr id="56" name="Oval 34"/>
              <p:cNvSpPr/>
              <p:nvPr/>
            </p:nvSpPr>
            <p:spPr>
              <a:xfrm rot="3194949">
                <a:off x="6235026" y="2790513"/>
                <a:ext cx="1778683" cy="1904996"/>
              </a:xfrm>
              <a:prstGeom prst="ellipse">
                <a:avLst/>
              </a:prstGeom>
              <a:noFill/>
              <a:ln w="44450">
                <a:solidFill>
                  <a:srgbClr val="66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3300"/>
                  </a:solidFill>
                </a:endParaRPr>
              </a:p>
            </p:txBody>
          </p:sp>
          <p:sp>
            <p:nvSpPr>
              <p:cNvPr id="57" name="Oval 34"/>
              <p:cNvSpPr/>
              <p:nvPr/>
            </p:nvSpPr>
            <p:spPr>
              <a:xfrm rot="3974230">
                <a:off x="5927528" y="3117016"/>
                <a:ext cx="1778683" cy="1904996"/>
              </a:xfrm>
              <a:prstGeom prst="ellipse">
                <a:avLst/>
              </a:prstGeom>
              <a:noFill/>
              <a:ln w="4445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3300"/>
                  </a:solidFill>
                </a:endParaRPr>
              </a:p>
            </p:txBody>
          </p:sp>
          <p:sp>
            <p:nvSpPr>
              <p:cNvPr id="58" name="Oval 34"/>
              <p:cNvSpPr/>
              <p:nvPr/>
            </p:nvSpPr>
            <p:spPr>
              <a:xfrm rot="4036329">
                <a:off x="5546528" y="3345615"/>
                <a:ext cx="1778683" cy="1904996"/>
              </a:xfrm>
              <a:prstGeom prst="ellipse">
                <a:avLst/>
              </a:prstGeom>
              <a:noFill/>
              <a:ln w="44450">
                <a:solidFill>
                  <a:srgbClr val="FF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3300"/>
                  </a:solidFill>
                </a:endParaRPr>
              </a:p>
            </p:txBody>
          </p:sp>
          <p:sp>
            <p:nvSpPr>
              <p:cNvPr id="59" name="Oval 34"/>
              <p:cNvSpPr/>
              <p:nvPr/>
            </p:nvSpPr>
            <p:spPr>
              <a:xfrm rot="5400000">
                <a:off x="5168557" y="3556207"/>
                <a:ext cx="1778683" cy="1904996"/>
              </a:xfrm>
              <a:prstGeom prst="ellipse">
                <a:avLst/>
              </a:prstGeom>
              <a:noFill/>
              <a:ln w="44450">
                <a:solidFill>
                  <a:srgbClr val="131F2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3300"/>
                  </a:solidFill>
                </a:endParaRPr>
              </a:p>
            </p:txBody>
          </p:sp>
        </p:grpSp>
        <p:cxnSp>
          <p:nvCxnSpPr>
            <p:cNvPr id="76" name="直線矢印コネクタ 9"/>
            <p:cNvCxnSpPr/>
            <p:nvPr/>
          </p:nvCxnSpPr>
          <p:spPr>
            <a:xfrm rot="16200000" flipV="1">
              <a:off x="6927823" y="4413168"/>
              <a:ext cx="3498903" cy="19050"/>
            </a:xfrm>
            <a:prstGeom prst="straightConnector1">
              <a:avLst/>
            </a:prstGeom>
            <a:ln w="31750" cmpd="sng">
              <a:solidFill>
                <a:schemeClr val="tx1"/>
              </a:solidFill>
              <a:tailEnd type="triangle" w="med" len="med"/>
            </a:ln>
          </p:spPr>
          <p:style>
            <a:lnRef idx="2">
              <a:schemeClr val="accent1"/>
            </a:lnRef>
            <a:fillRef idx="0">
              <a:schemeClr val="accent1"/>
            </a:fillRef>
            <a:effectRef idx="1">
              <a:schemeClr val="accent1"/>
            </a:effectRef>
            <a:fontRef idx="minor">
              <a:schemeClr val="tx1"/>
            </a:fontRef>
          </p:style>
        </p:cxnSp>
        <p:graphicFrame>
          <p:nvGraphicFramePr>
            <p:cNvPr id="77" name="Object 2"/>
            <p:cNvGraphicFramePr>
              <a:graphicFrameLocks noChangeAspect="1"/>
            </p:cNvGraphicFramePr>
            <p:nvPr>
              <p:extLst>
                <p:ext uri="{D42A27DB-BD31-4B8C-83A1-F6EECF244321}">
                  <p14:modId xmlns:p14="http://schemas.microsoft.com/office/powerpoint/2010/main" val="263330783"/>
                </p:ext>
              </p:extLst>
            </p:nvPr>
          </p:nvGraphicFramePr>
          <p:xfrm>
            <a:off x="8271370" y="2401329"/>
            <a:ext cx="231775" cy="346075"/>
          </p:xfrm>
          <a:graphic>
            <a:graphicData uri="http://schemas.openxmlformats.org/presentationml/2006/ole">
              <mc:AlternateContent xmlns:mc="http://schemas.openxmlformats.org/markup-compatibility/2006">
                <mc:Choice xmlns:v="urn:schemas-microsoft-com:vml" Requires="v">
                  <p:oleObj spid="_x0000_s10687" name="数式" r:id="rId19" imgW="139680" imgH="228600" progId="Equation.3">
                    <p:embed/>
                  </p:oleObj>
                </mc:Choice>
                <mc:Fallback>
                  <p:oleObj name="数式" r:id="rId19" imgW="13968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71370" y="2401329"/>
                          <a:ext cx="231775" cy="346075"/>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sp>
          <p:nvSpPr>
            <p:cNvPr id="78" name="フリーフォーム 38"/>
            <p:cNvSpPr/>
            <p:nvPr/>
          </p:nvSpPr>
          <p:spPr>
            <a:xfrm rot="5400000" flipV="1">
              <a:off x="6638600" y="4106661"/>
              <a:ext cx="3497317" cy="581617"/>
            </a:xfrm>
            <a:custGeom>
              <a:avLst/>
              <a:gdLst>
                <a:gd name="connsiteX0" fmla="*/ 0 w 3072809"/>
                <a:gd name="connsiteY0" fmla="*/ 0 h 1371600"/>
                <a:gd name="connsiteX1" fmla="*/ 457200 w 3072809"/>
                <a:gd name="connsiteY1" fmla="*/ 446568 h 1371600"/>
                <a:gd name="connsiteX2" fmla="*/ 988828 w 3072809"/>
                <a:gd name="connsiteY2" fmla="*/ 797442 h 1371600"/>
                <a:gd name="connsiteX3" fmla="*/ 1669312 w 3072809"/>
                <a:gd name="connsiteY3" fmla="*/ 1084521 h 1371600"/>
                <a:gd name="connsiteX4" fmla="*/ 2626242 w 3072809"/>
                <a:gd name="connsiteY4" fmla="*/ 1297172 h 1371600"/>
                <a:gd name="connsiteX5" fmla="*/ 3072809 w 3072809"/>
                <a:gd name="connsiteY5" fmla="*/ 1371600 h 1371600"/>
                <a:gd name="connsiteX6" fmla="*/ 3072809 w 3072809"/>
                <a:gd name="connsiteY6"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2809" h="1371600">
                  <a:moveTo>
                    <a:pt x="0" y="0"/>
                  </a:moveTo>
                  <a:cubicBezTo>
                    <a:pt x="146197" y="156830"/>
                    <a:pt x="292395" y="313661"/>
                    <a:pt x="457200" y="446568"/>
                  </a:cubicBezTo>
                  <a:cubicBezTo>
                    <a:pt x="622005" y="579475"/>
                    <a:pt x="786809" y="691117"/>
                    <a:pt x="988828" y="797442"/>
                  </a:cubicBezTo>
                  <a:cubicBezTo>
                    <a:pt x="1190847" y="903768"/>
                    <a:pt x="1396410" y="1001233"/>
                    <a:pt x="1669312" y="1084521"/>
                  </a:cubicBezTo>
                  <a:cubicBezTo>
                    <a:pt x="1942214" y="1167809"/>
                    <a:pt x="2392326" y="1249325"/>
                    <a:pt x="2626242" y="1297172"/>
                  </a:cubicBezTo>
                  <a:cubicBezTo>
                    <a:pt x="2860158" y="1345019"/>
                    <a:pt x="3072809" y="1371600"/>
                    <a:pt x="3072809" y="1371600"/>
                  </a:cubicBezTo>
                  <a:lnTo>
                    <a:pt x="3072809" y="1371600"/>
                  </a:lnTo>
                </a:path>
              </a:pathLst>
            </a:custGeom>
            <a:ln w="38100">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8" name="グループ化 70"/>
          <p:cNvGrpSpPr/>
          <p:nvPr/>
        </p:nvGrpSpPr>
        <p:grpSpPr>
          <a:xfrm>
            <a:off x="1828800" y="4191000"/>
            <a:ext cx="1981200" cy="1981200"/>
            <a:chOff x="1352820" y="4594784"/>
            <a:chExt cx="1981200" cy="1981200"/>
          </a:xfrm>
        </p:grpSpPr>
        <p:sp>
          <p:nvSpPr>
            <p:cNvPr id="9" name="Oval 34"/>
            <p:cNvSpPr>
              <a:spLocks noChangeAspect="1"/>
            </p:cNvSpPr>
            <p:nvPr/>
          </p:nvSpPr>
          <p:spPr>
            <a:xfrm>
              <a:off x="1352820" y="4594784"/>
              <a:ext cx="1981200" cy="1981200"/>
            </a:xfrm>
            <a:prstGeom prst="ellipse">
              <a:avLst/>
            </a:prstGeom>
            <a:noFill/>
            <a:ln w="444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34"/>
            <p:cNvSpPr>
              <a:spLocks noChangeAspect="1"/>
            </p:cNvSpPr>
            <p:nvPr/>
          </p:nvSpPr>
          <p:spPr>
            <a:xfrm>
              <a:off x="1703451" y="4961382"/>
              <a:ext cx="1317498" cy="1317498"/>
            </a:xfrm>
            <a:prstGeom prst="ellipse">
              <a:avLst/>
            </a:prstGeom>
            <a:noFill/>
            <a:ln w="444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34"/>
            <p:cNvSpPr>
              <a:spLocks noChangeAspect="1"/>
            </p:cNvSpPr>
            <p:nvPr/>
          </p:nvSpPr>
          <p:spPr>
            <a:xfrm>
              <a:off x="1988446" y="5272293"/>
              <a:ext cx="747507" cy="747507"/>
            </a:xfrm>
            <a:prstGeom prst="ellipse">
              <a:avLst/>
            </a:prstGeom>
            <a:noFill/>
            <a:ln w="444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34"/>
            <p:cNvSpPr>
              <a:spLocks noChangeAspect="1"/>
            </p:cNvSpPr>
            <p:nvPr/>
          </p:nvSpPr>
          <p:spPr>
            <a:xfrm>
              <a:off x="2192312" y="5512384"/>
              <a:ext cx="339776" cy="339776"/>
            </a:xfrm>
            <a:prstGeom prst="ellipse">
              <a:avLst/>
            </a:prstGeom>
            <a:noFill/>
            <a:ln w="444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7974659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90"/>
                                        </p:tgtEl>
                                      </p:cBhvr>
                                    </p:animEffect>
                                    <p:anim calcmode="lin" valueType="num">
                                      <p:cBhvr>
                                        <p:cTn id="7" dur="1000"/>
                                        <p:tgtEl>
                                          <p:spTgt spid="90"/>
                                        </p:tgtEl>
                                        <p:attrNameLst>
                                          <p:attrName>ppt_x</p:attrName>
                                        </p:attrNameLst>
                                      </p:cBhvr>
                                      <p:tavLst>
                                        <p:tav tm="0">
                                          <p:val>
                                            <p:strVal val="ppt_x"/>
                                          </p:val>
                                        </p:tav>
                                        <p:tav tm="100000">
                                          <p:val>
                                            <p:strVal val="ppt_x"/>
                                          </p:val>
                                        </p:tav>
                                      </p:tavLst>
                                    </p:anim>
                                    <p:anim calcmode="lin" valueType="num">
                                      <p:cBhvr>
                                        <p:cTn id="8" dur="1000"/>
                                        <p:tgtEl>
                                          <p:spTgt spid="90"/>
                                        </p:tgtEl>
                                        <p:attrNameLst>
                                          <p:attrName>ppt_y</p:attrName>
                                        </p:attrNameLst>
                                      </p:cBhvr>
                                      <p:tavLst>
                                        <p:tav tm="0">
                                          <p:val>
                                            <p:strVal val="ppt_y"/>
                                          </p:val>
                                        </p:tav>
                                        <p:tav tm="100000">
                                          <p:val>
                                            <p:strVal val="ppt_y+.1"/>
                                          </p:val>
                                        </p:tav>
                                      </p:tavLst>
                                    </p:anim>
                                    <p:set>
                                      <p:cBhvr>
                                        <p:cTn id="9" dur="1" fill="hold">
                                          <p:stCondLst>
                                            <p:cond delay="999"/>
                                          </p:stCondLst>
                                        </p:cTn>
                                        <p:tgtEl>
                                          <p:spTgt spid="9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fade">
                                      <p:cBhvr>
                                        <p:cTn id="14" dur="500"/>
                                        <p:tgtEl>
                                          <p:spTgt spid="9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96"/>
                                        </p:tgtEl>
                                        <p:attrNameLst>
                                          <p:attrName>style.visibility</p:attrName>
                                        </p:attrNameLst>
                                      </p:cBhvr>
                                      <p:to>
                                        <p:strVal val="visible"/>
                                      </p:to>
                                    </p:set>
                                    <p:animEffect transition="in" filter="fade">
                                      <p:cBhvr>
                                        <p:cTn id="18" dur="500"/>
                                        <p:tgtEl>
                                          <p:spTgt spid="96"/>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par>
                          <p:cTn id="43" fill="hold">
                            <p:stCondLst>
                              <p:cond delay="2500"/>
                            </p:stCondLst>
                            <p:childTnLst>
                              <p:par>
                                <p:cTn id="44" presetID="10" presetClass="entr" presetSubtype="0" fill="hold" nodeType="after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500"/>
                                        <p:tgtEl>
                                          <p:spTgt spid="49"/>
                                        </p:tgtEl>
                                      </p:cBhvr>
                                    </p:animEffect>
                                  </p:childTnLst>
                                </p:cTn>
                              </p:par>
                            </p:childTnLst>
                          </p:cTn>
                        </p:par>
                        <p:par>
                          <p:cTn id="47" fill="hold">
                            <p:stCondLst>
                              <p:cond delay="3000"/>
                            </p:stCondLst>
                            <p:childTnLst>
                              <p:par>
                                <p:cTn id="48" presetID="10" presetClass="entr" presetSubtype="0"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par>
                          <p:cTn id="51" fill="hold">
                            <p:stCondLst>
                              <p:cond delay="3500"/>
                            </p:stCondLst>
                            <p:childTnLst>
                              <p:par>
                                <p:cTn id="52" presetID="10" presetClass="entr" presetSubtype="0" fill="hold" grpId="0" nodeType="after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fade">
                                      <p:cBhvr>
                                        <p:cTn id="54" dur="500"/>
                                        <p:tgtEl>
                                          <p:spTgt spid="7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91"/>
                                        </p:tgtEl>
                                        <p:attrNameLst>
                                          <p:attrName>style.visibility</p:attrName>
                                        </p:attrNameLst>
                                      </p:cBhvr>
                                      <p:to>
                                        <p:strVal val="visible"/>
                                      </p:to>
                                    </p:set>
                                    <p:animEffect transition="in" filter="fade">
                                      <p:cBhvr>
                                        <p:cTn id="59"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グループ化 29"/>
          <p:cNvGrpSpPr/>
          <p:nvPr/>
        </p:nvGrpSpPr>
        <p:grpSpPr>
          <a:xfrm>
            <a:off x="4535269" y="0"/>
            <a:ext cx="4595527" cy="6838080"/>
            <a:chOff x="4535269" y="0"/>
            <a:chExt cx="4595527" cy="6838080"/>
          </a:xfrm>
        </p:grpSpPr>
        <p:pic>
          <p:nvPicPr>
            <p:cNvPr id="4" name="Picture 1"/>
            <p:cNvPicPr>
              <a:picLocks noChangeAspect="1" noChangeArrowheads="1"/>
            </p:cNvPicPr>
            <p:nvPr/>
          </p:nvPicPr>
          <p:blipFill>
            <a:blip r:embed="rId2"/>
            <a:srcRect/>
            <a:stretch>
              <a:fillRect/>
            </a:stretch>
          </p:blipFill>
          <p:spPr bwMode="auto">
            <a:xfrm rot="5400000">
              <a:off x="3591605" y="1252757"/>
              <a:ext cx="6532471" cy="4327374"/>
            </a:xfrm>
            <a:prstGeom prst="rect">
              <a:avLst/>
            </a:prstGeom>
            <a:noFill/>
            <a:ln w="9525">
              <a:noFill/>
              <a:miter lim="800000"/>
              <a:headEnd/>
              <a:tailEnd/>
            </a:ln>
          </p:spPr>
        </p:pic>
        <p:sp>
          <p:nvSpPr>
            <p:cNvPr id="5" name="TextBox 76"/>
            <p:cNvSpPr txBox="1"/>
            <p:nvPr/>
          </p:nvSpPr>
          <p:spPr>
            <a:xfrm>
              <a:off x="6629400" y="6468748"/>
              <a:ext cx="2438400" cy="369332"/>
            </a:xfrm>
            <a:prstGeom prst="rect">
              <a:avLst/>
            </a:prstGeom>
            <a:solidFill>
              <a:schemeClr val="bg1"/>
            </a:solidFill>
          </p:spPr>
          <p:txBody>
            <a:bodyPr wrap="square" rtlCol="0">
              <a:spAutoFit/>
            </a:bodyPr>
            <a:lstStyle/>
            <a:p>
              <a:pPr algn="ctr"/>
              <a:r>
                <a:rPr lang="en-US" altLang="ja-JP" dirty="0" smtClean="0">
                  <a:latin typeface="Times New Roman" pitchFamily="18" charset="0"/>
                  <a:cs typeface="Times New Roman" pitchFamily="18" charset="0"/>
                </a:rPr>
                <a:t>Min. pressure</a:t>
              </a:r>
              <a:r>
                <a:rPr lang="ja-JP" altLang="en-US" dirty="0" smtClean="0">
                  <a:latin typeface="Times New Roman" pitchFamily="18" charset="0"/>
                  <a:cs typeface="Times New Roman" pitchFamily="18" charset="0"/>
                </a:rPr>
                <a:t>（</a:t>
              </a:r>
              <a:r>
                <a:rPr lang="en-US" altLang="ja-JP" dirty="0" err="1" smtClean="0">
                  <a:latin typeface="Times New Roman" pitchFamily="18" charset="0"/>
                  <a:cs typeface="Times New Roman" pitchFamily="18" charset="0"/>
                </a:rPr>
                <a:t>hPa</a:t>
              </a:r>
              <a:r>
                <a:rPr lang="ja-JP" alt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6" name="TextBox 70"/>
            <p:cNvSpPr txBox="1"/>
            <p:nvPr/>
          </p:nvSpPr>
          <p:spPr>
            <a:xfrm>
              <a:off x="5416252" y="0"/>
              <a:ext cx="2664987" cy="369332"/>
            </a:xfrm>
            <a:prstGeom prst="rect">
              <a:avLst/>
            </a:prstGeom>
            <a:solidFill>
              <a:schemeClr val="bg1"/>
            </a:solidFill>
          </p:spPr>
          <p:txBody>
            <a:bodyPr wrap="square" rtlCol="0">
              <a:spAutoFit/>
            </a:bodyPr>
            <a:lstStyle/>
            <a:p>
              <a:pPr algn="ctr"/>
              <a:r>
                <a:rPr lang="en-US" altLang="ja-JP" dirty="0" smtClean="0">
                  <a:latin typeface="Times New Roman" pitchFamily="18" charset="0"/>
                  <a:cs typeface="Times New Roman" pitchFamily="18" charset="0"/>
                </a:rPr>
                <a:t>Max. wind speed</a:t>
              </a:r>
              <a:r>
                <a:rPr lang="ja-JP" altLang="en-US" dirty="0" smtClean="0">
                  <a:latin typeface="Times New Roman" pitchFamily="18" charset="0"/>
                  <a:cs typeface="Times New Roman" pitchFamily="18" charset="0"/>
                </a:rPr>
                <a:t>（</a:t>
              </a:r>
              <a:r>
                <a:rPr lang="en-US" altLang="ja-JP" dirty="0" err="1" smtClean="0">
                  <a:latin typeface="Times New Roman" pitchFamily="18" charset="0"/>
                  <a:cs typeface="Times New Roman" pitchFamily="18" charset="0"/>
                </a:rPr>
                <a:t>m</a:t>
              </a:r>
              <a:r>
                <a:rPr lang="en-US" altLang="ja-JP" dirty="0" smtClean="0">
                  <a:latin typeface="Times New Roman" pitchFamily="18" charset="0"/>
                  <a:cs typeface="Times New Roman" pitchFamily="18" charset="0"/>
                </a:rPr>
                <a:t> s</a:t>
              </a:r>
              <a:r>
                <a:rPr lang="en-US" altLang="ja-JP" baseline="30000" dirty="0" smtClean="0">
                  <a:latin typeface="Times New Roman" pitchFamily="18" charset="0"/>
                  <a:cs typeface="Times New Roman" pitchFamily="18" charset="0"/>
                </a:rPr>
                <a:t>-1</a:t>
              </a:r>
              <a:r>
                <a:rPr lang="ja-JP" alt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7" name="TextBox 64"/>
            <p:cNvSpPr txBox="1"/>
            <p:nvPr/>
          </p:nvSpPr>
          <p:spPr>
            <a:xfrm rot="5400000">
              <a:off x="1808727" y="3095880"/>
              <a:ext cx="6099415" cy="646331"/>
            </a:xfrm>
            <a:prstGeom prst="rect">
              <a:avLst/>
            </a:prstGeom>
            <a:solidFill>
              <a:schemeClr val="bg1"/>
            </a:solidFill>
          </p:spPr>
          <p:txBody>
            <a:bodyPr wrap="square" rtlCol="0">
              <a:spAutoFit/>
            </a:bodyPr>
            <a:lstStyle/>
            <a:p>
              <a:pPr algn="ctr"/>
              <a:r>
                <a:rPr lang="en-US" altLang="ja-JP" dirty="0" smtClean="0">
                  <a:latin typeface="Times New Roman" pitchFamily="18" charset="0"/>
                  <a:cs typeface="Times New Roman" pitchFamily="18" charset="0"/>
                </a:rPr>
                <a:t>time</a:t>
              </a:r>
              <a:r>
                <a:rPr lang="ja-JP" altLang="en-US" dirty="0" smtClean="0">
                  <a:latin typeface="Times New Roman" pitchFamily="18" charset="0"/>
                  <a:cs typeface="Times New Roman" pitchFamily="18" charset="0"/>
                </a:rPr>
                <a:t>→</a:t>
              </a:r>
              <a:endParaRPr lang="en-US" altLang="ja-JP" dirty="0" smtClean="0">
                <a:latin typeface="Times New Roman" pitchFamily="18" charset="0"/>
                <a:cs typeface="Times New Roman" pitchFamily="18" charset="0"/>
              </a:endParaRPr>
            </a:p>
            <a:p>
              <a:pPr algn="ctr"/>
              <a:endParaRPr lang="en-US" dirty="0">
                <a:latin typeface="Times New Roman" pitchFamily="18" charset="0"/>
                <a:cs typeface="Times New Roman" pitchFamily="18" charset="0"/>
              </a:endParaRPr>
            </a:p>
          </p:txBody>
        </p:sp>
        <p:sp>
          <p:nvSpPr>
            <p:cNvPr id="13" name="TextBox 68"/>
            <p:cNvSpPr txBox="1"/>
            <p:nvPr/>
          </p:nvSpPr>
          <p:spPr>
            <a:xfrm rot="5400000">
              <a:off x="7722539" y="2988264"/>
              <a:ext cx="2204514" cy="612000"/>
            </a:xfrm>
            <a:prstGeom prst="rect">
              <a:avLst/>
            </a:prstGeom>
            <a:solidFill>
              <a:schemeClr val="bg1"/>
            </a:solidFill>
          </p:spPr>
          <p:txBody>
            <a:bodyPr wrap="square" rtlCol="0">
              <a:spAutoFit/>
            </a:bodyPr>
            <a:lstStyle/>
            <a:p>
              <a:pPr algn="ctr"/>
              <a:endParaRPr lang="en-US" dirty="0">
                <a:latin typeface="Times New Roman" pitchFamily="18" charset="0"/>
                <a:cs typeface="Times New Roman" pitchFamily="18" charset="0"/>
              </a:endParaRPr>
            </a:p>
          </p:txBody>
        </p:sp>
      </p:grpSp>
      <p:sp>
        <p:nvSpPr>
          <p:cNvPr id="3" name="タイトル 2"/>
          <p:cNvSpPr>
            <a:spLocks noGrp="1"/>
          </p:cNvSpPr>
          <p:nvPr>
            <p:ph type="title"/>
          </p:nvPr>
        </p:nvSpPr>
        <p:spPr/>
        <p:txBody>
          <a:bodyPr>
            <a:normAutofit/>
          </a:bodyPr>
          <a:lstStyle/>
          <a:p>
            <a:r>
              <a:rPr kumimoji="1" lang="en-US" altLang="ja-JP" dirty="0">
                <a:solidFill>
                  <a:schemeClr val="bg1">
                    <a:lumMod val="95000"/>
                  </a:schemeClr>
                </a:solidFill>
              </a:rPr>
              <a:t>Life </a:t>
            </a:r>
            <a:r>
              <a:rPr kumimoji="1" lang="en-US" altLang="ja-JP" dirty="0" smtClean="0">
                <a:solidFill>
                  <a:schemeClr val="bg1">
                    <a:lumMod val="95000"/>
                  </a:schemeClr>
                </a:solidFill>
              </a:rPr>
              <a:t>cycle</a:t>
            </a:r>
            <a:endParaRPr kumimoji="1" lang="ja-JP" altLang="en-US" dirty="0">
              <a:latin typeface="Times New Roman" pitchFamily="18" charset="0"/>
              <a:cs typeface="Times New Roman" pitchFamily="18" charset="0"/>
            </a:endParaRPr>
          </a:p>
        </p:txBody>
      </p:sp>
      <p:sp>
        <p:nvSpPr>
          <p:cNvPr id="9" name="Rectangle 54"/>
          <p:cNvSpPr/>
          <p:nvPr/>
        </p:nvSpPr>
        <p:spPr>
          <a:xfrm>
            <a:off x="5224868" y="2518017"/>
            <a:ext cx="3260958" cy="1551323"/>
          </a:xfrm>
          <a:prstGeom prst="rect">
            <a:avLst/>
          </a:prstGeom>
          <a:solidFill>
            <a:srgbClr val="FF0000">
              <a:alpha val="2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82"/>
          <p:cNvSpPr/>
          <p:nvPr/>
        </p:nvSpPr>
        <p:spPr>
          <a:xfrm>
            <a:off x="5229853" y="4069925"/>
            <a:ext cx="3260958" cy="1967366"/>
          </a:xfrm>
          <a:prstGeom prst="rect">
            <a:avLst/>
          </a:prstGeom>
          <a:solidFill>
            <a:srgbClr val="FFFF00">
              <a:alpha val="2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5"/>
          <p:cNvSpPr txBox="1"/>
          <p:nvPr/>
        </p:nvSpPr>
        <p:spPr>
          <a:xfrm>
            <a:off x="457200" y="990600"/>
            <a:ext cx="3733800" cy="830997"/>
          </a:xfrm>
          <a:prstGeom prst="rect">
            <a:avLst/>
          </a:prstGeom>
          <a:solidFill>
            <a:srgbClr val="00B0F0"/>
          </a:solidFill>
          <a:ln>
            <a:noFill/>
          </a:ln>
          <a:effectLst>
            <a:outerShdw blurRad="381000" dist="38100" dir="2700000" sx="105000" sy="105000" algn="tl" rotWithShape="0">
              <a:prstClr val="black">
                <a:alpha val="60000"/>
              </a:prst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smtClean="0">
                <a:solidFill>
                  <a:schemeClr val="bg1"/>
                </a:solidFill>
                <a:latin typeface="MigMix 1P" pitchFamily="50" charset="-128"/>
                <a:ea typeface="MigMix 1P" pitchFamily="50" charset="-128"/>
                <a:cs typeface="MigMix 1P" pitchFamily="50" charset="-128"/>
              </a:rPr>
              <a:t>Initial development</a:t>
            </a:r>
          </a:p>
          <a:p>
            <a:r>
              <a:rPr lang="en-US" sz="2400" dirty="0" smtClean="0">
                <a:solidFill>
                  <a:schemeClr val="bg1"/>
                </a:solidFill>
                <a:latin typeface="MigMix 1P" pitchFamily="50" charset="-128"/>
                <a:ea typeface="MigMix 1P" pitchFamily="50" charset="-128"/>
                <a:cs typeface="MigMix 1P" pitchFamily="50" charset="-128"/>
              </a:rPr>
              <a:t>Genesis</a:t>
            </a:r>
            <a:endParaRPr lang="en-US" sz="2400" dirty="0">
              <a:solidFill>
                <a:schemeClr val="bg1"/>
              </a:solidFill>
              <a:latin typeface="MigMix 1P" pitchFamily="50" charset="-128"/>
              <a:ea typeface="MigMix 1P" pitchFamily="50" charset="-128"/>
              <a:cs typeface="MigMix 1P" pitchFamily="50" charset="-128"/>
            </a:endParaRPr>
          </a:p>
        </p:txBody>
      </p:sp>
      <p:cxnSp>
        <p:nvCxnSpPr>
          <p:cNvPr id="17" name="Straight Arrow Connector 8"/>
          <p:cNvCxnSpPr>
            <a:stCxn id="16" idx="2"/>
            <a:endCxn id="18" idx="0"/>
          </p:cNvCxnSpPr>
          <p:nvPr/>
        </p:nvCxnSpPr>
        <p:spPr>
          <a:xfrm flipH="1">
            <a:off x="2320131" y="1821597"/>
            <a:ext cx="3969" cy="837653"/>
          </a:xfrm>
          <a:prstGeom prst="straightConnector1">
            <a:avLst/>
          </a:prstGeom>
          <a:ln w="508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TextBox 15"/>
          <p:cNvSpPr txBox="1"/>
          <p:nvPr/>
        </p:nvSpPr>
        <p:spPr>
          <a:xfrm>
            <a:off x="453231" y="2659250"/>
            <a:ext cx="3733800" cy="1200329"/>
          </a:xfrm>
          <a:prstGeom prst="rect">
            <a:avLst/>
          </a:prstGeom>
          <a:solidFill>
            <a:srgbClr val="FF0000"/>
          </a:solidFill>
          <a:ln>
            <a:noFill/>
          </a:ln>
          <a:effectLst>
            <a:outerShdw blurRad="381000" dist="38100" dir="2700000" sx="105000" sy="105000" algn="tl" rotWithShape="0">
              <a:prstClr val="black">
                <a:alpha val="60000"/>
              </a:prstClr>
            </a:outerShdw>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ja-JP" sz="2400" dirty="0" smtClean="0">
                <a:solidFill>
                  <a:schemeClr val="bg1"/>
                </a:solidFill>
                <a:latin typeface="MigMix 1P" pitchFamily="50" charset="-128"/>
                <a:ea typeface="MigMix 1P" pitchFamily="50" charset="-128"/>
                <a:cs typeface="MigMix 1P" pitchFamily="50" charset="-128"/>
              </a:rPr>
              <a:t>Development</a:t>
            </a:r>
          </a:p>
          <a:p>
            <a:r>
              <a:rPr lang="ja-JP" altLang="en-US" sz="2400" dirty="0" smtClean="0">
                <a:solidFill>
                  <a:schemeClr val="bg1"/>
                </a:solidFill>
                <a:latin typeface="MigMix 1P" pitchFamily="50" charset="-128"/>
                <a:ea typeface="MigMix 1P" pitchFamily="50" charset="-128"/>
                <a:cs typeface="MigMix 1P" pitchFamily="50" charset="-128"/>
              </a:rPr>
              <a:t>（</a:t>
            </a:r>
            <a:r>
              <a:rPr lang="en-US" altLang="ja-JP" sz="2400" dirty="0" smtClean="0">
                <a:solidFill>
                  <a:schemeClr val="bg1"/>
                </a:solidFill>
                <a:latin typeface="MigMix 1P" pitchFamily="50" charset="-128"/>
                <a:ea typeface="MigMix 1P" pitchFamily="50" charset="-128"/>
                <a:cs typeface="MigMix 1P" pitchFamily="50" charset="-128"/>
              </a:rPr>
              <a:t>Rapid Intensification phase</a:t>
            </a:r>
            <a:r>
              <a:rPr lang="en-US" sz="2400" dirty="0" smtClean="0">
                <a:solidFill>
                  <a:schemeClr val="bg1"/>
                </a:solidFill>
                <a:latin typeface="MigMix 1P" pitchFamily="50" charset="-128"/>
                <a:ea typeface="MigMix 1P" pitchFamily="50" charset="-128"/>
                <a:cs typeface="MigMix 1P" pitchFamily="50" charset="-128"/>
              </a:rPr>
              <a:t>)</a:t>
            </a:r>
            <a:endParaRPr lang="en-US" sz="2400" dirty="0">
              <a:solidFill>
                <a:schemeClr val="bg1"/>
              </a:solidFill>
              <a:latin typeface="MigMix 1P" pitchFamily="50" charset="-128"/>
              <a:ea typeface="MigMix 1P" pitchFamily="50" charset="-128"/>
              <a:cs typeface="MigMix 1P" pitchFamily="50" charset="-128"/>
            </a:endParaRPr>
          </a:p>
        </p:txBody>
      </p:sp>
      <p:cxnSp>
        <p:nvCxnSpPr>
          <p:cNvPr id="19" name="Straight Arrow Connector 16"/>
          <p:cNvCxnSpPr>
            <a:stCxn id="18" idx="2"/>
            <a:endCxn id="21" idx="0"/>
          </p:cNvCxnSpPr>
          <p:nvPr/>
        </p:nvCxnSpPr>
        <p:spPr>
          <a:xfrm>
            <a:off x="2320131" y="3859579"/>
            <a:ext cx="4765" cy="654080"/>
          </a:xfrm>
          <a:prstGeom prst="straightConnector1">
            <a:avLst/>
          </a:prstGeom>
          <a:ln w="508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TextBox 18"/>
          <p:cNvSpPr txBox="1"/>
          <p:nvPr/>
        </p:nvSpPr>
        <p:spPr>
          <a:xfrm>
            <a:off x="457995" y="6084332"/>
            <a:ext cx="3733800" cy="461665"/>
          </a:xfrm>
          <a:prstGeom prst="rect">
            <a:avLst/>
          </a:prstGeom>
          <a:solidFill>
            <a:srgbClr val="8CD47D"/>
          </a:solidFill>
          <a:effectLst>
            <a:outerShdw blurRad="381000" dist="38100" dir="2700000" sx="105000" sy="105000" algn="tl" rotWithShape="0">
              <a:prstClr val="black">
                <a:alpha val="60000"/>
              </a:prstClr>
            </a:outerShdw>
          </a:effectLst>
        </p:spPr>
        <p:txBody>
          <a:bodyPr wrap="square" rtlCol="0">
            <a:spAutoFit/>
          </a:bodyPr>
          <a:lstStyle/>
          <a:p>
            <a:r>
              <a:rPr lang="en-US" altLang="ja-JP" sz="2400" dirty="0" smtClean="0">
                <a:solidFill>
                  <a:srgbClr val="000000"/>
                </a:solidFill>
                <a:latin typeface="MigMix 1P" pitchFamily="50" charset="-128"/>
                <a:ea typeface="MigMix 1P" pitchFamily="50" charset="-128"/>
                <a:cs typeface="MigMix 1P" pitchFamily="50" charset="-128"/>
              </a:rPr>
              <a:t>Dissipating phase</a:t>
            </a:r>
            <a:endParaRPr lang="en-US" sz="2400" dirty="0">
              <a:solidFill>
                <a:srgbClr val="000000"/>
              </a:solidFill>
              <a:latin typeface="MigMix 1P" pitchFamily="50" charset="-128"/>
              <a:ea typeface="MigMix 1P" pitchFamily="50" charset="-128"/>
              <a:cs typeface="MigMix 1P" pitchFamily="50" charset="-128"/>
            </a:endParaRPr>
          </a:p>
        </p:txBody>
      </p:sp>
      <p:sp>
        <p:nvSpPr>
          <p:cNvPr id="21" name="TextBox 23"/>
          <p:cNvSpPr txBox="1"/>
          <p:nvPr/>
        </p:nvSpPr>
        <p:spPr>
          <a:xfrm>
            <a:off x="457996" y="4513659"/>
            <a:ext cx="3733800" cy="461665"/>
          </a:xfrm>
          <a:prstGeom prst="rect">
            <a:avLst/>
          </a:prstGeom>
          <a:solidFill>
            <a:srgbClr val="FFFF00"/>
          </a:solidFill>
          <a:effectLst>
            <a:outerShdw blurRad="381000" dist="38100" dir="2700000" sx="105000" sy="105000" algn="tl" rotWithShape="0">
              <a:prstClr val="black">
                <a:alpha val="60000"/>
              </a:prstClr>
            </a:outerShdw>
          </a:effectLst>
        </p:spPr>
        <p:txBody>
          <a:bodyPr wrap="square" rtlCol="0">
            <a:spAutoFit/>
          </a:bodyPr>
          <a:lstStyle/>
          <a:p>
            <a:r>
              <a:rPr lang="en-US" altLang="ja-JP" sz="2400" dirty="0" smtClean="0">
                <a:solidFill>
                  <a:srgbClr val="000000"/>
                </a:solidFill>
                <a:latin typeface="MigMix 1P" pitchFamily="50" charset="-128"/>
                <a:ea typeface="MigMix 1P" pitchFamily="50" charset="-128"/>
                <a:cs typeface="MigMix 1P" pitchFamily="50" charset="-128"/>
              </a:rPr>
              <a:t>Steady state</a:t>
            </a:r>
            <a:endParaRPr lang="en-US" sz="2400" dirty="0">
              <a:solidFill>
                <a:srgbClr val="000000"/>
              </a:solidFill>
              <a:latin typeface="MigMix 1P" pitchFamily="50" charset="-128"/>
              <a:ea typeface="MigMix 1P" pitchFamily="50" charset="-128"/>
              <a:cs typeface="MigMix 1P" pitchFamily="50" charset="-128"/>
            </a:endParaRPr>
          </a:p>
        </p:txBody>
      </p:sp>
      <p:cxnSp>
        <p:nvCxnSpPr>
          <p:cNvPr id="22" name="Straight Arrow Connector 24"/>
          <p:cNvCxnSpPr>
            <a:endCxn id="20" idx="0"/>
          </p:cNvCxnSpPr>
          <p:nvPr/>
        </p:nvCxnSpPr>
        <p:spPr>
          <a:xfrm rot="16200000" flipH="1">
            <a:off x="1768010" y="5527446"/>
            <a:ext cx="1109007" cy="4764"/>
          </a:xfrm>
          <a:prstGeom prst="straightConnector1">
            <a:avLst/>
          </a:prstGeom>
          <a:ln w="508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テキスト ボックス 9"/>
          <p:cNvSpPr txBox="1"/>
          <p:nvPr/>
        </p:nvSpPr>
        <p:spPr>
          <a:xfrm>
            <a:off x="4430618" y="6528791"/>
            <a:ext cx="2274982" cy="307777"/>
          </a:xfrm>
          <a:prstGeom prst="rect">
            <a:avLst/>
          </a:prstGeom>
          <a:solidFill>
            <a:schemeClr val="bg1"/>
          </a:solidFill>
        </p:spPr>
        <p:txBody>
          <a:bodyPr wrap="none" rtlCol="0">
            <a:spAutoFit/>
          </a:bodyPr>
          <a:lstStyle/>
          <a:p>
            <a:r>
              <a:rPr kumimoji="1" lang="en-US" altLang="ja-JP" sz="1400" dirty="0" err="1" smtClean="0">
                <a:solidFill>
                  <a:srgbClr val="000000"/>
                </a:solidFill>
                <a:latin typeface="Times New Roman" pitchFamily="18" charset="0"/>
                <a:cs typeface="Times New Roman" pitchFamily="18" charset="0"/>
              </a:rPr>
              <a:t>Sitkowski</a:t>
            </a:r>
            <a:r>
              <a:rPr kumimoji="1" lang="en-US" altLang="ja-JP" sz="1400" dirty="0" smtClean="0">
                <a:solidFill>
                  <a:srgbClr val="000000"/>
                </a:solidFill>
                <a:latin typeface="Times New Roman" pitchFamily="18" charset="0"/>
                <a:cs typeface="Times New Roman" pitchFamily="18" charset="0"/>
              </a:rPr>
              <a:t> and Barnes (2010)</a:t>
            </a:r>
            <a:endParaRPr kumimoji="1" lang="ja-JP" altLang="en-US" sz="1400" dirty="0">
              <a:solidFill>
                <a:srgbClr val="000000"/>
              </a:solidFill>
              <a:latin typeface="Times New Roman" pitchFamily="18" charset="0"/>
              <a:cs typeface="Times New Roman" pitchFamily="18" charset="0"/>
            </a:endParaRPr>
          </a:p>
        </p:txBody>
      </p:sp>
      <p:grpSp>
        <p:nvGrpSpPr>
          <p:cNvPr id="31" name="グループ化 30"/>
          <p:cNvGrpSpPr/>
          <p:nvPr/>
        </p:nvGrpSpPr>
        <p:grpSpPr>
          <a:xfrm>
            <a:off x="5229853" y="4467769"/>
            <a:ext cx="3124200" cy="1569522"/>
            <a:chOff x="5229853" y="4467769"/>
            <a:chExt cx="3124200" cy="1569522"/>
          </a:xfrm>
        </p:grpSpPr>
        <p:pic>
          <p:nvPicPr>
            <p:cNvPr id="28" name="図 4" descr="hurricane.jpg"/>
            <p:cNvPicPr>
              <a:picLocks noChangeAspect="1"/>
            </p:cNvPicPr>
            <p:nvPr/>
          </p:nvPicPr>
          <p:blipFill>
            <a:blip r:embed="rId3"/>
            <a:stretch>
              <a:fillRect/>
            </a:stretch>
          </p:blipFill>
          <p:spPr>
            <a:xfrm>
              <a:off x="5416252" y="4467769"/>
              <a:ext cx="1828800" cy="1374753"/>
            </a:xfrm>
            <a:prstGeom prst="rect">
              <a:avLst/>
            </a:prstGeom>
          </p:spPr>
        </p:pic>
        <p:sp>
          <p:nvSpPr>
            <p:cNvPr id="29" name="正方形/長方形 28"/>
            <p:cNvSpPr/>
            <p:nvPr/>
          </p:nvSpPr>
          <p:spPr>
            <a:xfrm>
              <a:off x="5229853" y="5821847"/>
              <a:ext cx="3124200" cy="215444"/>
            </a:xfrm>
            <a:prstGeom prst="rect">
              <a:avLst/>
            </a:prstGeom>
          </p:spPr>
          <p:txBody>
            <a:bodyPr wrap="square">
              <a:spAutoFit/>
            </a:bodyPr>
            <a:lstStyle/>
            <a:p>
              <a:r>
                <a:rPr lang="en-US" altLang="ja-JP" sz="800" dirty="0" smtClean="0"/>
                <a:t>http://www.taxfoundation.org/blog/show/24716.html</a:t>
              </a:r>
              <a:endParaRPr lang="ja-JP" altLang="en-US" sz="800" dirty="0"/>
            </a:p>
          </p:txBody>
        </p:sp>
      </p:grpSp>
      <p:sp>
        <p:nvSpPr>
          <p:cNvPr id="23" name="TextBox 12"/>
          <p:cNvSpPr txBox="1"/>
          <p:nvPr/>
        </p:nvSpPr>
        <p:spPr>
          <a:xfrm rot="5400000">
            <a:off x="7603123" y="1430923"/>
            <a:ext cx="762000" cy="338554"/>
          </a:xfrm>
          <a:prstGeom prst="rect">
            <a:avLst/>
          </a:prstGeom>
          <a:solidFill>
            <a:schemeClr val="bg1"/>
          </a:solidFill>
        </p:spPr>
        <p:txBody>
          <a:bodyPr wrap="square" rtlCol="0">
            <a:spAutoFit/>
          </a:bodyPr>
          <a:lstStyle/>
          <a:p>
            <a:pPr algn="ctr"/>
            <a:r>
              <a:rPr lang="ja-JP" altLang="en-US" sz="1600" dirty="0" smtClean="0">
                <a:latin typeface="Times New Roman" pitchFamily="18" charset="0"/>
                <a:cs typeface="Times New Roman" pitchFamily="18" charset="0"/>
              </a:rPr>
              <a:t>気圧</a:t>
            </a:r>
            <a:endParaRPr lang="en-US" sz="1600" dirty="0">
              <a:latin typeface="Times New Roman" pitchFamily="18" charset="0"/>
              <a:cs typeface="Times New Roman" pitchFamily="18" charset="0"/>
            </a:endParaRPr>
          </a:p>
        </p:txBody>
      </p:sp>
      <p:sp>
        <p:nvSpPr>
          <p:cNvPr id="24" name="TextBox 12"/>
          <p:cNvSpPr txBox="1"/>
          <p:nvPr/>
        </p:nvSpPr>
        <p:spPr>
          <a:xfrm rot="5400000">
            <a:off x="5426021" y="1536886"/>
            <a:ext cx="973927" cy="338554"/>
          </a:xfrm>
          <a:prstGeom prst="rect">
            <a:avLst/>
          </a:prstGeom>
          <a:solidFill>
            <a:schemeClr val="bg1"/>
          </a:solidFill>
        </p:spPr>
        <p:txBody>
          <a:bodyPr wrap="square" rtlCol="0">
            <a:spAutoFit/>
          </a:bodyPr>
          <a:lstStyle/>
          <a:p>
            <a:pPr algn="ctr"/>
            <a:r>
              <a:rPr lang="ja-JP" altLang="en-US" sz="1600" dirty="0" smtClean="0">
                <a:latin typeface="Times New Roman" pitchFamily="18" charset="0"/>
                <a:cs typeface="Times New Roman" pitchFamily="18" charset="0"/>
              </a:rPr>
              <a:t>風速</a:t>
            </a:r>
            <a:endParaRPr lang="en-US" sz="1600" dirty="0">
              <a:latin typeface="Times New Roman" pitchFamily="18" charset="0"/>
              <a:cs typeface="Times New Roman" pitchFamily="18" charset="0"/>
            </a:endParaRPr>
          </a:p>
        </p:txBody>
      </p:sp>
      <p:sp>
        <p:nvSpPr>
          <p:cNvPr id="8" name="Rectangle 49"/>
          <p:cNvSpPr/>
          <p:nvPr/>
        </p:nvSpPr>
        <p:spPr>
          <a:xfrm>
            <a:off x="5224870" y="803982"/>
            <a:ext cx="3260960" cy="1389145"/>
          </a:xfrm>
          <a:prstGeom prst="rect">
            <a:avLst/>
          </a:prstGeom>
          <a:solidFill>
            <a:srgbClr val="0070C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985561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hurricane-1.jpg"/>
          <p:cNvPicPr>
            <a:picLocks noChangeAspect="1"/>
          </p:cNvPicPr>
          <p:nvPr/>
        </p:nvPicPr>
        <p:blipFill>
          <a:blip r:embed="rId2">
            <a:lum bright="10000" contrast="-10000"/>
          </a:blip>
          <a:stretch>
            <a:fillRect/>
          </a:stretch>
        </p:blipFill>
        <p:spPr>
          <a:xfrm>
            <a:off x="0" y="0"/>
            <a:ext cx="9144000" cy="6858000"/>
          </a:xfrm>
          <a:prstGeom prst="rect">
            <a:avLst/>
          </a:prstGeom>
        </p:spPr>
      </p:pic>
      <p:sp>
        <p:nvSpPr>
          <p:cNvPr id="8194" name="Rectangle 2"/>
          <p:cNvSpPr>
            <a:spLocks noGrp="1" noChangeArrowheads="1"/>
          </p:cNvSpPr>
          <p:nvPr>
            <p:ph type="title"/>
          </p:nvPr>
        </p:nvSpPr>
        <p:spPr/>
        <p:txBody>
          <a:bodyPr>
            <a:normAutofit/>
          </a:bodyPr>
          <a:lstStyle/>
          <a:p>
            <a:r>
              <a:rPr lang="en-US" altLang="ja-JP" dirty="0" smtClean="0">
                <a:solidFill>
                  <a:schemeClr val="bg1">
                    <a:lumMod val="95000"/>
                  </a:schemeClr>
                </a:solidFill>
              </a:rPr>
              <a:t>Forecast skill of the track and intensity of typhoons</a:t>
            </a:r>
            <a:endParaRPr lang="ja-JP" altLang="en-US" dirty="0">
              <a:solidFill>
                <a:schemeClr val="bg1">
                  <a:lumMod val="95000"/>
                </a:schemeClr>
              </a:solidFill>
            </a:endParaRPr>
          </a:p>
        </p:txBody>
      </p:sp>
      <p:sp>
        <p:nvSpPr>
          <p:cNvPr id="54" name="スライド番号プレースホルダ 3"/>
          <p:cNvSpPr>
            <a:spLocks noGrp="1"/>
          </p:cNvSpPr>
          <p:nvPr>
            <p:ph type="sldNum" sz="quarter" idx="12"/>
          </p:nvPr>
        </p:nvSpPr>
        <p:spPr/>
        <p:txBody>
          <a:bodyPr/>
          <a:lstStyle/>
          <a:p>
            <a:fld id="{0B4AC312-9088-7A41-9348-5601ED868CC6}" type="slidenum">
              <a:rPr lang="en-US" smtClean="0"/>
              <a:pPr/>
              <a:t>13</a:t>
            </a:fld>
            <a:endParaRPr lang="en-US" dirty="0"/>
          </a:p>
        </p:txBody>
      </p:sp>
      <p:sp>
        <p:nvSpPr>
          <p:cNvPr id="55" name="Rectangle 3"/>
          <p:cNvSpPr txBox="1">
            <a:spLocks noChangeArrowheads="1"/>
          </p:cNvSpPr>
          <p:nvPr/>
        </p:nvSpPr>
        <p:spPr>
          <a:xfrm>
            <a:off x="685800" y="457200"/>
            <a:ext cx="7772400" cy="685800"/>
          </a:xfrm>
          <a:prstGeom prst="rect">
            <a:avLst/>
          </a:prstGeom>
        </p:spPr>
        <p:txBody>
          <a:bodyPr vert="horz" lIns="91440" tIns="45720" rIns="91440" bIns="45720" rtlCol="0">
            <a:normAutofit fontScale="92500"/>
          </a:bodyPr>
          <a:lstStyle/>
          <a:p>
            <a:pPr marL="457200" marR="0" lvl="0" indent="-457200" algn="l" defTabSz="457200" rtl="0" eaLnBrk="1" fontAlgn="auto" latinLnBrk="0" hangingPunct="1">
              <a:lnSpc>
                <a:spcPct val="100000"/>
              </a:lnSpc>
              <a:spcBef>
                <a:spcPct val="20000"/>
              </a:spcBef>
              <a:spcAft>
                <a:spcPts val="0"/>
              </a:spcAft>
              <a:buClrTx/>
              <a:buSzTx/>
              <a:tabLst/>
              <a:defRPr/>
            </a:pPr>
            <a:r>
              <a:rPr kumimoji="0" lang="en-US" altLang="ja-JP" sz="2400" b="0" i="0" u="none" strike="noStrike" kern="1200" cap="none" spc="0" normalizeH="0" baseline="0" noProof="0" dirty="0" smtClean="0">
                <a:ln>
                  <a:noFill/>
                </a:ln>
                <a:solidFill>
                  <a:schemeClr val="bg1">
                    <a:lumMod val="95000"/>
                  </a:schemeClr>
                </a:solidFill>
                <a:effectLst/>
                <a:uLnTx/>
                <a:uFillTx/>
                <a:latin typeface="+mn-lt"/>
                <a:ea typeface="+mn-ea"/>
                <a:cs typeface="+mn-cs"/>
              </a:rPr>
              <a:t>There is no improvement</a:t>
            </a:r>
            <a:r>
              <a:rPr kumimoji="0" lang="en-US" altLang="ja-JP" sz="2400" b="0" i="0" u="none" strike="noStrike" kern="1200" cap="none" spc="0" normalizeH="0" noProof="0" dirty="0" smtClean="0">
                <a:ln>
                  <a:noFill/>
                </a:ln>
                <a:solidFill>
                  <a:schemeClr val="bg1">
                    <a:lumMod val="95000"/>
                  </a:schemeClr>
                </a:solidFill>
                <a:effectLst/>
                <a:uLnTx/>
                <a:uFillTx/>
                <a:latin typeface="+mn-lt"/>
                <a:ea typeface="+mn-ea"/>
                <a:cs typeface="+mn-cs"/>
              </a:rPr>
              <a:t> on the intensity</a:t>
            </a:r>
            <a:r>
              <a:rPr lang="ja-JP" altLang="en-US" sz="2400" dirty="0" smtClean="0">
                <a:solidFill>
                  <a:schemeClr val="bg1">
                    <a:lumMod val="95000"/>
                  </a:schemeClr>
                </a:solidFill>
              </a:rPr>
              <a:t>（</a:t>
            </a:r>
            <a:r>
              <a:rPr lang="en-US" altLang="ja-JP" sz="2400" dirty="0" smtClean="0">
                <a:solidFill>
                  <a:schemeClr val="bg1">
                    <a:lumMod val="95000"/>
                  </a:schemeClr>
                </a:solidFill>
              </a:rPr>
              <a:t>⇔track getting better</a:t>
            </a:r>
            <a:r>
              <a:rPr lang="ja-JP" altLang="en-US" sz="2400" dirty="0" smtClean="0">
                <a:solidFill>
                  <a:schemeClr val="bg1">
                    <a:lumMod val="95000"/>
                  </a:schemeClr>
                </a:solidFill>
              </a:rPr>
              <a:t>）</a:t>
            </a:r>
            <a:endParaRPr kumimoji="0" lang="en-US" altLang="ja-JP" sz="2400" b="0" i="0" u="none" strike="noStrike" kern="1200" cap="none" spc="0" normalizeH="0" baseline="0" noProof="0" dirty="0" smtClean="0">
              <a:ln>
                <a:noFill/>
              </a:ln>
              <a:solidFill>
                <a:schemeClr val="bg1">
                  <a:lumMod val="95000"/>
                </a:schemeClr>
              </a:solidFill>
              <a:effectLst/>
              <a:uLnTx/>
              <a:uFillTx/>
              <a:latin typeface="+mn-lt"/>
              <a:ea typeface="+mn-ea"/>
              <a:cs typeface="+mn-cs"/>
            </a:endParaRPr>
          </a:p>
        </p:txBody>
      </p:sp>
      <p:pic>
        <p:nvPicPr>
          <p:cNvPr id="7" name="Picture 2"/>
          <p:cNvPicPr>
            <a:picLocks noChangeAspect="1" noChangeArrowheads="1"/>
          </p:cNvPicPr>
          <p:nvPr/>
        </p:nvPicPr>
        <p:blipFill>
          <a:blip r:embed="rId3" cstate="print"/>
          <a:srcRect/>
          <a:stretch>
            <a:fillRect/>
          </a:stretch>
        </p:blipFill>
        <p:spPr bwMode="auto">
          <a:xfrm>
            <a:off x="126157" y="914400"/>
            <a:ext cx="4371415" cy="3581400"/>
          </a:xfrm>
          <a:prstGeom prst="rect">
            <a:avLst/>
          </a:prstGeom>
          <a:noFill/>
          <a:ln w="9525">
            <a:noFill/>
            <a:miter lim="800000"/>
            <a:headEnd/>
            <a:tailEnd/>
          </a:ln>
        </p:spPr>
      </p:pic>
      <p:sp>
        <p:nvSpPr>
          <p:cNvPr id="9" name="TextBox 8"/>
          <p:cNvSpPr txBox="1"/>
          <p:nvPr/>
        </p:nvSpPr>
        <p:spPr>
          <a:xfrm>
            <a:off x="3719706" y="921027"/>
            <a:ext cx="788243" cy="369332"/>
          </a:xfrm>
          <a:prstGeom prst="rect">
            <a:avLst/>
          </a:prstGeom>
          <a:solidFill>
            <a:srgbClr val="FFFF00">
              <a:alpha val="80000"/>
            </a:srgbClr>
          </a:solidFill>
        </p:spPr>
        <p:txBody>
          <a:bodyPr wrap="square" rtlCol="0">
            <a:spAutoFit/>
          </a:bodyPr>
          <a:lstStyle/>
          <a:p>
            <a:pPr algn="ctr"/>
            <a:r>
              <a:rPr lang="en-US" b="1" dirty="0" smtClean="0">
                <a:solidFill>
                  <a:srgbClr val="000000"/>
                </a:solidFill>
              </a:rPr>
              <a:t>track</a:t>
            </a:r>
            <a:endParaRPr lang="en-US" b="1" dirty="0">
              <a:solidFill>
                <a:srgbClr val="000000"/>
              </a:solidFill>
            </a:endParaRPr>
          </a:p>
        </p:txBody>
      </p:sp>
      <p:sp>
        <p:nvSpPr>
          <p:cNvPr id="12" name="テキスト ボックス 11"/>
          <p:cNvSpPr txBox="1"/>
          <p:nvPr/>
        </p:nvSpPr>
        <p:spPr>
          <a:xfrm>
            <a:off x="685801" y="6020377"/>
            <a:ext cx="7772400" cy="830997"/>
          </a:xfrm>
          <a:prstGeom prst="rect">
            <a:avLst/>
          </a:prstGeom>
          <a:solidFill>
            <a:schemeClr val="tx1">
              <a:lumMod val="65000"/>
              <a:lumOff val="35000"/>
            </a:schemeClr>
          </a:solidFill>
          <a:ln w="57150">
            <a:solidFill>
              <a:srgbClr val="FFFF00"/>
            </a:solidFill>
          </a:ln>
          <a:effectLst>
            <a:outerShdw blurRad="76200" dist="12700" dir="2700000" sy="-23000" kx="-800400" algn="bl" rotWithShape="0">
              <a:prstClr val="black">
                <a:alpha val="20000"/>
              </a:prstClr>
            </a:outerShdw>
          </a:effectLst>
        </p:spPr>
        <p:txBody>
          <a:bodyPr wrap="square" rtlCol="0">
            <a:spAutoFit/>
          </a:bodyPr>
          <a:lstStyle/>
          <a:p>
            <a:r>
              <a:rPr kumimoji="1" lang="ja-JP" altLang="en-US" sz="2400" dirty="0" smtClean="0">
                <a:solidFill>
                  <a:schemeClr val="bg1">
                    <a:lumMod val="95000"/>
                  </a:schemeClr>
                </a:solidFill>
                <a:effectLst>
                  <a:outerShdw blurRad="38100" dist="38100" dir="2700000" algn="tl">
                    <a:srgbClr val="000000">
                      <a:alpha val="43137"/>
                    </a:srgbClr>
                  </a:outerShdw>
                </a:effectLst>
              </a:rPr>
              <a:t>∴</a:t>
            </a:r>
            <a:r>
              <a:rPr kumimoji="1" lang="en-US" altLang="ja-JP" sz="2400" b="1" dirty="0" smtClean="0">
                <a:solidFill>
                  <a:schemeClr val="bg1">
                    <a:lumMod val="95000"/>
                  </a:schemeClr>
                </a:solidFill>
                <a:effectLst>
                  <a:outerShdw blurRad="38100" dist="38100" dir="2700000" algn="tl">
                    <a:srgbClr val="000000">
                      <a:alpha val="43137"/>
                    </a:srgbClr>
                  </a:outerShdw>
                </a:effectLst>
              </a:rPr>
              <a:t>Motivation:</a:t>
            </a:r>
          </a:p>
          <a:p>
            <a:r>
              <a:rPr kumimoji="1" lang="en-US" altLang="ja-JP" sz="2400" b="1" dirty="0" smtClean="0">
                <a:solidFill>
                  <a:schemeClr val="bg1">
                    <a:lumMod val="95000"/>
                  </a:schemeClr>
                </a:solidFill>
                <a:effectLst>
                  <a:outerShdw blurRad="38100" dist="38100" dir="2700000" algn="tl">
                    <a:srgbClr val="000000">
                      <a:alpha val="43137"/>
                    </a:srgbClr>
                  </a:outerShdw>
                </a:effectLst>
              </a:rPr>
              <a:t> to improve understanding</a:t>
            </a:r>
            <a:r>
              <a:rPr kumimoji="1" lang="ja-JP" altLang="en-US" sz="2400" b="1" dirty="0" smtClean="0">
                <a:solidFill>
                  <a:schemeClr val="bg1">
                    <a:lumMod val="95000"/>
                  </a:schemeClr>
                </a:solidFill>
                <a:effectLst>
                  <a:outerShdw blurRad="38100" dist="38100" dir="2700000" algn="tl">
                    <a:srgbClr val="000000">
                      <a:alpha val="43137"/>
                    </a:srgbClr>
                  </a:outerShdw>
                </a:effectLst>
              </a:rPr>
              <a:t> </a:t>
            </a:r>
            <a:r>
              <a:rPr kumimoji="1" lang="en-US" altLang="ja-JP" sz="2400" b="1" dirty="0" smtClean="0">
                <a:solidFill>
                  <a:schemeClr val="bg1">
                    <a:lumMod val="95000"/>
                  </a:schemeClr>
                </a:solidFill>
                <a:effectLst>
                  <a:outerShdw blurRad="38100" dist="38100" dir="2700000" algn="tl">
                    <a:srgbClr val="000000">
                      <a:alpha val="43137"/>
                    </a:srgbClr>
                  </a:outerShdw>
                </a:effectLst>
              </a:rPr>
              <a:t>of what happens in a typhoon</a:t>
            </a:r>
            <a:endParaRPr kumimoji="1" lang="ja-JP" altLang="en-US" sz="2400" b="1" dirty="0">
              <a:solidFill>
                <a:schemeClr val="bg1">
                  <a:lumMod val="95000"/>
                </a:schemeClr>
              </a:solidFill>
              <a:effectLst>
                <a:outerShdw blurRad="38100" dist="38100" dir="2700000" algn="tl">
                  <a:srgbClr val="000000">
                    <a:alpha val="43137"/>
                  </a:srgbClr>
                </a:outerShdw>
              </a:effectLst>
            </a:endParaRPr>
          </a:p>
        </p:txBody>
      </p:sp>
      <p:sp>
        <p:nvSpPr>
          <p:cNvPr id="15" name="TextBox 10"/>
          <p:cNvSpPr txBox="1"/>
          <p:nvPr/>
        </p:nvSpPr>
        <p:spPr>
          <a:xfrm rot="16200000">
            <a:off x="-264091" y="2435170"/>
            <a:ext cx="2654350" cy="400110"/>
          </a:xfrm>
          <a:prstGeom prst="rect">
            <a:avLst/>
          </a:prstGeom>
          <a:solidFill>
            <a:schemeClr val="bg1">
              <a:lumMod val="95000"/>
            </a:schemeClr>
          </a:solidFill>
          <a:ln w="31750">
            <a:solidFill>
              <a:schemeClr val="tx1"/>
            </a:solidFill>
          </a:ln>
        </p:spPr>
        <p:txBody>
          <a:bodyPr wrap="square" rtlCol="0">
            <a:spAutoFit/>
          </a:bodyPr>
          <a:lstStyle/>
          <a:p>
            <a:r>
              <a:rPr lang="en-US" altLang="ja-JP" sz="2000" dirty="0" smtClean="0"/>
              <a:t>Error of track forecast</a:t>
            </a:r>
            <a:endParaRPr lang="en-US" sz="2000" dirty="0"/>
          </a:p>
        </p:txBody>
      </p:sp>
      <p:grpSp>
        <p:nvGrpSpPr>
          <p:cNvPr id="2" name="グループ化 1"/>
          <p:cNvGrpSpPr/>
          <p:nvPr/>
        </p:nvGrpSpPr>
        <p:grpSpPr>
          <a:xfrm>
            <a:off x="4572000" y="914401"/>
            <a:ext cx="4491797" cy="3581400"/>
            <a:chOff x="4572000" y="1066801"/>
            <a:chExt cx="4491797" cy="3581400"/>
          </a:xfrm>
        </p:grpSpPr>
        <p:pic>
          <p:nvPicPr>
            <p:cNvPr id="8" name="Picture 5"/>
            <p:cNvPicPr>
              <a:picLocks noChangeAspect="1" noChangeArrowheads="1"/>
            </p:cNvPicPr>
            <p:nvPr/>
          </p:nvPicPr>
          <p:blipFill>
            <a:blip r:embed="rId4" cstate="print"/>
            <a:srcRect/>
            <a:stretch>
              <a:fillRect/>
            </a:stretch>
          </p:blipFill>
          <p:spPr bwMode="auto">
            <a:xfrm>
              <a:off x="4572000" y="1066801"/>
              <a:ext cx="4491797" cy="3581400"/>
            </a:xfrm>
            <a:prstGeom prst="rect">
              <a:avLst/>
            </a:prstGeom>
            <a:noFill/>
            <a:ln w="9525">
              <a:noFill/>
              <a:miter lim="800000"/>
              <a:headEnd/>
              <a:tailEnd/>
            </a:ln>
          </p:spPr>
        </p:pic>
        <p:sp>
          <p:nvSpPr>
            <p:cNvPr id="10" name="TextBox 9"/>
            <p:cNvSpPr txBox="1"/>
            <p:nvPr/>
          </p:nvSpPr>
          <p:spPr>
            <a:xfrm>
              <a:off x="7996997" y="1070114"/>
              <a:ext cx="1066800" cy="369332"/>
            </a:xfrm>
            <a:prstGeom prst="rect">
              <a:avLst/>
            </a:prstGeom>
            <a:solidFill>
              <a:srgbClr val="FFFF00">
                <a:alpha val="80000"/>
              </a:srgbClr>
            </a:solidFill>
          </p:spPr>
          <p:txBody>
            <a:bodyPr wrap="square" rtlCol="0">
              <a:spAutoFit/>
            </a:bodyPr>
            <a:lstStyle/>
            <a:p>
              <a:pPr algn="ctr"/>
              <a:r>
                <a:rPr lang="en-US" b="1" dirty="0" smtClean="0">
                  <a:solidFill>
                    <a:srgbClr val="000000"/>
                  </a:solidFill>
                </a:rPr>
                <a:t>intensity</a:t>
              </a:r>
              <a:endParaRPr lang="en-US" b="1" dirty="0">
                <a:solidFill>
                  <a:srgbClr val="000000"/>
                </a:solidFill>
              </a:endParaRPr>
            </a:p>
          </p:txBody>
        </p:sp>
        <p:sp>
          <p:nvSpPr>
            <p:cNvPr id="16" name="TextBox 10"/>
            <p:cNvSpPr txBox="1"/>
            <p:nvPr/>
          </p:nvSpPr>
          <p:spPr>
            <a:xfrm rot="16200000">
              <a:off x="4142145" y="2683118"/>
              <a:ext cx="3088620" cy="400110"/>
            </a:xfrm>
            <a:prstGeom prst="rect">
              <a:avLst/>
            </a:prstGeom>
            <a:solidFill>
              <a:schemeClr val="bg1">
                <a:lumMod val="95000"/>
              </a:schemeClr>
            </a:solidFill>
            <a:ln w="31750">
              <a:solidFill>
                <a:schemeClr val="tx1"/>
              </a:solidFill>
            </a:ln>
          </p:spPr>
          <p:txBody>
            <a:bodyPr wrap="square" rtlCol="0">
              <a:spAutoFit/>
            </a:bodyPr>
            <a:lstStyle/>
            <a:p>
              <a:r>
                <a:rPr lang="en-US" altLang="ja-JP" sz="2000" dirty="0" smtClean="0"/>
                <a:t>Error of intensity forecast</a:t>
              </a:r>
              <a:endParaRPr lang="en-US" sz="2000" dirty="0"/>
            </a:p>
          </p:txBody>
        </p:sp>
      </p:grpSp>
      <p:sp>
        <p:nvSpPr>
          <p:cNvPr id="17" name="TextBox 10"/>
          <p:cNvSpPr txBox="1"/>
          <p:nvPr/>
        </p:nvSpPr>
        <p:spPr>
          <a:xfrm>
            <a:off x="685801" y="4724400"/>
            <a:ext cx="8082897" cy="1261884"/>
          </a:xfrm>
          <a:prstGeom prst="rect">
            <a:avLst/>
          </a:prstGeom>
          <a:noFill/>
        </p:spPr>
        <p:txBody>
          <a:bodyPr wrap="square" rtlCol="0">
            <a:spAutoFit/>
          </a:bodyPr>
          <a:lstStyle/>
          <a:p>
            <a:r>
              <a:rPr lang="en-US" altLang="ja-JP" dirty="0" smtClean="0">
                <a:latin typeface="MigMix 1P" pitchFamily="50" charset="-128"/>
                <a:ea typeface="MigMix 1P" pitchFamily="50" charset="-128"/>
                <a:cs typeface="MigMix 1P" pitchFamily="50" charset="-128"/>
              </a:rPr>
              <a:t>Despite of the significant progress in computer power and models, the error does not decrease</a:t>
            </a:r>
          </a:p>
          <a:p>
            <a:r>
              <a:rPr lang="ja-JP" altLang="en-US" sz="2000" dirty="0" smtClean="0">
                <a:latin typeface="MigMix 1P" pitchFamily="50" charset="-128"/>
                <a:ea typeface="MigMix 1P" pitchFamily="50" charset="-128"/>
                <a:cs typeface="MigMix 1P" pitchFamily="50" charset="-128"/>
              </a:rPr>
              <a:t>⇒</a:t>
            </a:r>
            <a:r>
              <a:rPr lang="en-US" altLang="ja-JP" sz="2000" dirty="0">
                <a:latin typeface="MigMix 1P" pitchFamily="50" charset="-128"/>
                <a:ea typeface="MigMix 1P" pitchFamily="50" charset="-128"/>
                <a:cs typeface="MigMix 1P" pitchFamily="50" charset="-128"/>
              </a:rPr>
              <a:t>M</a:t>
            </a:r>
            <a:r>
              <a:rPr lang="en-US" altLang="ja-JP" sz="2000" dirty="0" smtClean="0">
                <a:latin typeface="MigMix 1P" pitchFamily="50" charset="-128"/>
                <a:ea typeface="MigMix 1P" pitchFamily="50" charset="-128"/>
                <a:cs typeface="MigMix 1P" pitchFamily="50" charset="-128"/>
              </a:rPr>
              <a:t>odels do not capture key physical phenomena</a:t>
            </a:r>
          </a:p>
          <a:p>
            <a:r>
              <a:rPr lang="en-US" sz="2000" dirty="0" smtClean="0">
                <a:latin typeface="MigMix 1P" pitchFamily="50" charset="-128"/>
                <a:ea typeface="MigMix 1P" pitchFamily="50" charset="-128"/>
                <a:cs typeface="MigMix 1P" pitchFamily="50" charset="-128"/>
              </a:rPr>
              <a:t>So what?</a:t>
            </a:r>
            <a:endParaRPr lang="en-US" sz="2000" dirty="0">
              <a:latin typeface="MigMix 1P" pitchFamily="50" charset="-128"/>
              <a:ea typeface="MigMix 1P" pitchFamily="50" charset="-128"/>
              <a:cs typeface="MigMix 1P" pitchFamily="50" charset="-128"/>
            </a:endParaRPr>
          </a:p>
        </p:txBody>
      </p:sp>
      <p:sp>
        <p:nvSpPr>
          <p:cNvPr id="13" name="TextBox 10"/>
          <p:cNvSpPr txBox="1"/>
          <p:nvPr/>
        </p:nvSpPr>
        <p:spPr>
          <a:xfrm>
            <a:off x="2895601" y="4343400"/>
            <a:ext cx="3657600" cy="338554"/>
          </a:xfrm>
          <a:prstGeom prst="rect">
            <a:avLst/>
          </a:prstGeom>
          <a:solidFill>
            <a:srgbClr val="FFC000"/>
          </a:solidFill>
        </p:spPr>
        <p:txBody>
          <a:bodyPr wrap="square" rtlCol="0">
            <a:spAutoFit/>
          </a:bodyPr>
          <a:lstStyle/>
          <a:p>
            <a:r>
              <a:rPr lang="en-US" altLang="ja-JP" sz="1600" dirty="0" smtClean="0">
                <a:latin typeface="MigMix 1P" pitchFamily="50" charset="-128"/>
                <a:ea typeface="MigMix 1P" pitchFamily="50" charset="-128"/>
                <a:cs typeface="MigMix 1P" pitchFamily="50" charset="-128"/>
              </a:rPr>
              <a:t>Annual change in typhoon Forecast</a:t>
            </a:r>
            <a:endParaRPr lang="en-US" sz="1600" dirty="0">
              <a:latin typeface="MigMix 1P" pitchFamily="50" charset="-128"/>
              <a:ea typeface="MigMix 1P" pitchFamily="50" charset="-128"/>
              <a:cs typeface="MigMix 1P" pitchFamily="50" charset="-128"/>
            </a:endParaRPr>
          </a:p>
        </p:txBody>
      </p:sp>
      <p:sp>
        <p:nvSpPr>
          <p:cNvPr id="11" name="TextBox 10"/>
          <p:cNvSpPr txBox="1"/>
          <p:nvPr/>
        </p:nvSpPr>
        <p:spPr>
          <a:xfrm>
            <a:off x="7364742" y="4267200"/>
            <a:ext cx="1699055" cy="276999"/>
          </a:xfrm>
          <a:prstGeom prst="rect">
            <a:avLst/>
          </a:prstGeom>
          <a:noFill/>
        </p:spPr>
        <p:txBody>
          <a:bodyPr wrap="none" rtlCol="0">
            <a:spAutoFit/>
          </a:bodyPr>
          <a:lstStyle/>
          <a:p>
            <a:r>
              <a:rPr lang="en-US" sz="1200" dirty="0" smtClean="0"/>
              <a:t>NHC annual report 2009</a:t>
            </a:r>
            <a:endParaRPr lang="en-US" sz="1200" dirty="0"/>
          </a:p>
        </p:txBody>
      </p:sp>
    </p:spTree>
    <p:extLst>
      <p:ext uri="{BB962C8B-B14F-4D97-AF65-F5344CB8AC3E}">
        <p14:creationId xmlns:p14="http://schemas.microsoft.com/office/powerpoint/2010/main" val="253449404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heckerboard(across)">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12"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図 74" descr="hurricane-1.jpg"/>
          <p:cNvPicPr>
            <a:picLocks noChangeAspect="1"/>
          </p:cNvPicPr>
          <p:nvPr/>
        </p:nvPicPr>
        <p:blipFill>
          <a:blip r:embed="rId2">
            <a:lum bright="10000" contrast="-10000"/>
          </a:blip>
          <a:stretch>
            <a:fillRect/>
          </a:stretch>
        </p:blipFill>
        <p:spPr>
          <a:xfrm>
            <a:off x="0" y="0"/>
            <a:ext cx="9144000" cy="6858000"/>
          </a:xfrm>
          <a:prstGeom prst="rect">
            <a:avLst/>
          </a:prstGeom>
        </p:spPr>
      </p:pic>
      <p:sp>
        <p:nvSpPr>
          <p:cNvPr id="8194" name="Rectangle 2"/>
          <p:cNvSpPr>
            <a:spLocks noGrp="1" noChangeArrowheads="1"/>
          </p:cNvSpPr>
          <p:nvPr>
            <p:ph type="title"/>
          </p:nvPr>
        </p:nvSpPr>
        <p:spPr/>
        <p:txBody>
          <a:bodyPr>
            <a:normAutofit/>
          </a:bodyPr>
          <a:lstStyle/>
          <a:p>
            <a:r>
              <a:rPr lang="en-US" altLang="ja-JP" dirty="0" smtClean="0">
                <a:solidFill>
                  <a:schemeClr val="bg1">
                    <a:lumMod val="95000"/>
                  </a:schemeClr>
                </a:solidFill>
              </a:rPr>
              <a:t>Structure</a:t>
            </a:r>
            <a:endParaRPr lang="ja-JP" altLang="en-US" dirty="0">
              <a:solidFill>
                <a:schemeClr val="bg1">
                  <a:lumMod val="95000"/>
                </a:schemeClr>
              </a:solidFill>
            </a:endParaRPr>
          </a:p>
        </p:txBody>
      </p:sp>
      <p:sp>
        <p:nvSpPr>
          <p:cNvPr id="54" name="スライド番号プレースホルダ 3"/>
          <p:cNvSpPr>
            <a:spLocks noGrp="1"/>
          </p:cNvSpPr>
          <p:nvPr>
            <p:ph type="sldNum" sz="quarter" idx="12"/>
          </p:nvPr>
        </p:nvSpPr>
        <p:spPr>
          <a:xfrm>
            <a:off x="6553200" y="6492875"/>
            <a:ext cx="2133600" cy="365125"/>
          </a:xfrm>
        </p:spPr>
        <p:txBody>
          <a:bodyPr/>
          <a:lstStyle/>
          <a:p>
            <a:fld id="{0B4AC312-9088-7A41-9348-5601ED868CC6}" type="slidenum">
              <a:rPr lang="en-US" smtClean="0"/>
              <a:pPr/>
              <a:t>14</a:t>
            </a:fld>
            <a:endParaRPr lang="en-US" dirty="0"/>
          </a:p>
        </p:txBody>
      </p:sp>
      <p:pic>
        <p:nvPicPr>
          <p:cNvPr id="78" name="図 77" descr="hurricanestructure.jpg"/>
          <p:cNvPicPr>
            <a:picLocks noChangeAspect="1"/>
          </p:cNvPicPr>
          <p:nvPr/>
        </p:nvPicPr>
        <p:blipFill>
          <a:blip r:embed="rId3"/>
          <a:stretch>
            <a:fillRect/>
          </a:stretch>
        </p:blipFill>
        <p:spPr>
          <a:xfrm>
            <a:off x="457200" y="533400"/>
            <a:ext cx="8534400" cy="5852160"/>
          </a:xfrm>
          <a:prstGeom prst="rect">
            <a:avLst/>
          </a:prstGeom>
        </p:spPr>
      </p:pic>
      <p:sp>
        <p:nvSpPr>
          <p:cNvPr id="79" name="正方形/長方形 78"/>
          <p:cNvSpPr/>
          <p:nvPr/>
        </p:nvSpPr>
        <p:spPr>
          <a:xfrm>
            <a:off x="7547088" y="6604084"/>
            <a:ext cx="1596912" cy="253916"/>
          </a:xfrm>
          <a:prstGeom prst="rect">
            <a:avLst/>
          </a:prstGeom>
        </p:spPr>
        <p:txBody>
          <a:bodyPr wrap="none">
            <a:spAutoFit/>
          </a:bodyPr>
          <a:lstStyle/>
          <a:p>
            <a:r>
              <a:rPr lang="en-US" altLang="ja-JP" sz="1050" dirty="0" smtClean="0"/>
              <a:t>symonsez.wordpress.com</a:t>
            </a:r>
            <a:endParaRPr lang="ja-JP" altLang="en-US" sz="1050" dirty="0"/>
          </a:p>
        </p:txBody>
      </p:sp>
    </p:spTree>
    <p:extLst>
      <p:ext uri="{BB962C8B-B14F-4D97-AF65-F5344CB8AC3E}">
        <p14:creationId xmlns:p14="http://schemas.microsoft.com/office/powerpoint/2010/main" val="1617754846"/>
      </p:ext>
    </p:extLst>
  </p:cSld>
  <p:clrMapOvr>
    <a:masterClrMapping/>
  </p:clrMapOvr>
  <p:transition spd="slow">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p:nvPr/>
        </p:nvPicPr>
        <p:blipFill>
          <a:blip r:embed="rId2">
            <a:extLst>
              <a:ext uri="{28A0092B-C50C-407E-A947-70E740481C1C}">
                <a14:useLocalDpi xmlns:a14="http://schemas.microsoft.com/office/drawing/2010/main" val="0"/>
              </a:ext>
            </a:extLst>
          </a:blip>
          <a:stretch>
            <a:fillRect/>
          </a:stretch>
        </p:blipFill>
        <p:spPr>
          <a:xfrm>
            <a:off x="2133600" y="3071191"/>
            <a:ext cx="5791200" cy="2501900"/>
          </a:xfrm>
          <a:prstGeom prst="rect">
            <a:avLst/>
          </a:prstGeom>
        </p:spPr>
      </p:pic>
      <p:sp>
        <p:nvSpPr>
          <p:cNvPr id="2" name="タイトル 1"/>
          <p:cNvSpPr>
            <a:spLocks noGrp="1"/>
          </p:cNvSpPr>
          <p:nvPr>
            <p:ph type="title"/>
          </p:nvPr>
        </p:nvSpPr>
        <p:spPr/>
        <p:txBody>
          <a:bodyPr/>
          <a:lstStyle/>
          <a:p>
            <a:r>
              <a:rPr kumimoji="1" lang="en-US" altLang="ja-JP" dirty="0" smtClean="0"/>
              <a:t>Flow field</a:t>
            </a:r>
            <a:endParaRPr kumimoji="1" lang="ja-JP" altLang="en-US" dirty="0"/>
          </a:p>
        </p:txBody>
      </p:sp>
      <p:sp>
        <p:nvSpPr>
          <p:cNvPr id="4" name="スライド番号プレースホルダー 3"/>
          <p:cNvSpPr>
            <a:spLocks noGrp="1"/>
          </p:cNvSpPr>
          <p:nvPr>
            <p:ph type="sldNum" sz="quarter" idx="12"/>
          </p:nvPr>
        </p:nvSpPr>
        <p:spPr/>
        <p:txBody>
          <a:bodyPr/>
          <a:lstStyle/>
          <a:p>
            <a:fld id="{0B4AC312-9088-7A41-9348-5601ED868CC6}" type="slidenum">
              <a:rPr lang="en-US" smtClean="0"/>
              <a:pPr/>
              <a:t>15</a:t>
            </a:fld>
            <a:endParaRPr lang="en-US"/>
          </a:p>
        </p:txBody>
      </p:sp>
      <p:sp>
        <p:nvSpPr>
          <p:cNvPr id="6" name="コンテンツ プレースホルダー 5"/>
          <p:cNvSpPr>
            <a:spLocks noGrp="1"/>
          </p:cNvSpPr>
          <p:nvPr>
            <p:ph idx="1"/>
          </p:nvPr>
        </p:nvSpPr>
        <p:spPr>
          <a:xfrm>
            <a:off x="304800" y="3505200"/>
            <a:ext cx="3352800" cy="1295400"/>
          </a:xfrm>
          <a:solidFill>
            <a:schemeClr val="bg1">
              <a:lumMod val="95000"/>
              <a:alpha val="85000"/>
            </a:schemeClr>
          </a:solidFill>
        </p:spPr>
        <p:txBody>
          <a:bodyPr>
            <a:normAutofit lnSpcReduction="10000"/>
          </a:bodyPr>
          <a:lstStyle/>
          <a:p>
            <a:pPr>
              <a:buSzPct val="100000"/>
              <a:buFont typeface="Wingdings" pitchFamily="2" charset="2"/>
              <a:buChar char="p"/>
            </a:pPr>
            <a:r>
              <a:rPr kumimoji="1" lang="ja-JP" altLang="en-US" sz="1800" dirty="0" smtClean="0"/>
              <a:t>中心で気圧最少＝気圧傾度は半径方向に正勾配</a:t>
            </a:r>
            <a:endParaRPr kumimoji="1" lang="en-US" altLang="ja-JP" sz="1800" dirty="0" smtClean="0"/>
          </a:p>
          <a:p>
            <a:pPr>
              <a:buSzPct val="100000"/>
              <a:buFont typeface="Wingdings" pitchFamily="2" charset="2"/>
              <a:buChar char="p"/>
            </a:pPr>
            <a:r>
              <a:rPr kumimoji="1" lang="ja-JP" altLang="en-US" sz="1800" dirty="0" smtClean="0"/>
              <a:t>回転→遠心力</a:t>
            </a:r>
            <a:endParaRPr kumimoji="1" lang="en-US" altLang="ja-JP" sz="1800" dirty="0" smtClean="0"/>
          </a:p>
          <a:p>
            <a:pPr>
              <a:buSzPct val="100000"/>
              <a:buFont typeface="Wingdings" pitchFamily="2" charset="2"/>
              <a:buChar char="p"/>
            </a:pPr>
            <a:r>
              <a:rPr kumimoji="1" lang="ja-JP" altLang="en-US" sz="1800" dirty="0" smtClean="0"/>
              <a:t>場の回転＝コリオリ力</a:t>
            </a:r>
            <a:endParaRPr kumimoji="1" lang="ja-JP" altLang="en-US" sz="1800" dirty="0"/>
          </a:p>
        </p:txBody>
      </p:sp>
      <p:pic>
        <p:nvPicPr>
          <p:cNvPr id="8" name="図 7" descr="hurricanestructure.jpg"/>
          <p:cNvPicPr>
            <a:picLocks noChangeAspect="1"/>
          </p:cNvPicPr>
          <p:nvPr/>
        </p:nvPicPr>
        <p:blipFill rotWithShape="1">
          <a:blip r:embed="rId3"/>
          <a:srcRect b="56635"/>
          <a:stretch/>
        </p:blipFill>
        <p:spPr>
          <a:xfrm>
            <a:off x="457200" y="533400"/>
            <a:ext cx="8534400" cy="2537791"/>
          </a:xfrm>
          <a:prstGeom prst="rect">
            <a:avLst/>
          </a:prstGeom>
        </p:spPr>
      </p:pic>
      <p:sp>
        <p:nvSpPr>
          <p:cNvPr id="9" name="コンテンツ プレースホルダー 5"/>
          <p:cNvSpPr txBox="1">
            <a:spLocks/>
          </p:cNvSpPr>
          <p:nvPr/>
        </p:nvSpPr>
        <p:spPr>
          <a:xfrm>
            <a:off x="304800" y="5715000"/>
            <a:ext cx="8686800" cy="609600"/>
          </a:xfrm>
          <a:prstGeom prst="rect">
            <a:avLst/>
          </a:prstGeom>
          <a:solidFill>
            <a:schemeClr val="bg1">
              <a:lumMod val="95000"/>
              <a:alpha val="85000"/>
            </a:schemeClr>
          </a:solid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800" kern="1200">
                <a:solidFill>
                  <a:schemeClr val="tx1"/>
                </a:solidFill>
                <a:latin typeface="MigMix 1P" pitchFamily="50" charset="-128"/>
                <a:ea typeface="MigMix 1P" pitchFamily="50" charset="-128"/>
                <a:cs typeface="MigMix 1P" pitchFamily="50" charset="-128"/>
              </a:defRPr>
            </a:lvl1pPr>
            <a:lvl2pPr marL="742950" indent="-285750" algn="l" defTabSz="457200" rtl="0" eaLnBrk="1" latinLnBrk="0" hangingPunct="1">
              <a:spcBef>
                <a:spcPct val="20000"/>
              </a:spcBef>
              <a:buFont typeface="Arial"/>
              <a:buChar char="–"/>
              <a:defRPr sz="2600" kern="1200">
                <a:solidFill>
                  <a:schemeClr val="tx1"/>
                </a:solidFill>
                <a:latin typeface="MigMix 1P" pitchFamily="50" charset="-128"/>
                <a:ea typeface="MigMix 1P" pitchFamily="50" charset="-128"/>
                <a:cs typeface="MigMix 1P" pitchFamily="50" charset="-128"/>
              </a:defRPr>
            </a:lvl2pPr>
            <a:lvl3pPr marL="1143000" indent="-228600" algn="l" defTabSz="457200" rtl="0" eaLnBrk="1" latinLnBrk="0" hangingPunct="1">
              <a:spcBef>
                <a:spcPct val="20000"/>
              </a:spcBef>
              <a:buFont typeface="Arial"/>
              <a:buChar char="•"/>
              <a:defRPr sz="2400" kern="1200">
                <a:solidFill>
                  <a:schemeClr val="tx1"/>
                </a:solidFill>
                <a:latin typeface="MigMix 1P" pitchFamily="50" charset="-128"/>
                <a:ea typeface="MigMix 1P" pitchFamily="50" charset="-128"/>
                <a:cs typeface="MigMix 1P" pitchFamily="50" charset="-128"/>
              </a:defRPr>
            </a:lvl3pPr>
            <a:lvl4pPr marL="1600200" indent="-228600" algn="l" defTabSz="457200" rtl="0" eaLnBrk="1" latinLnBrk="0" hangingPunct="1">
              <a:spcBef>
                <a:spcPct val="20000"/>
              </a:spcBef>
              <a:buFont typeface="Arial"/>
              <a:buChar char="–"/>
              <a:defRPr sz="2200" kern="1200">
                <a:solidFill>
                  <a:schemeClr val="tx1"/>
                </a:solidFill>
                <a:latin typeface="MigMix 1P" pitchFamily="50" charset="-128"/>
                <a:ea typeface="MigMix 1P" pitchFamily="50" charset="-128"/>
                <a:cs typeface="MigMix 1P" pitchFamily="50" charset="-128"/>
              </a:defRPr>
            </a:lvl4pPr>
            <a:lvl5pPr marL="2057400" indent="-228600" algn="l" defTabSz="457200" rtl="0" eaLnBrk="1" latinLnBrk="0" hangingPunct="1">
              <a:spcBef>
                <a:spcPct val="20000"/>
              </a:spcBef>
              <a:buFont typeface="Arial"/>
              <a:buChar char="»"/>
              <a:defRPr sz="2000" kern="1200">
                <a:solidFill>
                  <a:schemeClr val="tx1"/>
                </a:solidFill>
                <a:latin typeface="MigMix 1P" pitchFamily="50" charset="-128"/>
                <a:ea typeface="MigMix 1P" pitchFamily="50" charset="-128"/>
                <a:cs typeface="MigMix 1P" pitchFamily="50"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SzPct val="100000"/>
              <a:buNone/>
            </a:pPr>
            <a:r>
              <a:rPr kumimoji="1" lang="ja-JP" altLang="en-US" sz="1800" dirty="0" smtClean="0"/>
              <a:t>この流体粒子が内側に入っていけば（気圧傾度力が他の力を上回る</a:t>
            </a:r>
            <a:r>
              <a:rPr kumimoji="1" lang="en-US" altLang="ja-JP" sz="1800" dirty="0" smtClean="0"/>
              <a:t>or</a:t>
            </a:r>
            <a:r>
              <a:rPr kumimoji="1" lang="ja-JP" altLang="en-US" sz="1800" dirty="0" smtClean="0"/>
              <a:t>他の力によって内向き加速度が与えられれば）、角運動量保存によって渦は強化される</a:t>
            </a:r>
            <a:endParaRPr kumimoji="1" lang="ja-JP" altLang="en-US" sz="1800" dirty="0"/>
          </a:p>
        </p:txBody>
      </p:sp>
    </p:spTree>
    <p:extLst>
      <p:ext uri="{BB962C8B-B14F-4D97-AF65-F5344CB8AC3E}">
        <p14:creationId xmlns:p14="http://schemas.microsoft.com/office/powerpoint/2010/main" val="1747372571"/>
      </p:ext>
    </p:extLst>
  </p:cSld>
  <p:clrMapOvr>
    <a:masterClrMapping/>
  </p:clrMapOvr>
  <p:transition spd="slow">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Favorable environment for typhoon genesis (Gray 1975, 1979)</a:t>
            </a:r>
            <a:endParaRPr kumimoji="1" lang="ja-JP" altLang="en-US" dirty="0"/>
          </a:p>
        </p:txBody>
      </p:sp>
      <p:sp>
        <p:nvSpPr>
          <p:cNvPr id="3" name="コンテンツ プレースホルダー 2"/>
          <p:cNvSpPr>
            <a:spLocks noGrp="1"/>
          </p:cNvSpPr>
          <p:nvPr>
            <p:ph idx="1"/>
          </p:nvPr>
        </p:nvSpPr>
        <p:spPr>
          <a:xfrm>
            <a:off x="254000" y="4343400"/>
            <a:ext cx="8623300" cy="2149474"/>
          </a:xfrm>
        </p:spPr>
        <p:txBody>
          <a:bodyPr>
            <a:normAutofit fontScale="77500" lnSpcReduction="20000"/>
          </a:bodyPr>
          <a:lstStyle/>
          <a:p>
            <a:r>
              <a:rPr kumimoji="1" lang="en-US" altLang="ja-JP" dirty="0" smtClean="0"/>
              <a:t>High the </a:t>
            </a:r>
            <a:r>
              <a:rPr kumimoji="1" lang="en-US" altLang="ja-JP" dirty="0" err="1" smtClean="0"/>
              <a:t>Coriolis</a:t>
            </a:r>
            <a:r>
              <a:rPr kumimoji="1" lang="en-US" altLang="ja-JP" dirty="0" smtClean="0"/>
              <a:t> parameter</a:t>
            </a:r>
          </a:p>
          <a:p>
            <a:r>
              <a:rPr kumimoji="1" lang="en-US" altLang="ja-JP" dirty="0" smtClean="0"/>
              <a:t>High low-level relative </a:t>
            </a:r>
            <a:r>
              <a:rPr kumimoji="1" lang="en-US" altLang="ja-JP" dirty="0" err="1" smtClean="0"/>
              <a:t>vorticity</a:t>
            </a:r>
            <a:endParaRPr kumimoji="1" lang="en-US" altLang="ja-JP" dirty="0" smtClean="0"/>
          </a:p>
          <a:p>
            <a:r>
              <a:rPr kumimoji="1" lang="en-US" altLang="ja-JP" dirty="0" smtClean="0"/>
              <a:t>Low tropospheric vertical wind shear</a:t>
            </a:r>
          </a:p>
          <a:p>
            <a:r>
              <a:rPr kumimoji="1" lang="en-US" altLang="ja-JP" dirty="0" smtClean="0"/>
              <a:t>High sea surface temperature</a:t>
            </a:r>
          </a:p>
          <a:p>
            <a:r>
              <a:rPr kumimoji="1" lang="en-US" altLang="ja-JP" dirty="0" smtClean="0"/>
              <a:t>Convectively unstable </a:t>
            </a:r>
          </a:p>
          <a:p>
            <a:r>
              <a:rPr kumimoji="1" lang="en-US" altLang="ja-JP" dirty="0" smtClean="0"/>
              <a:t>High relative humidity in the mid-troposphere </a:t>
            </a:r>
            <a:endParaRPr kumimoji="1" lang="ja-JP" altLang="en-US" dirty="0"/>
          </a:p>
        </p:txBody>
      </p:sp>
      <p:sp>
        <p:nvSpPr>
          <p:cNvPr id="4" name="スライド番号プレースホルダー 3"/>
          <p:cNvSpPr>
            <a:spLocks noGrp="1"/>
          </p:cNvSpPr>
          <p:nvPr>
            <p:ph type="sldNum" sz="quarter" idx="12"/>
          </p:nvPr>
        </p:nvSpPr>
        <p:spPr/>
        <p:txBody>
          <a:bodyPr/>
          <a:lstStyle/>
          <a:p>
            <a:fld id="{0B4AC312-9088-7A41-9348-5601ED868CC6}" type="slidenum">
              <a:rPr lang="en-US" smtClean="0"/>
              <a:pPr/>
              <a:t>16</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533399"/>
            <a:ext cx="6096000" cy="3683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7391400" y="3878271"/>
            <a:ext cx="1297343" cy="338554"/>
          </a:xfrm>
          <a:prstGeom prst="rect">
            <a:avLst/>
          </a:prstGeom>
          <a:noFill/>
        </p:spPr>
        <p:txBody>
          <a:bodyPr wrap="none" rtlCol="0">
            <a:spAutoFit/>
          </a:bodyPr>
          <a:lstStyle/>
          <a:p>
            <a:r>
              <a:rPr kumimoji="1" lang="en-US" altLang="ja-JP" sz="1600" dirty="0" err="1" smtClean="0"/>
              <a:t>Houze</a:t>
            </a:r>
            <a:r>
              <a:rPr kumimoji="1" lang="en-US" altLang="ja-JP" sz="1600" dirty="0" smtClean="0"/>
              <a:t> (2010)</a:t>
            </a:r>
            <a:endParaRPr kumimoji="1" lang="ja-JP" altLang="en-US" sz="1600" dirty="0"/>
          </a:p>
        </p:txBody>
      </p:sp>
    </p:spTree>
    <p:extLst>
      <p:ext uri="{BB962C8B-B14F-4D97-AF65-F5344CB8AC3E}">
        <p14:creationId xmlns:p14="http://schemas.microsoft.com/office/powerpoint/2010/main" val="177773022"/>
      </p:ext>
    </p:extLst>
  </p:cSld>
  <p:clrMapOvr>
    <a:masterClrMapping/>
  </p:clrMapOvr>
  <p:transition spd="slow">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グループ化 73"/>
          <p:cNvGrpSpPr/>
          <p:nvPr/>
        </p:nvGrpSpPr>
        <p:grpSpPr>
          <a:xfrm>
            <a:off x="1778953" y="1143000"/>
            <a:ext cx="5570220" cy="739140"/>
            <a:chOff x="1778953" y="1143000"/>
            <a:chExt cx="5570220" cy="739140"/>
          </a:xfrm>
        </p:grpSpPr>
        <p:sp>
          <p:nvSpPr>
            <p:cNvPr id="66" name="正方形/長方形 65"/>
            <p:cNvSpPr/>
            <p:nvPr/>
          </p:nvSpPr>
          <p:spPr>
            <a:xfrm>
              <a:off x="1778953" y="1143000"/>
              <a:ext cx="5570220" cy="73914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57" name="Picture 56"/>
            <p:cNvPicPr>
              <a:picLocks noChangeAspect="1"/>
            </p:cNvPicPr>
            <p:nvPr/>
          </p:nvPicPr>
          <p:blipFill>
            <a:blip r:embed="rId2"/>
            <a:stretch>
              <a:fillRect/>
            </a:stretch>
          </p:blipFill>
          <p:spPr>
            <a:xfrm>
              <a:off x="2542159" y="1272540"/>
              <a:ext cx="1013460" cy="358140"/>
            </a:xfrm>
            <a:prstGeom prst="rect">
              <a:avLst/>
            </a:prstGeom>
            <a:solidFill>
              <a:schemeClr val="bg1"/>
            </a:solidFill>
          </p:spPr>
        </p:pic>
      </p:grpSp>
      <p:sp>
        <p:nvSpPr>
          <p:cNvPr id="78" name="正方形/長方形 77"/>
          <p:cNvSpPr/>
          <p:nvPr/>
        </p:nvSpPr>
        <p:spPr>
          <a:xfrm>
            <a:off x="685800" y="2133600"/>
            <a:ext cx="7543800" cy="3962400"/>
          </a:xfrm>
          <a:prstGeom prst="rect">
            <a:avLst/>
          </a:prstGeom>
          <a:solidFill>
            <a:schemeClr val="bg1"/>
          </a:solidFill>
          <a:ln>
            <a:noFill/>
          </a:ln>
          <a:effectLst>
            <a:outerShdw blurRad="127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194" name="Rectangle 2"/>
          <p:cNvSpPr>
            <a:spLocks noGrp="1" noChangeArrowheads="1"/>
          </p:cNvSpPr>
          <p:nvPr>
            <p:ph type="title"/>
          </p:nvPr>
        </p:nvSpPr>
        <p:spPr/>
        <p:txBody>
          <a:bodyPr>
            <a:normAutofit fontScale="90000"/>
          </a:bodyPr>
          <a:lstStyle/>
          <a:p>
            <a:r>
              <a:rPr lang="en-US" altLang="ja-JP" dirty="0">
                <a:solidFill>
                  <a:schemeClr val="bg1">
                    <a:lumMod val="95000"/>
                  </a:schemeClr>
                </a:solidFill>
              </a:rPr>
              <a:t>Intensification </a:t>
            </a:r>
            <a:r>
              <a:rPr lang="en-US" altLang="ja-JP" dirty="0" smtClean="0">
                <a:solidFill>
                  <a:schemeClr val="bg1">
                    <a:lumMod val="95000"/>
                  </a:schemeClr>
                </a:solidFill>
              </a:rPr>
              <a:t>theory (</a:t>
            </a:r>
            <a:r>
              <a:rPr lang="en-US" altLang="ja-JP" dirty="0" err="1" smtClean="0">
                <a:solidFill>
                  <a:schemeClr val="bg1">
                    <a:lumMod val="95000"/>
                  </a:schemeClr>
                </a:solidFill>
              </a:rPr>
              <a:t>Ooyama</a:t>
            </a:r>
            <a:r>
              <a:rPr lang="en-US" altLang="ja-JP" dirty="0" smtClean="0">
                <a:solidFill>
                  <a:schemeClr val="bg1">
                    <a:lumMod val="95000"/>
                  </a:schemeClr>
                </a:solidFill>
              </a:rPr>
              <a:t> 1963; </a:t>
            </a:r>
            <a:r>
              <a:rPr lang="en-US" altLang="ja-JP" dirty="0" err="1" smtClean="0">
                <a:solidFill>
                  <a:schemeClr val="bg1">
                    <a:lumMod val="95000"/>
                  </a:schemeClr>
                </a:solidFill>
              </a:rPr>
              <a:t>Charney</a:t>
            </a:r>
            <a:r>
              <a:rPr lang="en-US" altLang="ja-JP" dirty="0" smtClean="0">
                <a:solidFill>
                  <a:schemeClr val="bg1">
                    <a:lumMod val="95000"/>
                  </a:schemeClr>
                </a:solidFill>
              </a:rPr>
              <a:t> and </a:t>
            </a:r>
            <a:r>
              <a:rPr lang="en-US" altLang="ja-JP" dirty="0" err="1" smtClean="0">
                <a:solidFill>
                  <a:schemeClr val="bg1">
                    <a:lumMod val="95000"/>
                  </a:schemeClr>
                </a:solidFill>
              </a:rPr>
              <a:t>Eliassen</a:t>
            </a:r>
            <a:r>
              <a:rPr lang="en-US" altLang="ja-JP" dirty="0" smtClean="0">
                <a:solidFill>
                  <a:schemeClr val="bg1">
                    <a:lumMod val="95000"/>
                  </a:schemeClr>
                </a:solidFill>
              </a:rPr>
              <a:t> 1964)</a:t>
            </a:r>
            <a:endParaRPr lang="ja-JP" altLang="en-US" dirty="0">
              <a:solidFill>
                <a:schemeClr val="bg1">
                  <a:lumMod val="95000"/>
                </a:schemeClr>
              </a:solidFill>
            </a:endParaRPr>
          </a:p>
        </p:txBody>
      </p:sp>
      <p:grpSp>
        <p:nvGrpSpPr>
          <p:cNvPr id="2" name="Group 4"/>
          <p:cNvGrpSpPr>
            <a:grpSpLocks/>
          </p:cNvGrpSpPr>
          <p:nvPr/>
        </p:nvGrpSpPr>
        <p:grpSpPr bwMode="auto">
          <a:xfrm>
            <a:off x="3200400" y="4060825"/>
            <a:ext cx="2324100" cy="581025"/>
            <a:chOff x="2256" y="2208"/>
            <a:chExt cx="1152" cy="288"/>
          </a:xfrm>
        </p:grpSpPr>
        <p:sp>
          <p:nvSpPr>
            <p:cNvPr id="8197" name="AutoShape 5"/>
            <p:cNvSpPr>
              <a:spLocks noChangeArrowheads="1"/>
            </p:cNvSpPr>
            <p:nvPr/>
          </p:nvSpPr>
          <p:spPr bwMode="auto">
            <a:xfrm rot="16200000">
              <a:off x="2160" y="2304"/>
              <a:ext cx="288" cy="96"/>
            </a:xfrm>
            <a:prstGeom prst="rightArrow">
              <a:avLst>
                <a:gd name="adj1" fmla="val 50000"/>
                <a:gd name="adj2" fmla="val 75000"/>
              </a:avLst>
            </a:prstGeom>
            <a:solidFill>
              <a:srgbClr val="808080"/>
            </a:solidFill>
            <a:ln w="9525">
              <a:noFill/>
              <a:miter lim="800000"/>
              <a:headEnd/>
              <a:tailEnd/>
            </a:ln>
            <a:effectLst/>
          </p:spPr>
          <p:txBody>
            <a:bodyPr wrap="none" anchor="ctr"/>
            <a:lstStyle/>
            <a:p>
              <a:endParaRPr lang="ja-JP" altLang="en-US" dirty="0"/>
            </a:p>
          </p:txBody>
        </p:sp>
        <p:sp>
          <p:nvSpPr>
            <p:cNvPr id="8198" name="AutoShape 6"/>
            <p:cNvSpPr>
              <a:spLocks noChangeArrowheads="1"/>
            </p:cNvSpPr>
            <p:nvPr/>
          </p:nvSpPr>
          <p:spPr bwMode="auto">
            <a:xfrm rot="16200000">
              <a:off x="3216" y="2304"/>
              <a:ext cx="288" cy="96"/>
            </a:xfrm>
            <a:prstGeom prst="rightArrow">
              <a:avLst>
                <a:gd name="adj1" fmla="val 50000"/>
                <a:gd name="adj2" fmla="val 75000"/>
              </a:avLst>
            </a:prstGeom>
            <a:solidFill>
              <a:srgbClr val="808080"/>
            </a:solidFill>
            <a:ln w="9525">
              <a:noFill/>
              <a:miter lim="800000"/>
              <a:headEnd/>
              <a:tailEnd/>
            </a:ln>
            <a:effectLst/>
          </p:spPr>
          <p:txBody>
            <a:bodyPr wrap="none" anchor="ctr"/>
            <a:lstStyle/>
            <a:p>
              <a:endParaRPr lang="ja-JP" altLang="en-US" dirty="0"/>
            </a:p>
          </p:txBody>
        </p:sp>
      </p:grpSp>
      <p:grpSp>
        <p:nvGrpSpPr>
          <p:cNvPr id="3" name="Group 7"/>
          <p:cNvGrpSpPr>
            <a:grpSpLocks/>
          </p:cNvGrpSpPr>
          <p:nvPr/>
        </p:nvGrpSpPr>
        <p:grpSpPr bwMode="auto">
          <a:xfrm>
            <a:off x="3200400" y="3298825"/>
            <a:ext cx="2324100" cy="581025"/>
            <a:chOff x="2256" y="1776"/>
            <a:chExt cx="1152" cy="288"/>
          </a:xfrm>
        </p:grpSpPr>
        <p:sp>
          <p:nvSpPr>
            <p:cNvPr id="8200" name="AutoShape 8"/>
            <p:cNvSpPr>
              <a:spLocks noChangeArrowheads="1"/>
            </p:cNvSpPr>
            <p:nvPr/>
          </p:nvSpPr>
          <p:spPr bwMode="auto">
            <a:xfrm rot="16200000">
              <a:off x="3216" y="1872"/>
              <a:ext cx="288" cy="96"/>
            </a:xfrm>
            <a:prstGeom prst="rightArrow">
              <a:avLst>
                <a:gd name="adj1" fmla="val 50000"/>
                <a:gd name="adj2" fmla="val 75000"/>
              </a:avLst>
            </a:prstGeom>
            <a:solidFill>
              <a:srgbClr val="808080"/>
            </a:solidFill>
            <a:ln w="9525">
              <a:noFill/>
              <a:miter lim="800000"/>
              <a:headEnd/>
              <a:tailEnd/>
            </a:ln>
            <a:effectLst/>
          </p:spPr>
          <p:txBody>
            <a:bodyPr wrap="none" anchor="ctr"/>
            <a:lstStyle/>
            <a:p>
              <a:endParaRPr lang="ja-JP" altLang="en-US" dirty="0"/>
            </a:p>
          </p:txBody>
        </p:sp>
        <p:sp>
          <p:nvSpPr>
            <p:cNvPr id="8201" name="AutoShape 9"/>
            <p:cNvSpPr>
              <a:spLocks noChangeArrowheads="1"/>
            </p:cNvSpPr>
            <p:nvPr/>
          </p:nvSpPr>
          <p:spPr bwMode="auto">
            <a:xfrm rot="16200000">
              <a:off x="2160" y="1872"/>
              <a:ext cx="288" cy="96"/>
            </a:xfrm>
            <a:prstGeom prst="rightArrow">
              <a:avLst>
                <a:gd name="adj1" fmla="val 50000"/>
                <a:gd name="adj2" fmla="val 75000"/>
              </a:avLst>
            </a:prstGeom>
            <a:solidFill>
              <a:srgbClr val="808080"/>
            </a:solidFill>
            <a:ln w="9525">
              <a:noFill/>
              <a:miter lim="800000"/>
              <a:headEnd/>
              <a:tailEnd/>
            </a:ln>
            <a:effectLst/>
          </p:spPr>
          <p:txBody>
            <a:bodyPr wrap="none" anchor="ctr"/>
            <a:lstStyle/>
            <a:p>
              <a:endParaRPr lang="ja-JP" altLang="en-US" dirty="0"/>
            </a:p>
          </p:txBody>
        </p:sp>
      </p:grpSp>
      <p:grpSp>
        <p:nvGrpSpPr>
          <p:cNvPr id="4" name="Group 10"/>
          <p:cNvGrpSpPr>
            <a:grpSpLocks/>
          </p:cNvGrpSpPr>
          <p:nvPr/>
        </p:nvGrpSpPr>
        <p:grpSpPr bwMode="auto">
          <a:xfrm>
            <a:off x="2728913" y="3756025"/>
            <a:ext cx="3222625" cy="1219200"/>
            <a:chOff x="2016" y="1920"/>
            <a:chExt cx="1594" cy="603"/>
          </a:xfrm>
        </p:grpSpPr>
        <p:pic>
          <p:nvPicPr>
            <p:cNvPr id="8203" name="Picture 11"/>
            <p:cNvPicPr>
              <a:picLocks noChangeAspect="1" noChangeArrowheads="1"/>
            </p:cNvPicPr>
            <p:nvPr/>
          </p:nvPicPr>
          <p:blipFill>
            <a:blip r:embed="rId3"/>
            <a:srcRect/>
            <a:stretch>
              <a:fillRect/>
            </a:stretch>
          </p:blipFill>
          <p:spPr bwMode="auto">
            <a:xfrm>
              <a:off x="2016" y="1920"/>
              <a:ext cx="538" cy="603"/>
            </a:xfrm>
            <a:prstGeom prst="rect">
              <a:avLst/>
            </a:prstGeom>
            <a:noFill/>
            <a:ln w="9525">
              <a:noFill/>
              <a:miter lim="800000"/>
              <a:headEnd/>
              <a:tailEnd/>
            </a:ln>
            <a:effectLst/>
          </p:spPr>
        </p:pic>
        <p:pic>
          <p:nvPicPr>
            <p:cNvPr id="8204" name="Picture 12"/>
            <p:cNvPicPr>
              <a:picLocks noChangeAspect="1" noChangeArrowheads="1"/>
            </p:cNvPicPr>
            <p:nvPr/>
          </p:nvPicPr>
          <p:blipFill>
            <a:blip r:embed="rId3"/>
            <a:srcRect/>
            <a:stretch>
              <a:fillRect/>
            </a:stretch>
          </p:blipFill>
          <p:spPr bwMode="auto">
            <a:xfrm>
              <a:off x="3072" y="1920"/>
              <a:ext cx="538" cy="603"/>
            </a:xfrm>
            <a:prstGeom prst="rect">
              <a:avLst/>
            </a:prstGeom>
            <a:noFill/>
            <a:ln w="9525">
              <a:noFill/>
              <a:miter lim="800000"/>
              <a:headEnd/>
              <a:tailEnd/>
            </a:ln>
            <a:effectLst/>
          </p:spPr>
        </p:pic>
      </p:grpSp>
      <p:grpSp>
        <p:nvGrpSpPr>
          <p:cNvPr id="5" name="Group 13"/>
          <p:cNvGrpSpPr>
            <a:grpSpLocks/>
          </p:cNvGrpSpPr>
          <p:nvPr/>
        </p:nvGrpSpPr>
        <p:grpSpPr bwMode="auto">
          <a:xfrm>
            <a:off x="2755901" y="3222625"/>
            <a:ext cx="3148014" cy="1844675"/>
            <a:chOff x="2028" y="1968"/>
            <a:chExt cx="1557" cy="576"/>
          </a:xfrm>
        </p:grpSpPr>
        <p:sp>
          <p:nvSpPr>
            <p:cNvPr id="8206" name="Rectangle 14"/>
            <p:cNvSpPr>
              <a:spLocks noChangeArrowheads="1"/>
            </p:cNvSpPr>
            <p:nvPr/>
          </p:nvSpPr>
          <p:spPr bwMode="auto">
            <a:xfrm>
              <a:off x="3105" y="1968"/>
              <a:ext cx="480" cy="576"/>
            </a:xfrm>
            <a:prstGeom prst="rect">
              <a:avLst/>
            </a:prstGeom>
            <a:solidFill>
              <a:schemeClr val="bg1"/>
            </a:solidFill>
            <a:ln w="9525">
              <a:noFill/>
              <a:miter lim="800000"/>
              <a:headEnd/>
              <a:tailEnd/>
            </a:ln>
            <a:effectLst/>
          </p:spPr>
          <p:txBody>
            <a:bodyPr wrap="none" anchor="ctr"/>
            <a:lstStyle/>
            <a:p>
              <a:endParaRPr lang="ja-JP" altLang="en-US" dirty="0"/>
            </a:p>
          </p:txBody>
        </p:sp>
        <p:sp>
          <p:nvSpPr>
            <p:cNvPr id="8207" name="Rectangle 15"/>
            <p:cNvSpPr>
              <a:spLocks noChangeArrowheads="1"/>
            </p:cNvSpPr>
            <p:nvPr/>
          </p:nvSpPr>
          <p:spPr bwMode="auto">
            <a:xfrm>
              <a:off x="2028" y="1968"/>
              <a:ext cx="480" cy="576"/>
            </a:xfrm>
            <a:prstGeom prst="rect">
              <a:avLst/>
            </a:prstGeom>
            <a:solidFill>
              <a:schemeClr val="bg1"/>
            </a:solidFill>
            <a:ln w="9525">
              <a:noFill/>
              <a:miter lim="800000"/>
              <a:headEnd/>
              <a:tailEnd/>
            </a:ln>
            <a:effectLst/>
          </p:spPr>
          <p:txBody>
            <a:bodyPr wrap="none" anchor="ctr"/>
            <a:lstStyle/>
            <a:p>
              <a:endParaRPr lang="ja-JP" altLang="en-US" dirty="0"/>
            </a:p>
          </p:txBody>
        </p:sp>
      </p:grpSp>
      <p:sp>
        <p:nvSpPr>
          <p:cNvPr id="8208" name="Oval 16"/>
          <p:cNvSpPr>
            <a:spLocks noChangeArrowheads="1"/>
          </p:cNvSpPr>
          <p:nvPr/>
        </p:nvSpPr>
        <p:spPr bwMode="auto">
          <a:xfrm>
            <a:off x="2765425" y="4857750"/>
            <a:ext cx="3195638" cy="581025"/>
          </a:xfrm>
          <a:prstGeom prst="ellipse">
            <a:avLst/>
          </a:prstGeom>
          <a:noFill/>
          <a:ln w="19050">
            <a:solidFill>
              <a:srgbClr val="000032"/>
            </a:solidFill>
            <a:prstDash val="dash"/>
            <a:round/>
            <a:headEnd/>
            <a:tailEnd/>
          </a:ln>
          <a:effectLst/>
        </p:spPr>
        <p:txBody>
          <a:bodyPr wrap="none" anchor="ctr"/>
          <a:lstStyle/>
          <a:p>
            <a:endParaRPr lang="ja-JP" altLang="en-US" dirty="0"/>
          </a:p>
        </p:txBody>
      </p:sp>
      <p:sp>
        <p:nvSpPr>
          <p:cNvPr id="8209" name="Oval 17"/>
          <p:cNvSpPr>
            <a:spLocks noChangeAspect="1" noChangeArrowheads="1"/>
          </p:cNvSpPr>
          <p:nvPr/>
        </p:nvSpPr>
        <p:spPr bwMode="auto">
          <a:xfrm>
            <a:off x="1989138" y="4779963"/>
            <a:ext cx="4822825" cy="876300"/>
          </a:xfrm>
          <a:prstGeom prst="ellipse">
            <a:avLst/>
          </a:prstGeom>
          <a:noFill/>
          <a:ln w="19050">
            <a:solidFill>
              <a:srgbClr val="000032"/>
            </a:solidFill>
            <a:prstDash val="dash"/>
            <a:round/>
            <a:headEnd/>
            <a:tailEnd/>
          </a:ln>
          <a:effectLst/>
        </p:spPr>
        <p:txBody>
          <a:bodyPr wrap="none" anchor="ctr"/>
          <a:lstStyle/>
          <a:p>
            <a:endParaRPr lang="ja-JP" altLang="en-US" dirty="0"/>
          </a:p>
        </p:txBody>
      </p:sp>
      <p:sp>
        <p:nvSpPr>
          <p:cNvPr id="8210" name="Oval 18"/>
          <p:cNvSpPr>
            <a:spLocks noChangeAspect="1" noChangeArrowheads="1"/>
          </p:cNvSpPr>
          <p:nvPr/>
        </p:nvSpPr>
        <p:spPr bwMode="auto">
          <a:xfrm>
            <a:off x="838200" y="4629150"/>
            <a:ext cx="7239000" cy="1314450"/>
          </a:xfrm>
          <a:prstGeom prst="ellipse">
            <a:avLst/>
          </a:prstGeom>
          <a:noFill/>
          <a:ln w="19050">
            <a:solidFill>
              <a:srgbClr val="000032"/>
            </a:solidFill>
            <a:prstDash val="dash"/>
            <a:round/>
            <a:headEnd/>
            <a:tailEnd/>
          </a:ln>
          <a:effectLst/>
        </p:spPr>
        <p:txBody>
          <a:bodyPr wrap="none" anchor="ctr"/>
          <a:lstStyle/>
          <a:p>
            <a:endParaRPr lang="ja-JP" altLang="en-US" dirty="0"/>
          </a:p>
        </p:txBody>
      </p:sp>
      <p:pic>
        <p:nvPicPr>
          <p:cNvPr id="8211" name="Picture 19"/>
          <p:cNvPicPr>
            <a:picLocks noChangeAspect="1" noChangeArrowheads="1"/>
          </p:cNvPicPr>
          <p:nvPr/>
        </p:nvPicPr>
        <p:blipFill>
          <a:blip r:embed="rId4"/>
          <a:srcRect/>
          <a:stretch>
            <a:fillRect/>
          </a:stretch>
        </p:blipFill>
        <p:spPr bwMode="auto">
          <a:xfrm>
            <a:off x="4146550" y="4968875"/>
            <a:ext cx="425450" cy="287338"/>
          </a:xfrm>
          <a:prstGeom prst="rect">
            <a:avLst/>
          </a:prstGeom>
          <a:noFill/>
          <a:ln w="9525">
            <a:noFill/>
            <a:miter lim="800000"/>
            <a:headEnd/>
            <a:tailEnd/>
          </a:ln>
          <a:effectLst/>
        </p:spPr>
      </p:pic>
      <p:sp>
        <p:nvSpPr>
          <p:cNvPr id="8212" name="Rectangle 20"/>
          <p:cNvSpPr>
            <a:spLocks noChangeArrowheads="1"/>
          </p:cNvSpPr>
          <p:nvPr/>
        </p:nvSpPr>
        <p:spPr bwMode="auto">
          <a:xfrm>
            <a:off x="4564063" y="4953000"/>
            <a:ext cx="84137" cy="339725"/>
          </a:xfrm>
          <a:prstGeom prst="rect">
            <a:avLst/>
          </a:prstGeom>
          <a:solidFill>
            <a:schemeClr val="bg1"/>
          </a:solidFill>
          <a:ln w="9525">
            <a:noFill/>
            <a:miter lim="800000"/>
            <a:headEnd/>
            <a:tailEnd/>
          </a:ln>
          <a:effectLst/>
        </p:spPr>
        <p:txBody>
          <a:bodyPr wrap="none" anchor="ctr"/>
          <a:lstStyle/>
          <a:p>
            <a:endParaRPr lang="ja-JP" altLang="en-US" dirty="0"/>
          </a:p>
        </p:txBody>
      </p:sp>
      <p:sp>
        <p:nvSpPr>
          <p:cNvPr id="8213" name="AutoShape 21"/>
          <p:cNvSpPr>
            <a:spLocks noChangeArrowheads="1"/>
          </p:cNvSpPr>
          <p:nvPr/>
        </p:nvSpPr>
        <p:spPr bwMode="auto">
          <a:xfrm>
            <a:off x="3155950" y="4781550"/>
            <a:ext cx="774700" cy="484188"/>
          </a:xfrm>
          <a:prstGeom prst="curvedRightArrow">
            <a:avLst>
              <a:gd name="adj1" fmla="val 20000"/>
              <a:gd name="adj2" fmla="val 40000"/>
              <a:gd name="adj3" fmla="val 53333"/>
            </a:avLst>
          </a:prstGeom>
          <a:solidFill>
            <a:srgbClr val="808080"/>
          </a:solidFill>
          <a:ln w="9525">
            <a:noFill/>
            <a:miter lim="800000"/>
            <a:headEnd/>
            <a:tailEnd/>
          </a:ln>
          <a:effectLst/>
        </p:spPr>
        <p:txBody>
          <a:bodyPr wrap="none" anchor="ctr"/>
          <a:lstStyle/>
          <a:p>
            <a:endParaRPr lang="ja-JP" altLang="en-US" dirty="0"/>
          </a:p>
        </p:txBody>
      </p:sp>
      <p:sp>
        <p:nvSpPr>
          <p:cNvPr id="8214" name="AutoShape 22"/>
          <p:cNvSpPr>
            <a:spLocks noChangeArrowheads="1"/>
          </p:cNvSpPr>
          <p:nvPr/>
        </p:nvSpPr>
        <p:spPr bwMode="auto">
          <a:xfrm rot="10800000">
            <a:off x="4832350" y="4781550"/>
            <a:ext cx="774700" cy="484188"/>
          </a:xfrm>
          <a:prstGeom prst="curvedRightArrow">
            <a:avLst>
              <a:gd name="adj1" fmla="val 20000"/>
              <a:gd name="adj2" fmla="val 40000"/>
              <a:gd name="adj3" fmla="val 53333"/>
            </a:avLst>
          </a:prstGeom>
          <a:solidFill>
            <a:srgbClr val="808080"/>
          </a:solidFill>
          <a:ln w="9525">
            <a:noFill/>
            <a:miter lim="800000"/>
            <a:headEnd/>
            <a:tailEnd/>
          </a:ln>
          <a:effectLst/>
        </p:spPr>
        <p:txBody>
          <a:bodyPr wrap="none" anchor="ctr"/>
          <a:lstStyle/>
          <a:p>
            <a:endParaRPr lang="ja-JP" altLang="en-US" dirty="0"/>
          </a:p>
        </p:txBody>
      </p:sp>
      <p:grpSp>
        <p:nvGrpSpPr>
          <p:cNvPr id="6" name="Group 23"/>
          <p:cNvGrpSpPr>
            <a:grpSpLocks/>
          </p:cNvGrpSpPr>
          <p:nvPr/>
        </p:nvGrpSpPr>
        <p:grpSpPr bwMode="auto">
          <a:xfrm>
            <a:off x="2152650" y="4975225"/>
            <a:ext cx="4454525" cy="193675"/>
            <a:chOff x="1728" y="2736"/>
            <a:chExt cx="2208" cy="96"/>
          </a:xfrm>
        </p:grpSpPr>
        <p:sp>
          <p:nvSpPr>
            <p:cNvPr id="8216" name="AutoShape 24"/>
            <p:cNvSpPr>
              <a:spLocks noChangeArrowheads="1"/>
            </p:cNvSpPr>
            <p:nvPr/>
          </p:nvSpPr>
          <p:spPr bwMode="auto">
            <a:xfrm>
              <a:off x="1728" y="2736"/>
              <a:ext cx="288" cy="96"/>
            </a:xfrm>
            <a:prstGeom prst="rightArrow">
              <a:avLst>
                <a:gd name="adj1" fmla="val 50000"/>
                <a:gd name="adj2" fmla="val 75000"/>
              </a:avLst>
            </a:prstGeom>
            <a:solidFill>
              <a:srgbClr val="808080"/>
            </a:solidFill>
            <a:ln w="9525">
              <a:noFill/>
              <a:miter lim="800000"/>
              <a:headEnd/>
              <a:tailEnd/>
            </a:ln>
            <a:effectLst/>
          </p:spPr>
          <p:txBody>
            <a:bodyPr wrap="none" anchor="ctr"/>
            <a:lstStyle/>
            <a:p>
              <a:endParaRPr lang="ja-JP" altLang="en-US" dirty="0"/>
            </a:p>
          </p:txBody>
        </p:sp>
        <p:sp>
          <p:nvSpPr>
            <p:cNvPr id="8217" name="AutoShape 25"/>
            <p:cNvSpPr>
              <a:spLocks noChangeArrowheads="1"/>
            </p:cNvSpPr>
            <p:nvPr/>
          </p:nvSpPr>
          <p:spPr bwMode="auto">
            <a:xfrm rot="10800000">
              <a:off x="3648" y="2736"/>
              <a:ext cx="288" cy="96"/>
            </a:xfrm>
            <a:prstGeom prst="rightArrow">
              <a:avLst>
                <a:gd name="adj1" fmla="val 50000"/>
                <a:gd name="adj2" fmla="val 75000"/>
              </a:avLst>
            </a:prstGeom>
            <a:solidFill>
              <a:srgbClr val="808080"/>
            </a:solidFill>
            <a:ln w="9525">
              <a:noFill/>
              <a:miter lim="800000"/>
              <a:headEnd/>
              <a:tailEnd/>
            </a:ln>
            <a:effectLst/>
          </p:spPr>
          <p:txBody>
            <a:bodyPr wrap="none" anchor="ctr"/>
            <a:lstStyle/>
            <a:p>
              <a:endParaRPr lang="ja-JP" altLang="en-US" dirty="0"/>
            </a:p>
          </p:txBody>
        </p:sp>
      </p:grpSp>
      <p:grpSp>
        <p:nvGrpSpPr>
          <p:cNvPr id="7" name="Group 33"/>
          <p:cNvGrpSpPr>
            <a:grpSpLocks/>
          </p:cNvGrpSpPr>
          <p:nvPr/>
        </p:nvGrpSpPr>
        <p:grpSpPr bwMode="auto">
          <a:xfrm>
            <a:off x="1285875" y="4975225"/>
            <a:ext cx="6294438" cy="193675"/>
            <a:chOff x="1296" y="2736"/>
            <a:chExt cx="3120" cy="96"/>
          </a:xfrm>
        </p:grpSpPr>
        <p:sp>
          <p:nvSpPr>
            <p:cNvPr id="8226" name="AutoShape 34"/>
            <p:cNvSpPr>
              <a:spLocks noChangeArrowheads="1"/>
            </p:cNvSpPr>
            <p:nvPr/>
          </p:nvSpPr>
          <p:spPr bwMode="auto">
            <a:xfrm>
              <a:off x="1296" y="2736"/>
              <a:ext cx="288" cy="96"/>
            </a:xfrm>
            <a:prstGeom prst="rightArrow">
              <a:avLst>
                <a:gd name="adj1" fmla="val 50000"/>
                <a:gd name="adj2" fmla="val 75000"/>
              </a:avLst>
            </a:prstGeom>
            <a:solidFill>
              <a:srgbClr val="808080"/>
            </a:solidFill>
            <a:ln w="9525">
              <a:noFill/>
              <a:miter lim="800000"/>
              <a:headEnd/>
              <a:tailEnd/>
            </a:ln>
            <a:effectLst/>
          </p:spPr>
          <p:txBody>
            <a:bodyPr wrap="none" anchor="ctr"/>
            <a:lstStyle/>
            <a:p>
              <a:endParaRPr lang="ja-JP" altLang="en-US" dirty="0"/>
            </a:p>
          </p:txBody>
        </p:sp>
        <p:sp>
          <p:nvSpPr>
            <p:cNvPr id="8227" name="AutoShape 35"/>
            <p:cNvSpPr>
              <a:spLocks noChangeArrowheads="1"/>
            </p:cNvSpPr>
            <p:nvPr/>
          </p:nvSpPr>
          <p:spPr bwMode="auto">
            <a:xfrm rot="10800000">
              <a:off x="4128" y="2736"/>
              <a:ext cx="288" cy="96"/>
            </a:xfrm>
            <a:prstGeom prst="rightArrow">
              <a:avLst>
                <a:gd name="adj1" fmla="val 50000"/>
                <a:gd name="adj2" fmla="val 75000"/>
              </a:avLst>
            </a:prstGeom>
            <a:solidFill>
              <a:srgbClr val="808080"/>
            </a:solidFill>
            <a:ln w="9525">
              <a:noFill/>
              <a:miter lim="800000"/>
              <a:headEnd/>
              <a:tailEnd/>
            </a:ln>
            <a:effectLst/>
          </p:spPr>
          <p:txBody>
            <a:bodyPr wrap="none" anchor="ctr"/>
            <a:lstStyle/>
            <a:p>
              <a:endParaRPr lang="ja-JP" altLang="en-US" dirty="0"/>
            </a:p>
          </p:txBody>
        </p:sp>
      </p:grpSp>
      <p:grpSp>
        <p:nvGrpSpPr>
          <p:cNvPr id="8" name="Group 36"/>
          <p:cNvGrpSpPr>
            <a:grpSpLocks/>
          </p:cNvGrpSpPr>
          <p:nvPr/>
        </p:nvGrpSpPr>
        <p:grpSpPr bwMode="auto">
          <a:xfrm>
            <a:off x="2352675" y="2438400"/>
            <a:ext cx="4048125" cy="2233613"/>
            <a:chOff x="1824" y="1488"/>
            <a:chExt cx="2003" cy="1105"/>
          </a:xfrm>
        </p:grpSpPr>
        <p:pic>
          <p:nvPicPr>
            <p:cNvPr id="8229" name="Picture 37"/>
            <p:cNvPicPr>
              <a:picLocks noChangeAspect="1" noChangeArrowheads="1"/>
            </p:cNvPicPr>
            <p:nvPr/>
          </p:nvPicPr>
          <p:blipFill>
            <a:blip r:embed="rId5"/>
            <a:srcRect/>
            <a:stretch>
              <a:fillRect/>
            </a:stretch>
          </p:blipFill>
          <p:spPr bwMode="auto">
            <a:xfrm>
              <a:off x="3209" y="1506"/>
              <a:ext cx="618" cy="1086"/>
            </a:xfrm>
            <a:prstGeom prst="rect">
              <a:avLst/>
            </a:prstGeom>
            <a:noFill/>
            <a:ln w="9525">
              <a:noFill/>
              <a:miter lim="800000"/>
              <a:headEnd/>
              <a:tailEnd/>
            </a:ln>
            <a:effectLst/>
          </p:spPr>
        </p:pic>
        <p:pic>
          <p:nvPicPr>
            <p:cNvPr id="8230" name="Picture 38"/>
            <p:cNvPicPr>
              <a:picLocks noChangeAspect="1" noChangeArrowheads="1"/>
            </p:cNvPicPr>
            <p:nvPr/>
          </p:nvPicPr>
          <p:blipFill>
            <a:blip r:embed="rId6"/>
            <a:srcRect/>
            <a:stretch>
              <a:fillRect/>
            </a:stretch>
          </p:blipFill>
          <p:spPr bwMode="auto">
            <a:xfrm>
              <a:off x="1824" y="1488"/>
              <a:ext cx="730" cy="1105"/>
            </a:xfrm>
            <a:prstGeom prst="rect">
              <a:avLst/>
            </a:prstGeom>
            <a:noFill/>
            <a:ln w="9525">
              <a:noFill/>
              <a:miter lim="800000"/>
              <a:headEnd/>
              <a:tailEnd/>
            </a:ln>
            <a:effectLst/>
          </p:spPr>
        </p:pic>
      </p:grpSp>
      <p:grpSp>
        <p:nvGrpSpPr>
          <p:cNvPr id="9" name="Group 39"/>
          <p:cNvGrpSpPr>
            <a:grpSpLocks/>
          </p:cNvGrpSpPr>
          <p:nvPr/>
        </p:nvGrpSpPr>
        <p:grpSpPr bwMode="auto">
          <a:xfrm>
            <a:off x="3030538" y="3733800"/>
            <a:ext cx="2751137" cy="804863"/>
            <a:chOff x="2176" y="2064"/>
            <a:chExt cx="1360" cy="398"/>
          </a:xfrm>
        </p:grpSpPr>
        <p:sp>
          <p:nvSpPr>
            <p:cNvPr id="8232" name="AutoShape 40"/>
            <p:cNvSpPr>
              <a:spLocks noChangeArrowheads="1"/>
            </p:cNvSpPr>
            <p:nvPr/>
          </p:nvSpPr>
          <p:spPr bwMode="auto">
            <a:xfrm rot="17100000">
              <a:off x="3280" y="2206"/>
              <a:ext cx="384" cy="128"/>
            </a:xfrm>
            <a:prstGeom prst="rightArrow">
              <a:avLst>
                <a:gd name="adj1" fmla="val 50000"/>
                <a:gd name="adj2" fmla="val 75000"/>
              </a:avLst>
            </a:prstGeom>
            <a:solidFill>
              <a:srgbClr val="808080"/>
            </a:solidFill>
            <a:ln w="9525">
              <a:noFill/>
              <a:miter lim="800000"/>
              <a:headEnd/>
              <a:tailEnd/>
            </a:ln>
            <a:effectLst/>
          </p:spPr>
          <p:txBody>
            <a:bodyPr wrap="none" anchor="ctr"/>
            <a:lstStyle/>
            <a:p>
              <a:endParaRPr lang="ja-JP" altLang="en-US" dirty="0"/>
            </a:p>
          </p:txBody>
        </p:sp>
        <p:sp>
          <p:nvSpPr>
            <p:cNvPr id="8233" name="AutoShape 41"/>
            <p:cNvSpPr>
              <a:spLocks noChangeArrowheads="1"/>
            </p:cNvSpPr>
            <p:nvPr/>
          </p:nvSpPr>
          <p:spPr bwMode="auto">
            <a:xfrm rot="15300000">
              <a:off x="2048" y="2192"/>
              <a:ext cx="384" cy="128"/>
            </a:xfrm>
            <a:prstGeom prst="rightArrow">
              <a:avLst>
                <a:gd name="adj1" fmla="val 50000"/>
                <a:gd name="adj2" fmla="val 75000"/>
              </a:avLst>
            </a:prstGeom>
            <a:solidFill>
              <a:srgbClr val="808080"/>
            </a:solidFill>
            <a:ln w="9525">
              <a:noFill/>
              <a:miter lim="800000"/>
              <a:headEnd/>
              <a:tailEnd/>
            </a:ln>
            <a:effectLst/>
          </p:spPr>
          <p:txBody>
            <a:bodyPr wrap="none" anchor="ctr"/>
            <a:lstStyle/>
            <a:p>
              <a:endParaRPr lang="ja-JP" altLang="en-US" dirty="0"/>
            </a:p>
          </p:txBody>
        </p:sp>
      </p:grpSp>
      <p:grpSp>
        <p:nvGrpSpPr>
          <p:cNvPr id="10" name="Group 42"/>
          <p:cNvGrpSpPr>
            <a:grpSpLocks/>
          </p:cNvGrpSpPr>
          <p:nvPr/>
        </p:nvGrpSpPr>
        <p:grpSpPr bwMode="auto">
          <a:xfrm>
            <a:off x="2809875" y="2819400"/>
            <a:ext cx="3201988" cy="776288"/>
            <a:chOff x="2064" y="1632"/>
            <a:chExt cx="1584" cy="384"/>
          </a:xfrm>
        </p:grpSpPr>
        <p:sp>
          <p:nvSpPr>
            <p:cNvPr id="8235" name="AutoShape 43"/>
            <p:cNvSpPr>
              <a:spLocks noChangeArrowheads="1"/>
            </p:cNvSpPr>
            <p:nvPr/>
          </p:nvSpPr>
          <p:spPr bwMode="auto">
            <a:xfrm rot="17100000">
              <a:off x="3392" y="1760"/>
              <a:ext cx="384" cy="128"/>
            </a:xfrm>
            <a:prstGeom prst="rightArrow">
              <a:avLst>
                <a:gd name="adj1" fmla="val 50000"/>
                <a:gd name="adj2" fmla="val 75000"/>
              </a:avLst>
            </a:prstGeom>
            <a:solidFill>
              <a:srgbClr val="808080"/>
            </a:solidFill>
            <a:ln w="9525">
              <a:noFill/>
              <a:miter lim="800000"/>
              <a:headEnd/>
              <a:tailEnd/>
            </a:ln>
            <a:effectLst/>
          </p:spPr>
          <p:txBody>
            <a:bodyPr wrap="none" anchor="ctr"/>
            <a:lstStyle/>
            <a:p>
              <a:endParaRPr lang="ja-JP" altLang="en-US" dirty="0"/>
            </a:p>
          </p:txBody>
        </p:sp>
        <p:sp>
          <p:nvSpPr>
            <p:cNvPr id="8236" name="AutoShape 44"/>
            <p:cNvSpPr>
              <a:spLocks noChangeArrowheads="1"/>
            </p:cNvSpPr>
            <p:nvPr/>
          </p:nvSpPr>
          <p:spPr bwMode="auto">
            <a:xfrm rot="15300000">
              <a:off x="1936" y="1760"/>
              <a:ext cx="384" cy="128"/>
            </a:xfrm>
            <a:prstGeom prst="rightArrow">
              <a:avLst>
                <a:gd name="adj1" fmla="val 50000"/>
                <a:gd name="adj2" fmla="val 75000"/>
              </a:avLst>
            </a:prstGeom>
            <a:solidFill>
              <a:srgbClr val="808080"/>
            </a:solidFill>
            <a:ln w="9525">
              <a:noFill/>
              <a:miter lim="800000"/>
              <a:headEnd/>
              <a:tailEnd/>
            </a:ln>
            <a:effectLst/>
          </p:spPr>
          <p:txBody>
            <a:bodyPr wrap="none" anchor="ctr"/>
            <a:lstStyle/>
            <a:p>
              <a:endParaRPr lang="ja-JP" altLang="en-US" dirty="0"/>
            </a:p>
          </p:txBody>
        </p:sp>
      </p:grpSp>
      <p:grpSp>
        <p:nvGrpSpPr>
          <p:cNvPr id="11" name="Group 45"/>
          <p:cNvGrpSpPr>
            <a:grpSpLocks/>
          </p:cNvGrpSpPr>
          <p:nvPr/>
        </p:nvGrpSpPr>
        <p:grpSpPr bwMode="auto">
          <a:xfrm>
            <a:off x="2152650" y="2362200"/>
            <a:ext cx="4454525" cy="193675"/>
            <a:chOff x="1728" y="1680"/>
            <a:chExt cx="2208" cy="96"/>
          </a:xfrm>
        </p:grpSpPr>
        <p:sp>
          <p:nvSpPr>
            <p:cNvPr id="8238" name="AutoShape 46"/>
            <p:cNvSpPr>
              <a:spLocks noChangeArrowheads="1"/>
            </p:cNvSpPr>
            <p:nvPr/>
          </p:nvSpPr>
          <p:spPr bwMode="auto">
            <a:xfrm rot="10800000">
              <a:off x="1728" y="1680"/>
              <a:ext cx="288" cy="96"/>
            </a:xfrm>
            <a:prstGeom prst="rightArrow">
              <a:avLst>
                <a:gd name="adj1" fmla="val 50000"/>
                <a:gd name="adj2" fmla="val 75000"/>
              </a:avLst>
            </a:prstGeom>
            <a:solidFill>
              <a:srgbClr val="808080"/>
            </a:solidFill>
            <a:ln w="9525">
              <a:noFill/>
              <a:miter lim="800000"/>
              <a:headEnd/>
              <a:tailEnd/>
            </a:ln>
            <a:effectLst/>
          </p:spPr>
          <p:txBody>
            <a:bodyPr wrap="none" anchor="ctr"/>
            <a:lstStyle/>
            <a:p>
              <a:endParaRPr lang="ja-JP" altLang="en-US" dirty="0"/>
            </a:p>
          </p:txBody>
        </p:sp>
        <p:sp>
          <p:nvSpPr>
            <p:cNvPr id="8239" name="AutoShape 47"/>
            <p:cNvSpPr>
              <a:spLocks noChangeArrowheads="1"/>
            </p:cNvSpPr>
            <p:nvPr/>
          </p:nvSpPr>
          <p:spPr bwMode="auto">
            <a:xfrm>
              <a:off x="3648" y="1680"/>
              <a:ext cx="288" cy="96"/>
            </a:xfrm>
            <a:prstGeom prst="rightArrow">
              <a:avLst>
                <a:gd name="adj1" fmla="val 50000"/>
                <a:gd name="adj2" fmla="val 75000"/>
              </a:avLst>
            </a:prstGeom>
            <a:solidFill>
              <a:srgbClr val="808080"/>
            </a:solidFill>
            <a:ln w="9525">
              <a:noFill/>
              <a:miter lim="800000"/>
              <a:headEnd/>
              <a:tailEnd/>
            </a:ln>
            <a:effectLst/>
          </p:spPr>
          <p:txBody>
            <a:bodyPr wrap="none" anchor="ctr"/>
            <a:lstStyle/>
            <a:p>
              <a:endParaRPr lang="ja-JP" altLang="en-US" dirty="0"/>
            </a:p>
          </p:txBody>
        </p:sp>
      </p:grpSp>
      <p:grpSp>
        <p:nvGrpSpPr>
          <p:cNvPr id="12" name="Group 48"/>
          <p:cNvGrpSpPr>
            <a:grpSpLocks/>
          </p:cNvGrpSpPr>
          <p:nvPr/>
        </p:nvGrpSpPr>
        <p:grpSpPr bwMode="auto">
          <a:xfrm>
            <a:off x="2047875" y="2300287"/>
            <a:ext cx="4745038" cy="290513"/>
            <a:chOff x="1680" y="1488"/>
            <a:chExt cx="2352" cy="144"/>
          </a:xfrm>
        </p:grpSpPr>
        <p:sp>
          <p:nvSpPr>
            <p:cNvPr id="8241" name="AutoShape 49"/>
            <p:cNvSpPr>
              <a:spLocks noChangeArrowheads="1"/>
            </p:cNvSpPr>
            <p:nvPr/>
          </p:nvSpPr>
          <p:spPr bwMode="auto">
            <a:xfrm rot="10800000">
              <a:off x="1680" y="1488"/>
              <a:ext cx="336" cy="144"/>
            </a:xfrm>
            <a:prstGeom prst="rightArrow">
              <a:avLst>
                <a:gd name="adj1" fmla="val 50000"/>
                <a:gd name="adj2" fmla="val 58333"/>
              </a:avLst>
            </a:prstGeom>
            <a:solidFill>
              <a:srgbClr val="808080"/>
            </a:solidFill>
            <a:ln w="9525">
              <a:noFill/>
              <a:miter lim="800000"/>
              <a:headEnd/>
              <a:tailEnd/>
            </a:ln>
            <a:effectLst/>
          </p:spPr>
          <p:txBody>
            <a:bodyPr wrap="none" anchor="ctr"/>
            <a:lstStyle/>
            <a:p>
              <a:endParaRPr lang="ja-JP" altLang="en-US" dirty="0"/>
            </a:p>
          </p:txBody>
        </p:sp>
        <p:sp>
          <p:nvSpPr>
            <p:cNvPr id="8242" name="AutoShape 50"/>
            <p:cNvSpPr>
              <a:spLocks noChangeArrowheads="1"/>
            </p:cNvSpPr>
            <p:nvPr/>
          </p:nvSpPr>
          <p:spPr bwMode="auto">
            <a:xfrm>
              <a:off x="3648" y="1504"/>
              <a:ext cx="384" cy="128"/>
            </a:xfrm>
            <a:prstGeom prst="rightArrow">
              <a:avLst>
                <a:gd name="adj1" fmla="val 50000"/>
                <a:gd name="adj2" fmla="val 75000"/>
              </a:avLst>
            </a:prstGeom>
            <a:solidFill>
              <a:srgbClr val="808080"/>
            </a:solidFill>
            <a:ln w="9525">
              <a:noFill/>
              <a:miter lim="800000"/>
              <a:headEnd/>
              <a:tailEnd/>
            </a:ln>
            <a:effectLst/>
          </p:spPr>
          <p:txBody>
            <a:bodyPr wrap="none" anchor="ctr"/>
            <a:lstStyle/>
            <a:p>
              <a:endParaRPr lang="ja-JP" altLang="en-US" dirty="0"/>
            </a:p>
          </p:txBody>
        </p:sp>
      </p:grpSp>
      <p:sp>
        <p:nvSpPr>
          <p:cNvPr id="8243" name="AutoShape 51"/>
          <p:cNvSpPr>
            <a:spLocks noChangeArrowheads="1"/>
          </p:cNvSpPr>
          <p:nvPr/>
        </p:nvSpPr>
        <p:spPr bwMode="auto">
          <a:xfrm>
            <a:off x="3105150" y="4670425"/>
            <a:ext cx="969963" cy="679450"/>
          </a:xfrm>
          <a:prstGeom prst="curvedRightArrow">
            <a:avLst>
              <a:gd name="adj1" fmla="val 20000"/>
              <a:gd name="adj2" fmla="val 40000"/>
              <a:gd name="adj3" fmla="val 47586"/>
            </a:avLst>
          </a:prstGeom>
          <a:solidFill>
            <a:srgbClr val="FFFF00"/>
          </a:solidFill>
          <a:ln w="25400">
            <a:solidFill>
              <a:srgbClr val="000000"/>
            </a:solidFill>
            <a:miter lim="800000"/>
            <a:headEnd/>
            <a:tailEnd/>
          </a:ln>
          <a:effectLst/>
        </p:spPr>
        <p:txBody>
          <a:bodyPr wrap="none" anchor="ctr"/>
          <a:lstStyle/>
          <a:p>
            <a:endParaRPr lang="ja-JP" altLang="en-US" dirty="0"/>
          </a:p>
        </p:txBody>
      </p:sp>
      <p:sp>
        <p:nvSpPr>
          <p:cNvPr id="8244" name="AutoShape 52"/>
          <p:cNvSpPr>
            <a:spLocks noChangeArrowheads="1"/>
          </p:cNvSpPr>
          <p:nvPr/>
        </p:nvSpPr>
        <p:spPr bwMode="auto">
          <a:xfrm rot="10800000">
            <a:off x="4629150" y="4670425"/>
            <a:ext cx="969963" cy="679450"/>
          </a:xfrm>
          <a:prstGeom prst="curvedRightArrow">
            <a:avLst>
              <a:gd name="adj1" fmla="val 20000"/>
              <a:gd name="adj2" fmla="val 40000"/>
              <a:gd name="adj3" fmla="val 47586"/>
            </a:avLst>
          </a:prstGeom>
          <a:solidFill>
            <a:srgbClr val="FFFF00"/>
          </a:solidFill>
          <a:ln w="25400">
            <a:solidFill>
              <a:srgbClr val="000000"/>
            </a:solidFill>
            <a:miter lim="800000"/>
            <a:headEnd/>
            <a:tailEnd/>
          </a:ln>
          <a:effectLst/>
        </p:spPr>
        <p:txBody>
          <a:bodyPr wrap="none" anchor="ctr"/>
          <a:lstStyle/>
          <a:p>
            <a:endParaRPr lang="ja-JP" altLang="en-US" dirty="0"/>
          </a:p>
        </p:txBody>
      </p:sp>
      <p:sp>
        <p:nvSpPr>
          <p:cNvPr id="54" name="スライド番号プレースホルダ 3"/>
          <p:cNvSpPr>
            <a:spLocks noGrp="1"/>
          </p:cNvSpPr>
          <p:nvPr>
            <p:ph type="sldNum" sz="quarter" idx="12"/>
          </p:nvPr>
        </p:nvSpPr>
        <p:spPr>
          <a:xfrm>
            <a:off x="6553200" y="6492875"/>
            <a:ext cx="2133600" cy="365125"/>
          </a:xfrm>
        </p:spPr>
        <p:txBody>
          <a:bodyPr/>
          <a:lstStyle/>
          <a:p>
            <a:fld id="{0B4AC312-9088-7A41-9348-5601ED868CC6}" type="slidenum">
              <a:rPr lang="en-US" smtClean="0"/>
              <a:pPr/>
              <a:t>17</a:t>
            </a:fld>
            <a:endParaRPr lang="en-US" dirty="0"/>
          </a:p>
        </p:txBody>
      </p:sp>
      <p:pic>
        <p:nvPicPr>
          <p:cNvPr id="56" name="Picture 55"/>
          <p:cNvPicPr>
            <a:picLocks noChangeAspect="1"/>
          </p:cNvPicPr>
          <p:nvPr/>
        </p:nvPicPr>
        <p:blipFill>
          <a:blip r:embed="rId7"/>
          <a:stretch>
            <a:fillRect/>
          </a:stretch>
        </p:blipFill>
        <p:spPr>
          <a:xfrm>
            <a:off x="4960620" y="1310640"/>
            <a:ext cx="2004060" cy="312420"/>
          </a:xfrm>
          <a:prstGeom prst="rect">
            <a:avLst/>
          </a:prstGeom>
          <a:solidFill>
            <a:schemeClr val="bg1"/>
          </a:solidFill>
        </p:spPr>
      </p:pic>
      <p:pic>
        <p:nvPicPr>
          <p:cNvPr id="58" name="Picture 57"/>
          <p:cNvPicPr>
            <a:picLocks noChangeAspect="1"/>
          </p:cNvPicPr>
          <p:nvPr/>
        </p:nvPicPr>
        <p:blipFill>
          <a:blip r:embed="rId8"/>
          <a:stretch>
            <a:fillRect/>
          </a:stretch>
        </p:blipFill>
        <p:spPr>
          <a:xfrm>
            <a:off x="1786890" y="1143000"/>
            <a:ext cx="5570220" cy="739140"/>
          </a:xfrm>
          <a:prstGeom prst="rect">
            <a:avLst/>
          </a:prstGeom>
          <a:solidFill>
            <a:schemeClr val="bg1"/>
          </a:solidFill>
        </p:spPr>
      </p:pic>
      <p:grpSp>
        <p:nvGrpSpPr>
          <p:cNvPr id="13" name="Group 26"/>
          <p:cNvGrpSpPr>
            <a:grpSpLocks/>
          </p:cNvGrpSpPr>
          <p:nvPr/>
        </p:nvGrpSpPr>
        <p:grpSpPr bwMode="auto">
          <a:xfrm>
            <a:off x="2332800" y="4899025"/>
            <a:ext cx="4067175" cy="290513"/>
            <a:chOff x="1824" y="2688"/>
            <a:chExt cx="2016" cy="144"/>
          </a:xfrm>
          <a:solidFill>
            <a:srgbClr val="FF0000"/>
          </a:solidFill>
        </p:grpSpPr>
        <p:sp>
          <p:nvSpPr>
            <p:cNvPr id="60" name="AutoShape 27"/>
            <p:cNvSpPr>
              <a:spLocks noChangeArrowheads="1"/>
            </p:cNvSpPr>
            <p:nvPr/>
          </p:nvSpPr>
          <p:spPr bwMode="auto">
            <a:xfrm rot="16200000">
              <a:off x="1944" y="2712"/>
              <a:ext cx="144" cy="96"/>
            </a:xfrm>
            <a:prstGeom prst="rightArrow">
              <a:avLst>
                <a:gd name="adj1" fmla="val 50000"/>
                <a:gd name="adj2" fmla="val 37500"/>
              </a:avLst>
            </a:prstGeom>
            <a:grpFill/>
            <a:ln w="9525">
              <a:noFill/>
              <a:miter lim="800000"/>
              <a:headEnd/>
              <a:tailEnd/>
            </a:ln>
            <a:effectLst/>
          </p:spPr>
          <p:txBody>
            <a:bodyPr wrap="none" anchor="ctr"/>
            <a:lstStyle/>
            <a:p>
              <a:endParaRPr lang="ja-JP" altLang="en-US">
                <a:solidFill>
                  <a:srgbClr val="FF0000"/>
                </a:solidFill>
              </a:endParaRPr>
            </a:p>
          </p:txBody>
        </p:sp>
        <p:sp>
          <p:nvSpPr>
            <p:cNvPr id="61" name="AutoShape 28"/>
            <p:cNvSpPr>
              <a:spLocks noChangeArrowheads="1"/>
            </p:cNvSpPr>
            <p:nvPr/>
          </p:nvSpPr>
          <p:spPr bwMode="auto">
            <a:xfrm rot="16200000">
              <a:off x="2088" y="2712"/>
              <a:ext cx="144" cy="96"/>
            </a:xfrm>
            <a:prstGeom prst="rightArrow">
              <a:avLst>
                <a:gd name="adj1" fmla="val 50000"/>
                <a:gd name="adj2" fmla="val 37500"/>
              </a:avLst>
            </a:prstGeom>
            <a:grpFill/>
            <a:ln w="9525">
              <a:noFill/>
              <a:miter lim="800000"/>
              <a:headEnd/>
              <a:tailEnd/>
            </a:ln>
            <a:effectLst/>
          </p:spPr>
          <p:txBody>
            <a:bodyPr wrap="none" anchor="ctr"/>
            <a:lstStyle/>
            <a:p>
              <a:endParaRPr lang="ja-JP" altLang="en-US">
                <a:solidFill>
                  <a:srgbClr val="FF0000"/>
                </a:solidFill>
              </a:endParaRPr>
            </a:p>
          </p:txBody>
        </p:sp>
        <p:sp>
          <p:nvSpPr>
            <p:cNvPr id="62" name="AutoShape 29"/>
            <p:cNvSpPr>
              <a:spLocks noChangeArrowheads="1"/>
            </p:cNvSpPr>
            <p:nvPr/>
          </p:nvSpPr>
          <p:spPr bwMode="auto">
            <a:xfrm rot="16200000">
              <a:off x="1800" y="2712"/>
              <a:ext cx="144" cy="96"/>
            </a:xfrm>
            <a:prstGeom prst="rightArrow">
              <a:avLst>
                <a:gd name="adj1" fmla="val 50000"/>
                <a:gd name="adj2" fmla="val 37500"/>
              </a:avLst>
            </a:prstGeom>
            <a:grpFill/>
            <a:ln w="9525">
              <a:noFill/>
              <a:miter lim="800000"/>
              <a:headEnd/>
              <a:tailEnd/>
            </a:ln>
            <a:effectLst/>
          </p:spPr>
          <p:txBody>
            <a:bodyPr wrap="none" anchor="ctr"/>
            <a:lstStyle/>
            <a:p>
              <a:endParaRPr lang="ja-JP" altLang="en-US">
                <a:solidFill>
                  <a:srgbClr val="FF0000"/>
                </a:solidFill>
              </a:endParaRPr>
            </a:p>
          </p:txBody>
        </p:sp>
        <p:sp>
          <p:nvSpPr>
            <p:cNvPr id="63" name="AutoShape 30"/>
            <p:cNvSpPr>
              <a:spLocks noChangeArrowheads="1"/>
            </p:cNvSpPr>
            <p:nvPr/>
          </p:nvSpPr>
          <p:spPr bwMode="auto">
            <a:xfrm rot="16200000">
              <a:off x="3576" y="2712"/>
              <a:ext cx="144" cy="96"/>
            </a:xfrm>
            <a:prstGeom prst="rightArrow">
              <a:avLst>
                <a:gd name="adj1" fmla="val 50000"/>
                <a:gd name="adj2" fmla="val 37500"/>
              </a:avLst>
            </a:prstGeom>
            <a:grpFill/>
            <a:ln w="9525">
              <a:noFill/>
              <a:miter lim="800000"/>
              <a:headEnd/>
              <a:tailEnd/>
            </a:ln>
            <a:effectLst/>
          </p:spPr>
          <p:txBody>
            <a:bodyPr wrap="none" anchor="ctr"/>
            <a:lstStyle/>
            <a:p>
              <a:endParaRPr lang="ja-JP" altLang="en-US">
                <a:solidFill>
                  <a:srgbClr val="FF0000"/>
                </a:solidFill>
              </a:endParaRPr>
            </a:p>
          </p:txBody>
        </p:sp>
        <p:sp>
          <p:nvSpPr>
            <p:cNvPr id="64" name="AutoShape 31"/>
            <p:cNvSpPr>
              <a:spLocks noChangeArrowheads="1"/>
            </p:cNvSpPr>
            <p:nvPr/>
          </p:nvSpPr>
          <p:spPr bwMode="auto">
            <a:xfrm rot="16200000">
              <a:off x="3720" y="2712"/>
              <a:ext cx="144" cy="96"/>
            </a:xfrm>
            <a:prstGeom prst="rightArrow">
              <a:avLst>
                <a:gd name="adj1" fmla="val 50000"/>
                <a:gd name="adj2" fmla="val 37500"/>
              </a:avLst>
            </a:prstGeom>
            <a:grpFill/>
            <a:ln w="9525">
              <a:noFill/>
              <a:miter lim="800000"/>
              <a:headEnd/>
              <a:tailEnd/>
            </a:ln>
            <a:effectLst/>
          </p:spPr>
          <p:txBody>
            <a:bodyPr wrap="none" anchor="ctr"/>
            <a:lstStyle/>
            <a:p>
              <a:endParaRPr lang="ja-JP" altLang="en-US">
                <a:solidFill>
                  <a:srgbClr val="FF0000"/>
                </a:solidFill>
              </a:endParaRPr>
            </a:p>
          </p:txBody>
        </p:sp>
        <p:sp>
          <p:nvSpPr>
            <p:cNvPr id="65" name="AutoShape 32"/>
            <p:cNvSpPr>
              <a:spLocks noChangeArrowheads="1"/>
            </p:cNvSpPr>
            <p:nvPr/>
          </p:nvSpPr>
          <p:spPr bwMode="auto">
            <a:xfrm rot="16200000">
              <a:off x="3432" y="2712"/>
              <a:ext cx="144" cy="96"/>
            </a:xfrm>
            <a:prstGeom prst="rightArrow">
              <a:avLst>
                <a:gd name="adj1" fmla="val 50000"/>
                <a:gd name="adj2" fmla="val 37500"/>
              </a:avLst>
            </a:prstGeom>
            <a:grpFill/>
            <a:ln w="9525">
              <a:noFill/>
              <a:miter lim="800000"/>
              <a:headEnd/>
              <a:tailEnd/>
            </a:ln>
            <a:effectLst/>
          </p:spPr>
          <p:txBody>
            <a:bodyPr wrap="none" anchor="ctr"/>
            <a:lstStyle/>
            <a:p>
              <a:endParaRPr lang="ja-JP" altLang="en-US">
                <a:solidFill>
                  <a:srgbClr val="FF0000"/>
                </a:solidFill>
              </a:endParaRPr>
            </a:p>
          </p:txBody>
        </p:sp>
      </p:grpSp>
      <p:grpSp>
        <p:nvGrpSpPr>
          <p:cNvPr id="14" name="Group 26"/>
          <p:cNvGrpSpPr>
            <a:grpSpLocks/>
          </p:cNvGrpSpPr>
          <p:nvPr/>
        </p:nvGrpSpPr>
        <p:grpSpPr bwMode="auto">
          <a:xfrm rot="10800000">
            <a:off x="2333625" y="5105400"/>
            <a:ext cx="4067175" cy="290513"/>
            <a:chOff x="1824" y="2688"/>
            <a:chExt cx="2016" cy="144"/>
          </a:xfrm>
          <a:solidFill>
            <a:srgbClr val="000090"/>
          </a:solidFill>
        </p:grpSpPr>
        <p:sp>
          <p:nvSpPr>
            <p:cNvPr id="67" name="AutoShape 27"/>
            <p:cNvSpPr>
              <a:spLocks noChangeArrowheads="1"/>
            </p:cNvSpPr>
            <p:nvPr/>
          </p:nvSpPr>
          <p:spPr bwMode="auto">
            <a:xfrm rot="16200000">
              <a:off x="1944" y="2712"/>
              <a:ext cx="144" cy="96"/>
            </a:xfrm>
            <a:prstGeom prst="rightArrow">
              <a:avLst>
                <a:gd name="adj1" fmla="val 50000"/>
                <a:gd name="adj2" fmla="val 37500"/>
              </a:avLst>
            </a:prstGeom>
            <a:grpFill/>
            <a:ln w="9525">
              <a:noFill/>
              <a:miter lim="800000"/>
              <a:headEnd/>
              <a:tailEnd/>
            </a:ln>
            <a:effectLst/>
          </p:spPr>
          <p:txBody>
            <a:bodyPr wrap="none" anchor="ctr"/>
            <a:lstStyle/>
            <a:p>
              <a:endParaRPr lang="ja-JP" altLang="en-US">
                <a:solidFill>
                  <a:srgbClr val="FF0000"/>
                </a:solidFill>
              </a:endParaRPr>
            </a:p>
          </p:txBody>
        </p:sp>
        <p:sp>
          <p:nvSpPr>
            <p:cNvPr id="68" name="AutoShape 28"/>
            <p:cNvSpPr>
              <a:spLocks noChangeArrowheads="1"/>
            </p:cNvSpPr>
            <p:nvPr/>
          </p:nvSpPr>
          <p:spPr bwMode="auto">
            <a:xfrm rot="16200000">
              <a:off x="2088" y="2712"/>
              <a:ext cx="144" cy="96"/>
            </a:xfrm>
            <a:prstGeom prst="rightArrow">
              <a:avLst>
                <a:gd name="adj1" fmla="val 50000"/>
                <a:gd name="adj2" fmla="val 37500"/>
              </a:avLst>
            </a:prstGeom>
            <a:grpFill/>
            <a:ln w="9525">
              <a:noFill/>
              <a:miter lim="800000"/>
              <a:headEnd/>
              <a:tailEnd/>
            </a:ln>
            <a:effectLst/>
          </p:spPr>
          <p:txBody>
            <a:bodyPr wrap="none" anchor="ctr"/>
            <a:lstStyle/>
            <a:p>
              <a:endParaRPr lang="ja-JP" altLang="en-US">
                <a:solidFill>
                  <a:srgbClr val="FF0000"/>
                </a:solidFill>
              </a:endParaRPr>
            </a:p>
          </p:txBody>
        </p:sp>
        <p:sp>
          <p:nvSpPr>
            <p:cNvPr id="69" name="AutoShape 29"/>
            <p:cNvSpPr>
              <a:spLocks noChangeArrowheads="1"/>
            </p:cNvSpPr>
            <p:nvPr/>
          </p:nvSpPr>
          <p:spPr bwMode="auto">
            <a:xfrm rot="16200000">
              <a:off x="1800" y="2712"/>
              <a:ext cx="144" cy="96"/>
            </a:xfrm>
            <a:prstGeom prst="rightArrow">
              <a:avLst>
                <a:gd name="adj1" fmla="val 50000"/>
                <a:gd name="adj2" fmla="val 37500"/>
              </a:avLst>
            </a:prstGeom>
            <a:grpFill/>
            <a:ln w="9525">
              <a:noFill/>
              <a:miter lim="800000"/>
              <a:headEnd/>
              <a:tailEnd/>
            </a:ln>
            <a:effectLst/>
          </p:spPr>
          <p:txBody>
            <a:bodyPr wrap="none" anchor="ctr"/>
            <a:lstStyle/>
            <a:p>
              <a:endParaRPr lang="ja-JP" altLang="en-US">
                <a:solidFill>
                  <a:srgbClr val="FF0000"/>
                </a:solidFill>
              </a:endParaRPr>
            </a:p>
          </p:txBody>
        </p:sp>
        <p:sp>
          <p:nvSpPr>
            <p:cNvPr id="70" name="AutoShape 30"/>
            <p:cNvSpPr>
              <a:spLocks noChangeArrowheads="1"/>
            </p:cNvSpPr>
            <p:nvPr/>
          </p:nvSpPr>
          <p:spPr bwMode="auto">
            <a:xfrm rot="16200000">
              <a:off x="3576" y="2712"/>
              <a:ext cx="144" cy="96"/>
            </a:xfrm>
            <a:prstGeom prst="rightArrow">
              <a:avLst>
                <a:gd name="adj1" fmla="val 50000"/>
                <a:gd name="adj2" fmla="val 37500"/>
              </a:avLst>
            </a:prstGeom>
            <a:grpFill/>
            <a:ln w="9525">
              <a:noFill/>
              <a:miter lim="800000"/>
              <a:headEnd/>
              <a:tailEnd/>
            </a:ln>
            <a:effectLst/>
          </p:spPr>
          <p:txBody>
            <a:bodyPr wrap="none" anchor="ctr"/>
            <a:lstStyle/>
            <a:p>
              <a:endParaRPr lang="ja-JP" altLang="en-US">
                <a:solidFill>
                  <a:srgbClr val="FF0000"/>
                </a:solidFill>
              </a:endParaRPr>
            </a:p>
          </p:txBody>
        </p:sp>
        <p:sp>
          <p:nvSpPr>
            <p:cNvPr id="71" name="AutoShape 31"/>
            <p:cNvSpPr>
              <a:spLocks noChangeArrowheads="1"/>
            </p:cNvSpPr>
            <p:nvPr/>
          </p:nvSpPr>
          <p:spPr bwMode="auto">
            <a:xfrm rot="16200000">
              <a:off x="3720" y="2712"/>
              <a:ext cx="144" cy="96"/>
            </a:xfrm>
            <a:prstGeom prst="rightArrow">
              <a:avLst>
                <a:gd name="adj1" fmla="val 50000"/>
                <a:gd name="adj2" fmla="val 37500"/>
              </a:avLst>
            </a:prstGeom>
            <a:grpFill/>
            <a:ln w="9525">
              <a:noFill/>
              <a:miter lim="800000"/>
              <a:headEnd/>
              <a:tailEnd/>
            </a:ln>
            <a:effectLst/>
          </p:spPr>
          <p:txBody>
            <a:bodyPr wrap="none" anchor="ctr"/>
            <a:lstStyle/>
            <a:p>
              <a:endParaRPr lang="ja-JP" altLang="en-US">
                <a:solidFill>
                  <a:srgbClr val="FF0000"/>
                </a:solidFill>
              </a:endParaRPr>
            </a:p>
          </p:txBody>
        </p:sp>
        <p:sp>
          <p:nvSpPr>
            <p:cNvPr id="72" name="AutoShape 32"/>
            <p:cNvSpPr>
              <a:spLocks noChangeArrowheads="1"/>
            </p:cNvSpPr>
            <p:nvPr/>
          </p:nvSpPr>
          <p:spPr bwMode="auto">
            <a:xfrm rot="16200000">
              <a:off x="3432" y="2712"/>
              <a:ext cx="144" cy="96"/>
            </a:xfrm>
            <a:prstGeom prst="rightArrow">
              <a:avLst>
                <a:gd name="adj1" fmla="val 50000"/>
                <a:gd name="adj2" fmla="val 37500"/>
              </a:avLst>
            </a:prstGeom>
            <a:grpFill/>
            <a:ln w="9525">
              <a:noFill/>
              <a:miter lim="800000"/>
              <a:headEnd/>
              <a:tailEnd/>
            </a:ln>
            <a:effectLst/>
          </p:spPr>
          <p:txBody>
            <a:bodyPr wrap="none" anchor="ctr"/>
            <a:lstStyle/>
            <a:p>
              <a:endParaRPr lang="ja-JP" altLang="en-US">
                <a:solidFill>
                  <a:srgbClr val="FF0000"/>
                </a:solidFill>
              </a:endParaRPr>
            </a:p>
          </p:txBody>
        </p:sp>
      </p:grpSp>
      <p:sp>
        <p:nvSpPr>
          <p:cNvPr id="79" name="Rectangle 3"/>
          <p:cNvSpPr txBox="1">
            <a:spLocks noChangeArrowheads="1"/>
          </p:cNvSpPr>
          <p:nvPr/>
        </p:nvSpPr>
        <p:spPr>
          <a:xfrm>
            <a:off x="677863" y="3416787"/>
            <a:ext cx="2035960" cy="926126"/>
          </a:xfrm>
          <a:prstGeom prst="rect">
            <a:avLst/>
          </a:prstGeom>
        </p:spPr>
        <p:txBody>
          <a:bodyPr vert="horz" lIns="91440" tIns="45720" rIns="91440" bIns="45720" rtlCol="0">
            <a:normAutofit/>
          </a:bodyPr>
          <a:lstStyle/>
          <a:p>
            <a:pPr marL="457200" marR="0" lvl="0" indent="-457200" algn="l" defTabSz="457200" rtl="0" eaLnBrk="1" fontAlgn="auto" latinLnBrk="0" hangingPunct="1">
              <a:lnSpc>
                <a:spcPct val="100000"/>
              </a:lnSpc>
              <a:spcBef>
                <a:spcPct val="20000"/>
              </a:spcBef>
              <a:spcAft>
                <a:spcPts val="0"/>
              </a:spcAft>
              <a:buClrTx/>
              <a:buSzTx/>
              <a:tabLst/>
              <a:defRPr/>
            </a:pPr>
            <a:r>
              <a:rPr lang="ja-JP" altLang="en-US" sz="2000" dirty="0" smtClean="0"/>
              <a:t>水蒸気の凝結</a:t>
            </a:r>
            <a:endParaRPr lang="en-US" altLang="ja-JP" sz="2000" dirty="0" smtClean="0"/>
          </a:p>
          <a:p>
            <a:pPr marL="457200" marR="0" lvl="0" indent="-457200" algn="l" defTabSz="457200" rtl="0" eaLnBrk="1" fontAlgn="auto" latinLnBrk="0" hangingPunct="1">
              <a:lnSpc>
                <a:spcPct val="100000"/>
              </a:lnSpc>
              <a:spcBef>
                <a:spcPct val="20000"/>
              </a:spcBef>
              <a:spcAft>
                <a:spcPts val="0"/>
              </a:spcAft>
              <a:buClrTx/>
              <a:buSzTx/>
              <a:tabLst/>
              <a:defRPr/>
            </a:pPr>
            <a:r>
              <a:rPr lang="ja-JP" altLang="en-US" sz="2000" dirty="0" smtClean="0"/>
              <a:t>→空気塊を加熱</a:t>
            </a:r>
            <a:endParaRPr kumimoji="0" lang="en-US" altLang="ja-JP" sz="2000" b="0" i="0" u="none" strike="noStrike" kern="1200" cap="none" spc="0" normalizeH="0" baseline="0" noProof="0" dirty="0" smtClean="0">
              <a:ln>
                <a:noFill/>
              </a:ln>
              <a:effectLst/>
              <a:uLnTx/>
              <a:uFillTx/>
              <a:latin typeface="+mn-lt"/>
              <a:ea typeface="+mn-ea"/>
              <a:cs typeface="+mn-cs"/>
            </a:endParaRPr>
          </a:p>
        </p:txBody>
      </p:sp>
      <p:sp>
        <p:nvSpPr>
          <p:cNvPr id="80" name="Rectangle 3"/>
          <p:cNvSpPr txBox="1">
            <a:spLocks noChangeArrowheads="1"/>
          </p:cNvSpPr>
          <p:nvPr/>
        </p:nvSpPr>
        <p:spPr>
          <a:xfrm>
            <a:off x="6498440" y="3416787"/>
            <a:ext cx="2035960" cy="926126"/>
          </a:xfrm>
          <a:prstGeom prst="rect">
            <a:avLst/>
          </a:prstGeom>
        </p:spPr>
        <p:txBody>
          <a:bodyPr vert="horz" lIns="91440" tIns="45720" rIns="91440" bIns="45720" rtlCol="0">
            <a:normAutofit/>
          </a:bodyPr>
          <a:lstStyle/>
          <a:p>
            <a:pPr marL="457200" marR="0" lvl="0" indent="-457200" algn="l" defTabSz="457200" rtl="0" eaLnBrk="1" fontAlgn="auto" latinLnBrk="0" hangingPunct="1">
              <a:lnSpc>
                <a:spcPct val="100000"/>
              </a:lnSpc>
              <a:spcBef>
                <a:spcPct val="20000"/>
              </a:spcBef>
              <a:spcAft>
                <a:spcPts val="0"/>
              </a:spcAft>
              <a:buClrTx/>
              <a:buSzTx/>
              <a:tabLst/>
              <a:defRPr/>
            </a:pPr>
            <a:r>
              <a:rPr lang="ja-JP" altLang="en-US" sz="2000" dirty="0" smtClean="0"/>
              <a:t>温かい＝</a:t>
            </a:r>
            <a:r>
              <a:rPr kumimoji="0" lang="ja-JP" altLang="en-US" sz="2000" b="0" i="0" u="none" strike="noStrike" kern="1200" cap="none" spc="0" normalizeH="0" baseline="0" noProof="0" dirty="0" smtClean="0">
                <a:ln>
                  <a:noFill/>
                </a:ln>
                <a:effectLst/>
                <a:uLnTx/>
                <a:uFillTx/>
                <a:latin typeface="+mn-lt"/>
                <a:ea typeface="+mn-ea"/>
                <a:cs typeface="+mn-cs"/>
              </a:rPr>
              <a:t>軽い</a:t>
            </a:r>
            <a:endParaRPr kumimoji="0" lang="en-US" altLang="ja-JP" sz="2000" b="0" i="0" u="none" strike="noStrike" kern="1200" cap="none" spc="0" normalizeH="0" baseline="0" noProof="0" dirty="0" smtClean="0">
              <a:ln>
                <a:noFill/>
              </a:ln>
              <a:effectLst/>
              <a:uLnTx/>
              <a:uFillTx/>
              <a:latin typeface="+mn-lt"/>
              <a:ea typeface="+mn-ea"/>
              <a:cs typeface="+mn-cs"/>
            </a:endParaRPr>
          </a:p>
          <a:p>
            <a:pPr marL="457200" marR="0" lvl="0" indent="-457200" algn="l" defTabSz="457200" rtl="0" eaLnBrk="1" fontAlgn="auto" latinLnBrk="0" hangingPunct="1">
              <a:lnSpc>
                <a:spcPct val="100000"/>
              </a:lnSpc>
              <a:spcBef>
                <a:spcPct val="20000"/>
              </a:spcBef>
              <a:spcAft>
                <a:spcPts val="0"/>
              </a:spcAft>
              <a:buClrTx/>
              <a:buSzTx/>
              <a:tabLst/>
              <a:defRPr/>
            </a:pPr>
            <a:r>
              <a:rPr kumimoji="0" lang="ja-JP" altLang="en-US" sz="2000" b="0" i="0" u="none" strike="noStrike" kern="1200" cap="none" spc="0" normalizeH="0" baseline="0" noProof="0" dirty="0" smtClean="0">
                <a:ln>
                  <a:noFill/>
                </a:ln>
                <a:effectLst/>
                <a:uLnTx/>
                <a:uFillTx/>
                <a:latin typeface="+mn-lt"/>
                <a:ea typeface="+mn-ea"/>
                <a:cs typeface="+mn-cs"/>
              </a:rPr>
              <a:t>空気塊</a:t>
            </a:r>
            <a:r>
              <a:rPr lang="ja-JP" altLang="en-US" sz="2000" dirty="0" smtClean="0"/>
              <a:t>→</a:t>
            </a:r>
            <a:r>
              <a:rPr kumimoji="0" lang="ja-JP" altLang="en-US" sz="2000" b="0" i="0" u="none" strike="noStrike" kern="1200" cap="none" spc="0" normalizeH="0" baseline="0" noProof="0" dirty="0" smtClean="0">
                <a:ln>
                  <a:noFill/>
                </a:ln>
                <a:effectLst/>
                <a:uLnTx/>
                <a:uFillTx/>
                <a:latin typeface="+mn-lt"/>
                <a:ea typeface="+mn-ea"/>
                <a:cs typeface="+mn-cs"/>
              </a:rPr>
              <a:t>上昇</a:t>
            </a:r>
            <a:endParaRPr kumimoji="0" lang="en-US" altLang="ja-JP" sz="2000" b="0" i="0" u="none" strike="noStrike" kern="1200" cap="none" spc="0" normalizeH="0" baseline="0" noProof="0" dirty="0" smtClean="0">
              <a:ln>
                <a:noFill/>
              </a:ln>
              <a:effectLst/>
              <a:uLnTx/>
              <a:uFillTx/>
              <a:latin typeface="+mn-lt"/>
              <a:ea typeface="+mn-ea"/>
              <a:cs typeface="+mn-cs"/>
            </a:endParaRPr>
          </a:p>
        </p:txBody>
      </p:sp>
    </p:spTree>
    <p:extLst>
      <p:ext uri="{BB962C8B-B14F-4D97-AF65-F5344CB8AC3E}">
        <p14:creationId xmlns:p14="http://schemas.microsoft.com/office/powerpoint/2010/main" val="179835297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linds(horizontal)">
                                      <p:cBhvr>
                                        <p:cTn id="24" dur="500"/>
                                        <p:tgtEl>
                                          <p:spTgt spid="13"/>
                                        </p:tgtEl>
                                      </p:cBhvr>
                                    </p:animEffect>
                                  </p:childTnLst>
                                </p:cTn>
                              </p:par>
                            </p:childTnLst>
                          </p:cTn>
                        </p:par>
                        <p:par>
                          <p:cTn id="25" fill="hold">
                            <p:stCondLst>
                              <p:cond delay="500"/>
                            </p:stCondLst>
                            <p:childTnLst>
                              <p:par>
                                <p:cTn id="26" presetID="3" presetClass="entr" presetSubtype="10"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linds(horizontal)">
                                      <p:cBhvr>
                                        <p:cTn id="28" dur="500"/>
                                        <p:tgtEl>
                                          <p:spTgt spid="4"/>
                                        </p:tgtEl>
                                      </p:cBhvr>
                                    </p:animEffect>
                                  </p:childTnLst>
                                </p:cTn>
                              </p:par>
                            </p:childTnLst>
                          </p:cTn>
                        </p:par>
                        <p:par>
                          <p:cTn id="29" fill="hold">
                            <p:stCondLst>
                              <p:cond delay="1000"/>
                            </p:stCondLst>
                            <p:childTnLst>
                              <p:par>
                                <p:cTn id="30" presetID="3" presetClass="entr" presetSubtype="10" fill="hold" grpId="0" nodeType="afterEffect">
                                  <p:stCondLst>
                                    <p:cond delay="0"/>
                                  </p:stCondLst>
                                  <p:childTnLst>
                                    <p:set>
                                      <p:cBhvr>
                                        <p:cTn id="31" dur="1" fill="hold">
                                          <p:stCondLst>
                                            <p:cond delay="0"/>
                                          </p:stCondLst>
                                        </p:cTn>
                                        <p:tgtEl>
                                          <p:spTgt spid="8209"/>
                                        </p:tgtEl>
                                        <p:attrNameLst>
                                          <p:attrName>style.visibility</p:attrName>
                                        </p:attrNameLst>
                                      </p:cBhvr>
                                      <p:to>
                                        <p:strVal val="visible"/>
                                      </p:to>
                                    </p:set>
                                    <p:animEffect transition="in" filter="blinds(horizontal)">
                                      <p:cBhvr>
                                        <p:cTn id="32" dur="500"/>
                                        <p:tgtEl>
                                          <p:spTgt spid="820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fade">
                                      <p:cBhvr>
                                        <p:cTn id="37" dur="2000"/>
                                        <p:tgtEl>
                                          <p:spTgt spid="7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0"/>
                                        </p:tgtEl>
                                        <p:attrNameLst>
                                          <p:attrName>style.visibility</p:attrName>
                                        </p:attrNameLst>
                                      </p:cBhvr>
                                      <p:to>
                                        <p:strVal val="visible"/>
                                      </p:to>
                                    </p:set>
                                    <p:animEffect transition="in" filter="fade">
                                      <p:cBhvr>
                                        <p:cTn id="42" dur="2000"/>
                                        <p:tgtEl>
                                          <p:spTgt spid="8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linds(horizontal)">
                                      <p:cBhvr>
                                        <p:cTn id="47" dur="500"/>
                                        <p:tgtEl>
                                          <p:spTgt spid="7"/>
                                        </p:tgtEl>
                                      </p:cBhvr>
                                    </p:animEffect>
                                  </p:childTnLst>
                                </p:cTn>
                              </p:par>
                            </p:childTnLst>
                          </p:cTn>
                        </p:par>
                        <p:par>
                          <p:cTn id="48" fill="hold">
                            <p:stCondLst>
                              <p:cond delay="500"/>
                            </p:stCondLst>
                            <p:childTnLst>
                              <p:par>
                                <p:cTn id="49" presetID="3" presetClass="entr" presetSubtype="10" fill="hold"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linds(horizontal)">
                                      <p:cBhvr>
                                        <p:cTn id="51" dur="500"/>
                                        <p:tgtEl>
                                          <p:spTgt spid="5"/>
                                        </p:tgtEl>
                                      </p:cBhvr>
                                    </p:animEffect>
                                  </p:childTnLst>
                                </p:cTn>
                              </p:par>
                            </p:childTnLst>
                          </p:cTn>
                        </p:par>
                        <p:par>
                          <p:cTn id="52" fill="hold">
                            <p:stCondLst>
                              <p:cond delay="1000"/>
                            </p:stCondLst>
                            <p:childTnLst>
                              <p:par>
                                <p:cTn id="53" presetID="3" presetClass="entr" presetSubtype="10" fill="hold"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blinds(horizontal)">
                                      <p:cBhvr>
                                        <p:cTn id="55" dur="500"/>
                                        <p:tgtEl>
                                          <p:spTgt spid="9"/>
                                        </p:tgtEl>
                                      </p:cBhvr>
                                    </p:animEffect>
                                  </p:childTnLst>
                                </p:cTn>
                              </p:par>
                            </p:childTnLst>
                          </p:cTn>
                        </p:par>
                        <p:par>
                          <p:cTn id="56" fill="hold">
                            <p:stCondLst>
                              <p:cond delay="1500"/>
                            </p:stCondLst>
                            <p:childTnLst>
                              <p:par>
                                <p:cTn id="57" presetID="3" presetClass="entr" presetSubtype="10"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blinds(horizontal)">
                                      <p:cBhvr>
                                        <p:cTn id="59" dur="500"/>
                                        <p:tgtEl>
                                          <p:spTgt spid="10"/>
                                        </p:tgtEl>
                                      </p:cBhvr>
                                    </p:animEffect>
                                  </p:childTnLst>
                                </p:cTn>
                              </p:par>
                            </p:childTnLst>
                          </p:cTn>
                        </p:par>
                        <p:par>
                          <p:cTn id="60" fill="hold">
                            <p:stCondLst>
                              <p:cond delay="2000"/>
                            </p:stCondLst>
                            <p:childTnLst>
                              <p:par>
                                <p:cTn id="61" presetID="3" presetClass="entr" presetSubtype="10" fill="hold" nodeType="after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blinds(horizontal)">
                                      <p:cBhvr>
                                        <p:cTn id="63" dur="500"/>
                                        <p:tgtEl>
                                          <p:spTgt spid="8"/>
                                        </p:tgtEl>
                                      </p:cBhvr>
                                    </p:animEffect>
                                  </p:childTnLst>
                                </p:cTn>
                              </p:par>
                            </p:childTnLst>
                          </p:cTn>
                        </p:par>
                        <p:par>
                          <p:cTn id="64" fill="hold">
                            <p:stCondLst>
                              <p:cond delay="2500"/>
                            </p:stCondLst>
                            <p:childTnLst>
                              <p:par>
                                <p:cTn id="65" presetID="3" presetClass="exit" presetSubtype="10" fill="hold" nodeType="afterEffect">
                                  <p:stCondLst>
                                    <p:cond delay="0"/>
                                  </p:stCondLst>
                                  <p:childTnLst>
                                    <p:animEffect transition="out" filter="blinds(horizontal)">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childTnLst>
                          </p:cTn>
                        </p:par>
                        <p:par>
                          <p:cTn id="68" fill="hold">
                            <p:stCondLst>
                              <p:cond delay="3000"/>
                            </p:stCondLst>
                            <p:childTnLst>
                              <p:par>
                                <p:cTn id="69" presetID="3" presetClass="entr" presetSubtype="10" fill="hold"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blinds(horizontal)">
                                      <p:cBhvr>
                                        <p:cTn id="71" dur="500"/>
                                        <p:tgtEl>
                                          <p:spTgt spid="12"/>
                                        </p:tgtEl>
                                      </p:cBhvr>
                                    </p:animEffect>
                                  </p:childTnLst>
                                </p:cTn>
                              </p:par>
                            </p:childTnLst>
                          </p:cTn>
                        </p:par>
                        <p:par>
                          <p:cTn id="72" fill="hold">
                            <p:stCondLst>
                              <p:cond delay="3500"/>
                            </p:stCondLst>
                            <p:childTnLst>
                              <p:par>
                                <p:cTn id="73" presetID="3" presetClass="entr" presetSubtype="10" fill="hold" grpId="0" nodeType="afterEffect">
                                  <p:stCondLst>
                                    <p:cond delay="0"/>
                                  </p:stCondLst>
                                  <p:childTnLst>
                                    <p:set>
                                      <p:cBhvr>
                                        <p:cTn id="74" dur="1" fill="hold">
                                          <p:stCondLst>
                                            <p:cond delay="0"/>
                                          </p:stCondLst>
                                        </p:cTn>
                                        <p:tgtEl>
                                          <p:spTgt spid="8210"/>
                                        </p:tgtEl>
                                        <p:attrNameLst>
                                          <p:attrName>style.visibility</p:attrName>
                                        </p:attrNameLst>
                                      </p:cBhvr>
                                      <p:to>
                                        <p:strVal val="visible"/>
                                      </p:to>
                                    </p:set>
                                    <p:animEffect transition="in" filter="blinds(horizontal)">
                                      <p:cBhvr>
                                        <p:cTn id="75" dur="500"/>
                                        <p:tgtEl>
                                          <p:spTgt spid="8210"/>
                                        </p:tgtEl>
                                      </p:cBhvr>
                                    </p:animEffect>
                                  </p:childTnLst>
                                </p:cTn>
                              </p:par>
                            </p:childTnLst>
                          </p:cTn>
                        </p:par>
                        <p:par>
                          <p:cTn id="76" fill="hold">
                            <p:stCondLst>
                              <p:cond delay="4000"/>
                            </p:stCondLst>
                            <p:childTnLst>
                              <p:par>
                                <p:cTn id="77" presetID="3" presetClass="entr" presetSubtype="10" fill="hold" grpId="0" nodeType="afterEffect">
                                  <p:stCondLst>
                                    <p:cond delay="0"/>
                                  </p:stCondLst>
                                  <p:childTnLst>
                                    <p:set>
                                      <p:cBhvr>
                                        <p:cTn id="78" dur="1" fill="hold">
                                          <p:stCondLst>
                                            <p:cond delay="0"/>
                                          </p:stCondLst>
                                        </p:cTn>
                                        <p:tgtEl>
                                          <p:spTgt spid="8243"/>
                                        </p:tgtEl>
                                        <p:attrNameLst>
                                          <p:attrName>style.visibility</p:attrName>
                                        </p:attrNameLst>
                                      </p:cBhvr>
                                      <p:to>
                                        <p:strVal val="visible"/>
                                      </p:to>
                                    </p:set>
                                    <p:animEffect transition="in" filter="blinds(horizontal)">
                                      <p:cBhvr>
                                        <p:cTn id="79" dur="500"/>
                                        <p:tgtEl>
                                          <p:spTgt spid="8243"/>
                                        </p:tgtEl>
                                      </p:cBhvr>
                                    </p:animEffect>
                                  </p:childTnLst>
                                </p:cTn>
                              </p:par>
                            </p:childTnLst>
                          </p:cTn>
                        </p:par>
                        <p:par>
                          <p:cTn id="80" fill="hold">
                            <p:stCondLst>
                              <p:cond delay="4500"/>
                            </p:stCondLst>
                            <p:childTnLst>
                              <p:par>
                                <p:cTn id="81" presetID="3" presetClass="entr" presetSubtype="10" fill="hold" grpId="0" nodeType="afterEffect">
                                  <p:stCondLst>
                                    <p:cond delay="0"/>
                                  </p:stCondLst>
                                  <p:childTnLst>
                                    <p:set>
                                      <p:cBhvr>
                                        <p:cTn id="82" dur="1" fill="hold">
                                          <p:stCondLst>
                                            <p:cond delay="0"/>
                                          </p:stCondLst>
                                        </p:cTn>
                                        <p:tgtEl>
                                          <p:spTgt spid="8244"/>
                                        </p:tgtEl>
                                        <p:attrNameLst>
                                          <p:attrName>style.visibility</p:attrName>
                                        </p:attrNameLst>
                                      </p:cBhvr>
                                      <p:to>
                                        <p:strVal val="visible"/>
                                      </p:to>
                                    </p:set>
                                    <p:animEffect transition="in" filter="blinds(horizontal)">
                                      <p:cBhvr>
                                        <p:cTn id="83" dur="500"/>
                                        <p:tgtEl>
                                          <p:spTgt spid="8244"/>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nodeType="click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blinds(horizontal)">
                                      <p:cBhvr>
                                        <p:cTn id="88" dur="500"/>
                                        <p:tgtEl>
                                          <p:spTgt spid="14"/>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74"/>
                                        </p:tgtEl>
                                        <p:attrNameLst>
                                          <p:attrName>style.visibility</p:attrName>
                                        </p:attrNameLst>
                                      </p:cBhvr>
                                      <p:to>
                                        <p:strVal val="visible"/>
                                      </p:to>
                                    </p:set>
                                    <p:animEffect transition="in" filter="fade">
                                      <p:cBhvr>
                                        <p:cTn id="93" dur="500"/>
                                        <p:tgtEl>
                                          <p:spTgt spid="7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fade">
                                      <p:cBhvr>
                                        <p:cTn id="98" dur="500"/>
                                        <p:tgtEl>
                                          <p:spTgt spid="56"/>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9" grpId="0" animBg="1"/>
      <p:bldP spid="8210" grpId="0" animBg="1"/>
      <p:bldP spid="8243" grpId="0" animBg="1"/>
      <p:bldP spid="8244" grpId="0" animBg="1"/>
      <p:bldP spid="79" grpId="0"/>
      <p:bldP spid="8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9426" name="Object 2"/>
          <p:cNvGraphicFramePr>
            <a:graphicFrameLocks noChangeAspect="1"/>
          </p:cNvGraphicFramePr>
          <p:nvPr>
            <p:extLst>
              <p:ext uri="{D42A27DB-BD31-4B8C-83A1-F6EECF244321}">
                <p14:modId xmlns:p14="http://schemas.microsoft.com/office/powerpoint/2010/main" val="2561644833"/>
              </p:ext>
            </p:extLst>
          </p:nvPr>
        </p:nvGraphicFramePr>
        <p:xfrm>
          <a:off x="865187" y="1041401"/>
          <a:ext cx="2792413" cy="284163"/>
        </p:xfrm>
        <a:graphic>
          <a:graphicData uri="http://schemas.openxmlformats.org/presentationml/2006/ole">
            <mc:AlternateContent xmlns:mc="http://schemas.openxmlformats.org/markup-compatibility/2006">
              <mc:Choice xmlns:v="urn:schemas-microsoft-com:vml" Requires="v">
                <p:oleObj spid="_x0000_s26863" name="Equation" r:id="rId3" imgW="1574800" imgH="177800" progId="Equation.3">
                  <p:embed/>
                </p:oleObj>
              </mc:Choice>
              <mc:Fallback>
                <p:oleObj name="Equation" r:id="rId3" imgW="1574800" imgH="177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187" y="1041401"/>
                        <a:ext cx="2792413" cy="284163"/>
                      </a:xfrm>
                      <a:prstGeom prst="rect">
                        <a:avLst/>
                      </a:prstGeom>
                      <a:solidFill>
                        <a:schemeClr val="bg1"/>
                      </a:solidFill>
                      <a:ln w="38100" cmpd="sng">
                        <a:solidFill>
                          <a:srgbClr val="000000"/>
                        </a:solidFill>
                      </a:ln>
                      <a:extLst/>
                    </p:spPr>
                  </p:pic>
                </p:oleObj>
              </mc:Fallback>
            </mc:AlternateContent>
          </a:graphicData>
        </a:graphic>
      </p:graphicFrame>
      <p:sp>
        <p:nvSpPr>
          <p:cNvPr id="3" name="正方形/長方形 2"/>
          <p:cNvSpPr/>
          <p:nvPr/>
        </p:nvSpPr>
        <p:spPr>
          <a:xfrm>
            <a:off x="5105400" y="533400"/>
            <a:ext cx="2971800" cy="508001"/>
          </a:xfrm>
          <a:prstGeom prst="rect">
            <a:avLst/>
          </a:prstGeom>
          <a:solidFill>
            <a:srgbClr val="FF6600">
              <a:alpha val="7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122" name="Rectangle 30"/>
          <p:cNvSpPr>
            <a:spLocks noChangeArrowheads="1"/>
          </p:cNvSpPr>
          <p:nvPr/>
        </p:nvSpPr>
        <p:spPr bwMode="auto">
          <a:xfrm>
            <a:off x="4267200" y="3200400"/>
            <a:ext cx="4673600" cy="2819400"/>
          </a:xfrm>
          <a:prstGeom prst="rect">
            <a:avLst/>
          </a:prstGeom>
          <a:solidFill>
            <a:schemeClr val="tx2">
              <a:lumMod val="20000"/>
              <a:lumOff val="80000"/>
            </a:schemeClr>
          </a:solidFill>
          <a:ln w="38100">
            <a:solidFill>
              <a:schemeClr val="tx1"/>
            </a:solidFill>
            <a:round/>
            <a:headEnd/>
            <a:tailEnd/>
          </a:ln>
        </p:spPr>
        <p:txBody>
          <a:bodyPr wrap="none">
            <a:prstTxWarp prst="textNoShape">
              <a:avLst/>
            </a:prstTxWarp>
          </a:bodyPr>
          <a:lstStyle/>
          <a:p>
            <a:endParaRPr lang="en-US" altLang="ja-JP"/>
          </a:p>
        </p:txBody>
      </p:sp>
      <p:sp>
        <p:nvSpPr>
          <p:cNvPr id="5123" name="Rectangle 2"/>
          <p:cNvSpPr>
            <a:spLocks noGrp="1" noChangeArrowheads="1"/>
          </p:cNvSpPr>
          <p:nvPr>
            <p:ph type="title"/>
          </p:nvPr>
        </p:nvSpPr>
        <p:spPr/>
        <p:txBody>
          <a:bodyPr>
            <a:normAutofit/>
          </a:bodyPr>
          <a:lstStyle/>
          <a:p>
            <a:r>
              <a:rPr lang="en-US" altLang="ja-JP" dirty="0" smtClean="0"/>
              <a:t>Maximum Potential Intensity  of a typhoon</a:t>
            </a:r>
            <a:endParaRPr lang="en-US" altLang="ja-JP" dirty="0"/>
          </a:p>
        </p:txBody>
      </p:sp>
      <p:pic>
        <p:nvPicPr>
          <p:cNvPr id="5127" name="Picture 20"/>
          <p:cNvPicPr>
            <a:picLocks noChangeAspect="1" noChangeArrowheads="1"/>
          </p:cNvPicPr>
          <p:nvPr/>
        </p:nvPicPr>
        <p:blipFill>
          <a:blip r:embed="rId5"/>
          <a:srcRect/>
          <a:stretch>
            <a:fillRect/>
          </a:stretch>
        </p:blipFill>
        <p:spPr bwMode="auto">
          <a:xfrm>
            <a:off x="4445000" y="3397250"/>
            <a:ext cx="4343400" cy="2501900"/>
          </a:xfrm>
          <a:prstGeom prst="rect">
            <a:avLst/>
          </a:prstGeom>
          <a:noFill/>
          <a:ln w="9525">
            <a:noFill/>
            <a:miter lim="800000"/>
            <a:headEnd/>
            <a:tailEnd/>
          </a:ln>
        </p:spPr>
      </p:pic>
      <p:sp>
        <p:nvSpPr>
          <p:cNvPr id="5134" name="TextBox 4"/>
          <p:cNvSpPr txBox="1">
            <a:spLocks noChangeArrowheads="1"/>
          </p:cNvSpPr>
          <p:nvPr/>
        </p:nvSpPr>
        <p:spPr bwMode="auto">
          <a:xfrm>
            <a:off x="5410200" y="3257490"/>
            <a:ext cx="2209800" cy="400110"/>
          </a:xfrm>
          <a:prstGeom prst="rect">
            <a:avLst/>
          </a:prstGeom>
          <a:solidFill>
            <a:srgbClr val="FFFFFF"/>
          </a:solidFill>
          <a:ln w="31750">
            <a:solidFill>
              <a:srgbClr val="000000"/>
            </a:solidFill>
            <a:miter lim="800000"/>
            <a:headEnd/>
            <a:tailEnd/>
          </a:ln>
        </p:spPr>
        <p:txBody>
          <a:bodyPr>
            <a:prstTxWarp prst="textNoShape">
              <a:avLst/>
            </a:prstTxWarp>
            <a:spAutoFit/>
          </a:bodyPr>
          <a:lstStyle/>
          <a:p>
            <a:pPr algn="ctr"/>
            <a:r>
              <a:rPr lang="en-US" altLang="ja-JP" sz="2000" b="1" dirty="0" smtClean="0">
                <a:solidFill>
                  <a:srgbClr val="000000"/>
                </a:solidFill>
                <a:latin typeface="Times New Roman" charset="0"/>
                <a:ea typeface="Times New Roman" charset="0"/>
                <a:cs typeface="Times New Roman" charset="0"/>
              </a:rPr>
              <a:t>Emanuel’s </a:t>
            </a:r>
            <a:r>
              <a:rPr lang="en-US" altLang="ja-JP" sz="2000" b="1" dirty="0">
                <a:solidFill>
                  <a:srgbClr val="000000"/>
                </a:solidFill>
                <a:latin typeface="Times New Roman" charset="0"/>
                <a:ea typeface="Times New Roman" charset="0"/>
                <a:cs typeface="Times New Roman" charset="0"/>
              </a:rPr>
              <a:t>Theory</a:t>
            </a:r>
          </a:p>
        </p:txBody>
      </p:sp>
      <p:sp>
        <p:nvSpPr>
          <p:cNvPr id="15" name="Content Placeholder 14"/>
          <p:cNvSpPr>
            <a:spLocks noGrp="1"/>
          </p:cNvSpPr>
          <p:nvPr>
            <p:ph idx="1"/>
          </p:nvPr>
        </p:nvSpPr>
        <p:spPr>
          <a:xfrm>
            <a:off x="254000" y="533400"/>
            <a:ext cx="8432800" cy="3640137"/>
          </a:xfrm>
          <a:ln>
            <a:noFill/>
          </a:ln>
        </p:spPr>
        <p:txBody>
          <a:bodyPr>
            <a:normAutofit/>
          </a:bodyPr>
          <a:lstStyle/>
          <a:p>
            <a:pPr>
              <a:buNone/>
            </a:pPr>
            <a:r>
              <a:rPr lang="en-US" altLang="ja-JP" sz="2400" dirty="0" smtClean="0"/>
              <a:t>Emanuel (1986): mature typhoon〜 </a:t>
            </a:r>
            <a:r>
              <a:rPr lang="en-US" altLang="ja-JP" sz="2400" dirty="0" smtClean="0">
                <a:solidFill>
                  <a:schemeClr val="bg1"/>
                </a:solidFill>
              </a:rPr>
              <a:t>Carnot heat engine </a:t>
            </a:r>
          </a:p>
          <a:p>
            <a:pPr>
              <a:buNone/>
            </a:pPr>
            <a:endParaRPr lang="en-US" altLang="ja-JP" sz="2000" dirty="0" smtClean="0"/>
          </a:p>
          <a:p>
            <a:pPr>
              <a:buNone/>
            </a:pPr>
            <a:r>
              <a:rPr lang="en-US" altLang="ja-JP" sz="2000" dirty="0" smtClean="0">
                <a:solidFill>
                  <a:srgbClr val="FF0000"/>
                </a:solidFill>
              </a:rPr>
              <a:t>Energy</a:t>
            </a:r>
            <a:r>
              <a:rPr lang="en-US" altLang="ja-JP" sz="2000" dirty="0" smtClean="0"/>
              <a:t> : thermodynamic energy from the ocean</a:t>
            </a:r>
          </a:p>
          <a:p>
            <a:pPr>
              <a:buNone/>
            </a:pPr>
            <a:endParaRPr lang="en-US" altLang="ja-JP" sz="1500" dirty="0" smtClean="0"/>
          </a:p>
          <a:p>
            <a:pPr>
              <a:buNone/>
            </a:pPr>
            <a:endParaRPr lang="en-US" altLang="ja-JP" sz="1500" dirty="0" smtClean="0"/>
          </a:p>
          <a:p>
            <a:pPr>
              <a:buNone/>
            </a:pPr>
            <a:r>
              <a:rPr lang="en-US" altLang="ja-JP" sz="2000" dirty="0" smtClean="0">
                <a:solidFill>
                  <a:srgbClr val="3366FF"/>
                </a:solidFill>
              </a:rPr>
              <a:t>Work</a:t>
            </a:r>
            <a:r>
              <a:rPr lang="en-US" altLang="ja-JP" sz="2000" dirty="0" smtClean="0"/>
              <a:t> </a:t>
            </a:r>
            <a:r>
              <a:rPr lang="ja-JP" altLang="en-US" sz="2000" dirty="0" smtClean="0"/>
              <a:t>：</a:t>
            </a:r>
            <a:r>
              <a:rPr lang="en-US" altLang="ja-JP" sz="2000" dirty="0" smtClean="0"/>
              <a:t> Dynamic energy transport to the ocean</a:t>
            </a:r>
          </a:p>
          <a:p>
            <a:pPr>
              <a:buNone/>
            </a:pPr>
            <a:endParaRPr lang="en-US" altLang="ja-JP" sz="1500" dirty="0" smtClean="0"/>
          </a:p>
          <a:p>
            <a:pPr>
              <a:buNone/>
            </a:pPr>
            <a:endParaRPr lang="en-US" altLang="ja-JP" sz="1500" dirty="0" smtClean="0"/>
          </a:p>
          <a:p>
            <a:pPr>
              <a:buNone/>
            </a:pPr>
            <a:r>
              <a:rPr lang="en-US" altLang="ja-JP" sz="2000" dirty="0" smtClean="0">
                <a:solidFill>
                  <a:srgbClr val="008000"/>
                </a:solidFill>
              </a:rPr>
              <a:t>Thermal efficiency</a:t>
            </a:r>
          </a:p>
          <a:p>
            <a:pPr>
              <a:buNone/>
            </a:pPr>
            <a:endParaRPr lang="en-US" altLang="ja-JP" sz="2000" dirty="0" smtClean="0"/>
          </a:p>
          <a:p>
            <a:pPr>
              <a:buNone/>
            </a:pPr>
            <a:endParaRPr lang="en-US" altLang="ja-JP" sz="2000" dirty="0" smtClean="0"/>
          </a:p>
          <a:p>
            <a:pPr>
              <a:buNone/>
            </a:pPr>
            <a:endParaRPr lang="en-US" altLang="ja-JP" sz="2162" dirty="0" smtClean="0"/>
          </a:p>
          <a:p>
            <a:pPr>
              <a:buNone/>
            </a:pPr>
            <a:endParaRPr lang="en-US" dirty="0"/>
          </a:p>
        </p:txBody>
      </p:sp>
      <p:graphicFrame>
        <p:nvGraphicFramePr>
          <p:cNvPr id="359427" name="Object 3"/>
          <p:cNvGraphicFramePr>
            <a:graphicFrameLocks noChangeAspect="1"/>
          </p:cNvGraphicFramePr>
          <p:nvPr>
            <p:extLst>
              <p:ext uri="{D42A27DB-BD31-4B8C-83A1-F6EECF244321}">
                <p14:modId xmlns:p14="http://schemas.microsoft.com/office/powerpoint/2010/main" val="1603898543"/>
              </p:ext>
            </p:extLst>
          </p:nvPr>
        </p:nvGraphicFramePr>
        <p:xfrm>
          <a:off x="863600" y="1828801"/>
          <a:ext cx="2184400" cy="404813"/>
        </p:xfrm>
        <a:graphic>
          <a:graphicData uri="http://schemas.openxmlformats.org/presentationml/2006/ole">
            <mc:AlternateContent xmlns:mc="http://schemas.openxmlformats.org/markup-compatibility/2006">
              <mc:Choice xmlns:v="urn:schemas-microsoft-com:vml" Requires="v">
                <p:oleObj spid="_x0000_s26864" name="Equation" r:id="rId6" imgW="1231900" imgH="254000" progId="Equation.3">
                  <p:embed/>
                </p:oleObj>
              </mc:Choice>
              <mc:Fallback>
                <p:oleObj name="Equation" r:id="rId6" imgW="1231900" imgH="254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600" y="1828801"/>
                        <a:ext cx="2184400" cy="404813"/>
                      </a:xfrm>
                      <a:prstGeom prst="rect">
                        <a:avLst/>
                      </a:prstGeom>
                      <a:solidFill>
                        <a:srgbClr val="FFFFFF"/>
                      </a:solidFill>
                      <a:ln w="38100" cmpd="sng">
                        <a:solidFill>
                          <a:srgbClr val="000000"/>
                        </a:solidFill>
                      </a:ln>
                      <a:extLst/>
                    </p:spPr>
                  </p:pic>
                </p:oleObj>
              </mc:Fallback>
            </mc:AlternateContent>
          </a:graphicData>
        </a:graphic>
      </p:graphicFrame>
      <p:graphicFrame>
        <p:nvGraphicFramePr>
          <p:cNvPr id="359428" name="Object 4"/>
          <p:cNvGraphicFramePr>
            <a:graphicFrameLocks noChangeAspect="1"/>
          </p:cNvGraphicFramePr>
          <p:nvPr>
            <p:extLst>
              <p:ext uri="{D42A27DB-BD31-4B8C-83A1-F6EECF244321}">
                <p14:modId xmlns:p14="http://schemas.microsoft.com/office/powerpoint/2010/main" val="3532665640"/>
              </p:ext>
            </p:extLst>
          </p:nvPr>
        </p:nvGraphicFramePr>
        <p:xfrm>
          <a:off x="842963" y="2613026"/>
          <a:ext cx="1824037" cy="587375"/>
        </p:xfrm>
        <a:graphic>
          <a:graphicData uri="http://schemas.openxmlformats.org/presentationml/2006/ole">
            <mc:AlternateContent xmlns:mc="http://schemas.openxmlformats.org/markup-compatibility/2006">
              <mc:Choice xmlns:v="urn:schemas-microsoft-com:vml" Requires="v">
                <p:oleObj spid="_x0000_s26865" name="Equation" r:id="rId8" imgW="1028700" imgH="368300" progId="Equation.3">
                  <p:embed/>
                </p:oleObj>
              </mc:Choice>
              <mc:Fallback>
                <p:oleObj name="Equation" r:id="rId8" imgW="1028700" imgH="3683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2963" y="2613026"/>
                        <a:ext cx="1824037" cy="587375"/>
                      </a:xfrm>
                      <a:prstGeom prst="rect">
                        <a:avLst/>
                      </a:prstGeom>
                      <a:solidFill>
                        <a:srgbClr val="FFFFFF"/>
                      </a:solidFill>
                      <a:ln w="38100" cmpd="sng">
                        <a:solidFill>
                          <a:srgbClr val="000000"/>
                        </a:solidFill>
                      </a:ln>
                      <a:extLst/>
                    </p:spPr>
                  </p:pic>
                </p:oleObj>
              </mc:Fallback>
            </mc:AlternateContent>
          </a:graphicData>
        </a:graphic>
      </p:graphicFrame>
      <p:graphicFrame>
        <p:nvGraphicFramePr>
          <p:cNvPr id="359429" name="Object 5"/>
          <p:cNvGraphicFramePr>
            <a:graphicFrameLocks noChangeAspect="1"/>
          </p:cNvGraphicFramePr>
          <p:nvPr>
            <p:extLst>
              <p:ext uri="{D42A27DB-BD31-4B8C-83A1-F6EECF244321}">
                <p14:modId xmlns:p14="http://schemas.microsoft.com/office/powerpoint/2010/main" val="1522180728"/>
              </p:ext>
            </p:extLst>
          </p:nvPr>
        </p:nvGraphicFramePr>
        <p:xfrm>
          <a:off x="838200" y="3543300"/>
          <a:ext cx="2049462" cy="647700"/>
        </p:xfrm>
        <a:graphic>
          <a:graphicData uri="http://schemas.openxmlformats.org/presentationml/2006/ole">
            <mc:AlternateContent xmlns:mc="http://schemas.openxmlformats.org/markup-compatibility/2006">
              <mc:Choice xmlns:v="urn:schemas-microsoft-com:vml" Requires="v">
                <p:oleObj spid="_x0000_s26866" name="Equation" r:id="rId10" imgW="1155700" imgH="406400" progId="Equation.3">
                  <p:embed/>
                </p:oleObj>
              </mc:Choice>
              <mc:Fallback>
                <p:oleObj name="Equation" r:id="rId10" imgW="1155700" imgH="4064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8200" y="3543300"/>
                        <a:ext cx="2049462" cy="647700"/>
                      </a:xfrm>
                      <a:prstGeom prst="rect">
                        <a:avLst/>
                      </a:prstGeom>
                      <a:solidFill>
                        <a:srgbClr val="FFFFFF"/>
                      </a:solidFill>
                      <a:ln w="38100" cmpd="sng">
                        <a:solidFill>
                          <a:srgbClr val="000000"/>
                        </a:solidFill>
                      </a:ln>
                      <a:extLst/>
                    </p:spPr>
                  </p:pic>
                </p:oleObj>
              </mc:Fallback>
            </mc:AlternateContent>
          </a:graphicData>
        </a:graphic>
      </p:graphicFrame>
      <p:graphicFrame>
        <p:nvGraphicFramePr>
          <p:cNvPr id="359431" name="Object 7"/>
          <p:cNvGraphicFramePr>
            <a:graphicFrameLocks noChangeAspect="1"/>
          </p:cNvGraphicFramePr>
          <p:nvPr>
            <p:extLst>
              <p:ext uri="{D42A27DB-BD31-4B8C-83A1-F6EECF244321}">
                <p14:modId xmlns:p14="http://schemas.microsoft.com/office/powerpoint/2010/main" val="388764253"/>
              </p:ext>
            </p:extLst>
          </p:nvPr>
        </p:nvGraphicFramePr>
        <p:xfrm>
          <a:off x="228600" y="4419600"/>
          <a:ext cx="3941763" cy="1922463"/>
        </p:xfrm>
        <a:graphic>
          <a:graphicData uri="http://schemas.openxmlformats.org/presentationml/2006/ole">
            <mc:AlternateContent xmlns:mc="http://schemas.openxmlformats.org/markup-compatibility/2006">
              <mc:Choice xmlns:v="urn:schemas-microsoft-com:vml" Requires="v">
                <p:oleObj spid="_x0000_s26867" name="Equation" r:id="rId12" imgW="2222500" imgH="1206500" progId="Equation.3">
                  <p:embed/>
                </p:oleObj>
              </mc:Choice>
              <mc:Fallback>
                <p:oleObj name="Equation" r:id="rId12" imgW="2222500" imgH="12065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8600" y="4419600"/>
                        <a:ext cx="3941763" cy="1922463"/>
                      </a:xfrm>
                      <a:prstGeom prst="rect">
                        <a:avLst/>
                      </a:prstGeom>
                      <a:solidFill>
                        <a:srgbClr val="FFFFFF"/>
                      </a:solidFill>
                      <a:ln w="38100" cmpd="sng">
                        <a:solidFill>
                          <a:srgbClr val="000000"/>
                        </a:solidFill>
                      </a:ln>
                      <a:extLst/>
                    </p:spPr>
                  </p:pic>
                </p:oleObj>
              </mc:Fallback>
            </mc:AlternateContent>
          </a:graphicData>
        </a:graphic>
      </p:graphicFrame>
      <p:graphicFrame>
        <p:nvGraphicFramePr>
          <p:cNvPr id="361479" name="Object 7"/>
          <p:cNvGraphicFramePr>
            <a:graphicFrameLocks noChangeAspect="1"/>
          </p:cNvGraphicFramePr>
          <p:nvPr>
            <p:extLst>
              <p:ext uri="{D42A27DB-BD31-4B8C-83A1-F6EECF244321}">
                <p14:modId xmlns:p14="http://schemas.microsoft.com/office/powerpoint/2010/main" val="211894971"/>
              </p:ext>
            </p:extLst>
          </p:nvPr>
        </p:nvGraphicFramePr>
        <p:xfrm>
          <a:off x="6203950" y="3725863"/>
          <a:ext cx="720725" cy="323850"/>
        </p:xfrm>
        <a:graphic>
          <a:graphicData uri="http://schemas.openxmlformats.org/presentationml/2006/ole">
            <mc:AlternateContent xmlns:mc="http://schemas.openxmlformats.org/markup-compatibility/2006">
              <mc:Choice xmlns:v="urn:schemas-microsoft-com:vml" Requires="v">
                <p:oleObj spid="_x0000_s26868" name="Equation" r:id="rId14" imgW="406400" imgH="203200" progId="Equation.3">
                  <p:embed/>
                </p:oleObj>
              </mc:Choice>
              <mc:Fallback>
                <p:oleObj name="Equation" r:id="rId14" imgW="406400" imgH="2032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03950" y="3725863"/>
                        <a:ext cx="720725" cy="323850"/>
                      </a:xfrm>
                      <a:prstGeom prst="rect">
                        <a:avLst/>
                      </a:prstGeom>
                      <a:solidFill>
                        <a:srgbClr val="FFFFFF"/>
                      </a:solidFill>
                      <a:ln>
                        <a:noFill/>
                      </a:ln>
                      <a:extLst/>
                    </p:spPr>
                  </p:pic>
                </p:oleObj>
              </mc:Fallback>
            </mc:AlternateContent>
          </a:graphicData>
        </a:graphic>
      </p:graphicFrame>
      <p:graphicFrame>
        <p:nvGraphicFramePr>
          <p:cNvPr id="361480" name="Object 8"/>
          <p:cNvGraphicFramePr>
            <a:graphicFrameLocks noChangeAspect="1"/>
          </p:cNvGraphicFramePr>
          <p:nvPr>
            <p:extLst>
              <p:ext uri="{D42A27DB-BD31-4B8C-83A1-F6EECF244321}">
                <p14:modId xmlns:p14="http://schemas.microsoft.com/office/powerpoint/2010/main" val="1827351647"/>
              </p:ext>
            </p:extLst>
          </p:nvPr>
        </p:nvGraphicFramePr>
        <p:xfrm>
          <a:off x="7504113" y="4878388"/>
          <a:ext cx="696912" cy="282575"/>
        </p:xfrm>
        <a:graphic>
          <a:graphicData uri="http://schemas.openxmlformats.org/presentationml/2006/ole">
            <mc:AlternateContent xmlns:mc="http://schemas.openxmlformats.org/markup-compatibility/2006">
              <mc:Choice xmlns:v="urn:schemas-microsoft-com:vml" Requires="v">
                <p:oleObj spid="_x0000_s26869" name="Equation" r:id="rId16" imgW="393700" imgH="177800" progId="Equation.3">
                  <p:embed/>
                </p:oleObj>
              </mc:Choice>
              <mc:Fallback>
                <p:oleObj name="Equation" r:id="rId16" imgW="393700" imgH="1778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04113" y="4878388"/>
                        <a:ext cx="696912" cy="282575"/>
                      </a:xfrm>
                      <a:prstGeom prst="rect">
                        <a:avLst/>
                      </a:prstGeom>
                      <a:solidFill>
                        <a:srgbClr val="FFFFFF"/>
                      </a:solidFill>
                      <a:ln>
                        <a:noFill/>
                      </a:ln>
                      <a:extLst/>
                    </p:spPr>
                  </p:pic>
                </p:oleObj>
              </mc:Fallback>
            </mc:AlternateContent>
          </a:graphicData>
        </a:graphic>
      </p:graphicFrame>
      <p:graphicFrame>
        <p:nvGraphicFramePr>
          <p:cNvPr id="361481" name="Object 9"/>
          <p:cNvGraphicFramePr>
            <a:graphicFrameLocks noChangeAspect="1"/>
          </p:cNvGraphicFramePr>
          <p:nvPr>
            <p:extLst>
              <p:ext uri="{D42A27DB-BD31-4B8C-83A1-F6EECF244321}">
                <p14:modId xmlns:p14="http://schemas.microsoft.com/office/powerpoint/2010/main" val="3483828639"/>
              </p:ext>
            </p:extLst>
          </p:nvPr>
        </p:nvGraphicFramePr>
        <p:xfrm>
          <a:off x="5103813" y="4889500"/>
          <a:ext cx="1057275" cy="282575"/>
        </p:xfrm>
        <a:graphic>
          <a:graphicData uri="http://schemas.openxmlformats.org/presentationml/2006/ole">
            <mc:AlternateContent xmlns:mc="http://schemas.openxmlformats.org/markup-compatibility/2006">
              <mc:Choice xmlns:v="urn:schemas-microsoft-com:vml" Requires="v">
                <p:oleObj spid="_x0000_s26870" name="Equation" r:id="rId18" imgW="596900" imgH="177800" progId="Equation.3">
                  <p:embed/>
                </p:oleObj>
              </mc:Choice>
              <mc:Fallback>
                <p:oleObj name="Equation" r:id="rId18" imgW="596900" imgH="17780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103813" y="4889500"/>
                        <a:ext cx="1057275" cy="282575"/>
                      </a:xfrm>
                      <a:prstGeom prst="rect">
                        <a:avLst/>
                      </a:prstGeom>
                      <a:solidFill>
                        <a:srgbClr val="FFFFFF"/>
                      </a:solidFill>
                      <a:ln>
                        <a:noFill/>
                      </a:ln>
                      <a:extLst/>
                    </p:spPr>
                  </p:pic>
                </p:oleObj>
              </mc:Fallback>
            </mc:AlternateContent>
          </a:graphicData>
        </a:graphic>
      </p:graphicFrame>
      <p:graphicFrame>
        <p:nvGraphicFramePr>
          <p:cNvPr id="361482" name="Object 10"/>
          <p:cNvGraphicFramePr>
            <a:graphicFrameLocks noChangeAspect="1"/>
          </p:cNvGraphicFramePr>
          <p:nvPr>
            <p:extLst>
              <p:ext uri="{D42A27DB-BD31-4B8C-83A1-F6EECF244321}">
                <p14:modId xmlns:p14="http://schemas.microsoft.com/office/powerpoint/2010/main" val="3543637259"/>
              </p:ext>
            </p:extLst>
          </p:nvPr>
        </p:nvGraphicFramePr>
        <p:xfrm>
          <a:off x="7645400" y="3725863"/>
          <a:ext cx="1123950" cy="282575"/>
        </p:xfrm>
        <a:graphic>
          <a:graphicData uri="http://schemas.openxmlformats.org/presentationml/2006/ole">
            <mc:AlternateContent xmlns:mc="http://schemas.openxmlformats.org/markup-compatibility/2006">
              <mc:Choice xmlns:v="urn:schemas-microsoft-com:vml" Requires="v">
                <p:oleObj spid="_x0000_s26871" name="数式" r:id="rId20" imgW="635000" imgH="177800" progId="Equation.3">
                  <p:embed/>
                </p:oleObj>
              </mc:Choice>
              <mc:Fallback>
                <p:oleObj name="数式" r:id="rId20" imgW="635000" imgH="17780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645400" y="3725863"/>
                        <a:ext cx="1123950" cy="282575"/>
                      </a:xfrm>
                      <a:prstGeom prst="rect">
                        <a:avLst/>
                      </a:prstGeom>
                      <a:solidFill>
                        <a:srgbClr val="FFFFFF"/>
                      </a:solidFill>
                      <a:ln>
                        <a:noFill/>
                      </a:ln>
                      <a:extLst/>
                    </p:spPr>
                  </p:pic>
                </p:oleObj>
              </mc:Fallback>
            </mc:AlternateContent>
          </a:graphicData>
        </a:graphic>
      </p:graphicFrame>
      <p:sp>
        <p:nvSpPr>
          <p:cNvPr id="16" name="Slide Number Placeholder 15"/>
          <p:cNvSpPr>
            <a:spLocks noGrp="1"/>
          </p:cNvSpPr>
          <p:nvPr>
            <p:ph type="sldNum" sz="quarter" idx="12"/>
          </p:nvPr>
        </p:nvSpPr>
        <p:spPr/>
        <p:txBody>
          <a:bodyPr/>
          <a:lstStyle/>
          <a:p>
            <a:fld id="{0B4AC312-9088-7A41-9348-5601ED868CC6}" type="slidenum">
              <a:rPr lang="en-US" smtClean="0"/>
              <a:pPr/>
              <a:t>18</a:t>
            </a:fld>
            <a:endParaRPr lang="en-US"/>
          </a:p>
        </p:txBody>
      </p:sp>
      <p:sp>
        <p:nvSpPr>
          <p:cNvPr id="2" name="テキスト ボックス 1"/>
          <p:cNvSpPr txBox="1"/>
          <p:nvPr/>
        </p:nvSpPr>
        <p:spPr>
          <a:xfrm>
            <a:off x="4445000" y="3369278"/>
            <a:ext cx="595035" cy="276999"/>
          </a:xfrm>
          <a:prstGeom prst="rect">
            <a:avLst/>
          </a:prstGeom>
          <a:solidFill>
            <a:srgbClr val="FFFFFF"/>
          </a:solidFill>
        </p:spPr>
        <p:txBody>
          <a:bodyPr wrap="none" rtlCol="0">
            <a:spAutoFit/>
          </a:bodyPr>
          <a:lstStyle/>
          <a:p>
            <a:r>
              <a:rPr kumimoji="1" lang="en-US" altLang="ja-JP" sz="1200" b="1" dirty="0" smtClean="0">
                <a:solidFill>
                  <a:srgbClr val="000000"/>
                </a:solidFill>
                <a:latin typeface="Times" pitchFamily="18" charset="0"/>
                <a:ea typeface="ヒラギノ角ゴ Pro W3"/>
                <a:cs typeface="ヒラギノ角ゴ Pro W3"/>
              </a:rPr>
              <a:t>height</a:t>
            </a:r>
            <a:endParaRPr kumimoji="1" lang="ja-JP" altLang="en-US" sz="1200" b="1" dirty="0">
              <a:solidFill>
                <a:srgbClr val="000000"/>
              </a:solidFill>
              <a:latin typeface="Times" pitchFamily="18" charset="0"/>
              <a:ea typeface="ヒラギノ角ゴ Pro W3"/>
              <a:cs typeface="ヒラギノ角ゴ Pro W3"/>
            </a:endParaRPr>
          </a:p>
        </p:txBody>
      </p:sp>
      <p:sp>
        <p:nvSpPr>
          <p:cNvPr id="18" name="テキスト ボックス 17"/>
          <p:cNvSpPr txBox="1"/>
          <p:nvPr/>
        </p:nvSpPr>
        <p:spPr>
          <a:xfrm>
            <a:off x="8256369" y="5438001"/>
            <a:ext cx="603050" cy="276999"/>
          </a:xfrm>
          <a:prstGeom prst="rect">
            <a:avLst/>
          </a:prstGeom>
          <a:solidFill>
            <a:srgbClr val="FFFFFF"/>
          </a:solidFill>
        </p:spPr>
        <p:txBody>
          <a:bodyPr wrap="none" rtlCol="0">
            <a:spAutoFit/>
          </a:bodyPr>
          <a:lstStyle/>
          <a:p>
            <a:r>
              <a:rPr kumimoji="1" lang="en-US" altLang="ja-JP" sz="1200" b="1" dirty="0" smtClean="0">
                <a:solidFill>
                  <a:srgbClr val="000000"/>
                </a:solidFill>
                <a:latin typeface="Times" pitchFamily="18" charset="0"/>
                <a:ea typeface="ヒラギノ角ゴ Pro W3"/>
                <a:cs typeface="ヒラギノ角ゴ Pro W3"/>
              </a:rPr>
              <a:t>radius</a:t>
            </a:r>
            <a:endParaRPr kumimoji="1" lang="ja-JP" altLang="en-US" sz="1200" b="1" dirty="0">
              <a:solidFill>
                <a:srgbClr val="000000"/>
              </a:solidFill>
              <a:latin typeface="Times" pitchFamily="18" charset="0"/>
              <a:ea typeface="ヒラギノ角ゴ Pro W3"/>
              <a:cs typeface="ヒラギノ角ゴ Pro W3"/>
            </a:endParaRPr>
          </a:p>
        </p:txBody>
      </p:sp>
      <p:sp>
        <p:nvSpPr>
          <p:cNvPr id="4" name="正方形/長方形 3"/>
          <p:cNvSpPr/>
          <p:nvPr/>
        </p:nvSpPr>
        <p:spPr>
          <a:xfrm>
            <a:off x="998538" y="5643563"/>
            <a:ext cx="3040062" cy="6985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114800" y="6096000"/>
            <a:ext cx="2313454" cy="338554"/>
          </a:xfrm>
          <a:prstGeom prst="rect">
            <a:avLst/>
          </a:prstGeom>
          <a:noFill/>
        </p:spPr>
        <p:txBody>
          <a:bodyPr wrap="none" rtlCol="0">
            <a:spAutoFit/>
          </a:bodyPr>
          <a:lstStyle/>
          <a:p>
            <a:r>
              <a:rPr kumimoji="1" lang="en-US" altLang="ja-JP" sz="1600" dirty="0" smtClean="0"/>
              <a:t>※</a:t>
            </a:r>
            <a:r>
              <a:rPr kumimoji="1" lang="ja-JP" altLang="en-US" sz="1600" dirty="0" smtClean="0"/>
              <a:t>異なる導出方法もある</a:t>
            </a:r>
            <a:endParaRPr kumimoji="1" lang="ja-JP" altLang="en-US" sz="1600" dirty="0"/>
          </a:p>
        </p:txBody>
      </p:sp>
    </p:spTree>
    <p:extLst>
      <p:ext uri="{BB962C8B-B14F-4D97-AF65-F5344CB8AC3E}">
        <p14:creationId xmlns:p14="http://schemas.microsoft.com/office/powerpoint/2010/main" val="1504642444"/>
      </p:ext>
    </p:extLst>
  </p:cSld>
  <p:clrMapOvr>
    <a:masterClrMapping/>
  </p:clrMapOvr>
  <p:transition spd="slow">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Maximum Potential Intensity  of a typhoon</a:t>
            </a:r>
            <a:endParaRPr kumimoji="1" lang="ja-JP" altLang="en-US" dirty="0"/>
          </a:p>
        </p:txBody>
      </p:sp>
      <p:sp>
        <p:nvSpPr>
          <p:cNvPr id="4" name="スライド番号プレースホルダー 3"/>
          <p:cNvSpPr>
            <a:spLocks noGrp="1"/>
          </p:cNvSpPr>
          <p:nvPr>
            <p:ph type="sldNum" sz="quarter" idx="12"/>
          </p:nvPr>
        </p:nvSpPr>
        <p:spPr/>
        <p:txBody>
          <a:bodyPr/>
          <a:lstStyle/>
          <a:p>
            <a:fld id="{0B4AC312-9088-7A41-9348-5601ED868CC6}" type="slidenum">
              <a:rPr lang="en-US" smtClean="0"/>
              <a:pPr/>
              <a:t>19</a:t>
            </a:fld>
            <a:endParaRPr lang="en-US"/>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
            <a:ext cx="4267200" cy="5522259"/>
          </a:xfrm>
          <a:prstGeom prst="rect">
            <a:avLst/>
          </a:prstGeom>
        </p:spPr>
      </p:pic>
      <p:sp>
        <p:nvSpPr>
          <p:cNvPr id="6" name="正方形/長方形 5"/>
          <p:cNvSpPr/>
          <p:nvPr/>
        </p:nvSpPr>
        <p:spPr>
          <a:xfrm>
            <a:off x="1985265" y="6186100"/>
            <a:ext cx="2423292" cy="276999"/>
          </a:xfrm>
          <a:prstGeom prst="rect">
            <a:avLst/>
          </a:prstGeom>
        </p:spPr>
        <p:txBody>
          <a:bodyPr wrap="none">
            <a:spAutoFit/>
          </a:bodyPr>
          <a:lstStyle/>
          <a:p>
            <a:r>
              <a:rPr lang="en-US" altLang="ja-JP" sz="1200" dirty="0"/>
              <a:t>http://wxmaps.org/pix/hurpot.html</a:t>
            </a:r>
            <a:endParaRPr lang="ja-JP" altLang="en-US" sz="1200" dirty="0"/>
          </a:p>
        </p:txBody>
      </p:sp>
      <p:graphicFrame>
        <p:nvGraphicFramePr>
          <p:cNvPr id="7" name="オブジェクト 6"/>
          <p:cNvGraphicFramePr>
            <a:graphicFrameLocks noChangeAspect="1"/>
          </p:cNvGraphicFramePr>
          <p:nvPr>
            <p:extLst>
              <p:ext uri="{D42A27DB-BD31-4B8C-83A1-F6EECF244321}">
                <p14:modId xmlns:p14="http://schemas.microsoft.com/office/powerpoint/2010/main" val="775155674"/>
              </p:ext>
            </p:extLst>
          </p:nvPr>
        </p:nvGraphicFramePr>
        <p:xfrm>
          <a:off x="5040035" y="1372395"/>
          <a:ext cx="2725737" cy="687387"/>
        </p:xfrm>
        <a:graphic>
          <a:graphicData uri="http://schemas.openxmlformats.org/presentationml/2006/ole">
            <mc:AlternateContent xmlns:mc="http://schemas.openxmlformats.org/markup-compatibility/2006">
              <mc:Choice xmlns:v="urn:schemas-microsoft-com:vml" Requires="v">
                <p:oleObj spid="_x0000_s27731" name="数式" r:id="rId4" imgW="1536480" imgH="431640" progId="Equation.3">
                  <p:embed/>
                </p:oleObj>
              </mc:Choice>
              <mc:Fallback>
                <p:oleObj name="数式" r:id="rId4" imgW="1536480" imgH="431640" progId="Equation.3">
                  <p:embed/>
                  <p:pic>
                    <p:nvPicPr>
                      <p:cNvPr id="0" name=""/>
                      <p:cNvPicPr>
                        <a:picLocks noChangeAspect="1" noChangeArrowheads="1"/>
                      </p:cNvPicPr>
                      <p:nvPr/>
                    </p:nvPicPr>
                    <p:blipFill>
                      <a:blip r:embed="rId5"/>
                      <a:srcRect/>
                      <a:stretch>
                        <a:fillRect/>
                      </a:stretch>
                    </p:blipFill>
                    <p:spPr bwMode="auto">
                      <a:xfrm>
                        <a:off x="5040035" y="1372395"/>
                        <a:ext cx="2725737" cy="687387"/>
                      </a:xfrm>
                      <a:prstGeom prst="rect">
                        <a:avLst/>
                      </a:prstGeom>
                      <a:solidFill>
                        <a:srgbClr val="FFFFFF"/>
                      </a:solidFill>
                      <a:ln w="38100" cmpd="sng">
                        <a:noFill/>
                        <a:miter lim="800000"/>
                        <a:headEnd/>
                        <a:tailEnd/>
                      </a:ln>
                    </p:spPr>
                  </p:pic>
                </p:oleObj>
              </mc:Fallback>
            </mc:AlternateContent>
          </a:graphicData>
        </a:graphic>
      </p:graphicFrame>
      <p:sp>
        <p:nvSpPr>
          <p:cNvPr id="8" name="Rectangle 30"/>
          <p:cNvSpPr>
            <a:spLocks noChangeArrowheads="1"/>
          </p:cNvSpPr>
          <p:nvPr/>
        </p:nvSpPr>
        <p:spPr bwMode="auto">
          <a:xfrm>
            <a:off x="4267200" y="3200400"/>
            <a:ext cx="4673600" cy="2819400"/>
          </a:xfrm>
          <a:prstGeom prst="rect">
            <a:avLst/>
          </a:prstGeom>
          <a:solidFill>
            <a:schemeClr val="tx2">
              <a:lumMod val="20000"/>
              <a:lumOff val="80000"/>
            </a:schemeClr>
          </a:solidFill>
          <a:ln w="38100">
            <a:solidFill>
              <a:schemeClr val="tx1"/>
            </a:solidFill>
            <a:round/>
            <a:headEnd/>
            <a:tailEnd/>
          </a:ln>
        </p:spPr>
        <p:txBody>
          <a:bodyPr wrap="none">
            <a:prstTxWarp prst="textNoShape">
              <a:avLst/>
            </a:prstTxWarp>
          </a:bodyPr>
          <a:lstStyle/>
          <a:p>
            <a:endParaRPr lang="en-US" altLang="ja-JP"/>
          </a:p>
        </p:txBody>
      </p:sp>
      <p:pic>
        <p:nvPicPr>
          <p:cNvPr id="9" name="Picture 20"/>
          <p:cNvPicPr>
            <a:picLocks noChangeAspect="1" noChangeArrowheads="1"/>
          </p:cNvPicPr>
          <p:nvPr/>
        </p:nvPicPr>
        <p:blipFill>
          <a:blip r:embed="rId6"/>
          <a:srcRect/>
          <a:stretch>
            <a:fillRect/>
          </a:stretch>
        </p:blipFill>
        <p:spPr bwMode="auto">
          <a:xfrm>
            <a:off x="4445000" y="3397250"/>
            <a:ext cx="4343400" cy="2501900"/>
          </a:xfrm>
          <a:prstGeom prst="rect">
            <a:avLst/>
          </a:prstGeom>
          <a:noFill/>
          <a:ln w="9525">
            <a:noFill/>
            <a:miter lim="800000"/>
            <a:headEnd/>
            <a:tailEnd/>
          </a:ln>
        </p:spPr>
      </p:pic>
      <p:sp>
        <p:nvSpPr>
          <p:cNvPr id="10" name="TextBox 4"/>
          <p:cNvSpPr txBox="1">
            <a:spLocks noChangeArrowheads="1"/>
          </p:cNvSpPr>
          <p:nvPr/>
        </p:nvSpPr>
        <p:spPr bwMode="auto">
          <a:xfrm>
            <a:off x="5410200" y="3257490"/>
            <a:ext cx="2209800" cy="400110"/>
          </a:xfrm>
          <a:prstGeom prst="rect">
            <a:avLst/>
          </a:prstGeom>
          <a:solidFill>
            <a:srgbClr val="FFFFFF"/>
          </a:solidFill>
          <a:ln w="31750">
            <a:solidFill>
              <a:srgbClr val="000000"/>
            </a:solidFill>
            <a:miter lim="800000"/>
            <a:headEnd/>
            <a:tailEnd/>
          </a:ln>
        </p:spPr>
        <p:txBody>
          <a:bodyPr>
            <a:prstTxWarp prst="textNoShape">
              <a:avLst/>
            </a:prstTxWarp>
            <a:spAutoFit/>
          </a:bodyPr>
          <a:lstStyle/>
          <a:p>
            <a:pPr algn="ctr"/>
            <a:r>
              <a:rPr lang="en-US" altLang="ja-JP" sz="2000" b="1" dirty="0" smtClean="0">
                <a:solidFill>
                  <a:srgbClr val="000000"/>
                </a:solidFill>
                <a:latin typeface="Times New Roman" charset="0"/>
                <a:ea typeface="Times New Roman" charset="0"/>
                <a:cs typeface="Times New Roman" charset="0"/>
              </a:rPr>
              <a:t>Emanuel’s </a:t>
            </a:r>
            <a:r>
              <a:rPr lang="en-US" altLang="ja-JP" sz="2000" b="1" dirty="0">
                <a:solidFill>
                  <a:srgbClr val="000000"/>
                </a:solidFill>
                <a:latin typeface="Times New Roman" charset="0"/>
                <a:ea typeface="Times New Roman" charset="0"/>
                <a:cs typeface="Times New Roman" charset="0"/>
              </a:rPr>
              <a:t>Theory</a:t>
            </a:r>
          </a:p>
        </p:txBody>
      </p:sp>
      <p:graphicFrame>
        <p:nvGraphicFramePr>
          <p:cNvPr id="13" name="Object 9"/>
          <p:cNvGraphicFramePr>
            <a:graphicFrameLocks noChangeAspect="1"/>
          </p:cNvGraphicFramePr>
          <p:nvPr>
            <p:extLst>
              <p:ext uri="{D42A27DB-BD31-4B8C-83A1-F6EECF244321}">
                <p14:modId xmlns:p14="http://schemas.microsoft.com/office/powerpoint/2010/main" val="937793426"/>
              </p:ext>
            </p:extLst>
          </p:nvPr>
        </p:nvGraphicFramePr>
        <p:xfrm>
          <a:off x="6172200" y="5029200"/>
          <a:ext cx="314325" cy="363537"/>
        </p:xfrm>
        <a:graphic>
          <a:graphicData uri="http://schemas.openxmlformats.org/presentationml/2006/ole">
            <mc:AlternateContent xmlns:mc="http://schemas.openxmlformats.org/markup-compatibility/2006">
              <mc:Choice xmlns:v="urn:schemas-microsoft-com:vml" Requires="v">
                <p:oleObj spid="_x0000_s27732" name="数式" r:id="rId7" imgW="177480" imgH="228600" progId="Equation.3">
                  <p:embed/>
                </p:oleObj>
              </mc:Choice>
              <mc:Fallback>
                <p:oleObj name="数式" r:id="rId7" imgW="177480" imgH="228600" progId="Equation.3">
                  <p:embed/>
                  <p:pic>
                    <p:nvPicPr>
                      <p:cNvPr id="0" name=""/>
                      <p:cNvPicPr>
                        <a:picLocks noChangeAspect="1" noChangeArrowheads="1"/>
                      </p:cNvPicPr>
                      <p:nvPr/>
                    </p:nvPicPr>
                    <p:blipFill>
                      <a:blip r:embed="rId8"/>
                      <a:srcRect/>
                      <a:stretch>
                        <a:fillRect/>
                      </a:stretch>
                    </p:blipFill>
                    <p:spPr bwMode="auto">
                      <a:xfrm>
                        <a:off x="6172200" y="5029200"/>
                        <a:ext cx="314325" cy="363537"/>
                      </a:xfrm>
                      <a:prstGeom prst="rect">
                        <a:avLst/>
                      </a:prstGeom>
                      <a:solidFill>
                        <a:srgbClr val="FFFFFF"/>
                      </a:solidFill>
                      <a:ln>
                        <a:noFill/>
                      </a:ln>
                      <a:extLst/>
                    </p:spPr>
                  </p:pic>
                </p:oleObj>
              </mc:Fallback>
            </mc:AlternateContent>
          </a:graphicData>
        </a:graphic>
      </p:graphicFrame>
      <p:graphicFrame>
        <p:nvGraphicFramePr>
          <p:cNvPr id="14" name="Object 10"/>
          <p:cNvGraphicFramePr>
            <a:graphicFrameLocks noChangeAspect="1"/>
          </p:cNvGraphicFramePr>
          <p:nvPr>
            <p:extLst>
              <p:ext uri="{D42A27DB-BD31-4B8C-83A1-F6EECF244321}">
                <p14:modId xmlns:p14="http://schemas.microsoft.com/office/powerpoint/2010/main" val="804046733"/>
              </p:ext>
            </p:extLst>
          </p:nvPr>
        </p:nvGraphicFramePr>
        <p:xfrm>
          <a:off x="7656708" y="4132262"/>
          <a:ext cx="315913" cy="363538"/>
        </p:xfrm>
        <a:graphic>
          <a:graphicData uri="http://schemas.openxmlformats.org/presentationml/2006/ole">
            <mc:AlternateContent xmlns:mc="http://schemas.openxmlformats.org/markup-compatibility/2006">
              <mc:Choice xmlns:v="urn:schemas-microsoft-com:vml" Requires="v">
                <p:oleObj spid="_x0000_s27733" name="数式" r:id="rId9" imgW="177480" imgH="228600" progId="Equation.3">
                  <p:embed/>
                </p:oleObj>
              </mc:Choice>
              <mc:Fallback>
                <p:oleObj name="数式" r:id="rId9" imgW="177480" imgH="228600" progId="Equation.3">
                  <p:embed/>
                  <p:pic>
                    <p:nvPicPr>
                      <p:cNvPr id="0" name=""/>
                      <p:cNvPicPr>
                        <a:picLocks noChangeAspect="1" noChangeArrowheads="1"/>
                      </p:cNvPicPr>
                      <p:nvPr/>
                    </p:nvPicPr>
                    <p:blipFill>
                      <a:blip r:embed="rId10"/>
                      <a:srcRect/>
                      <a:stretch>
                        <a:fillRect/>
                      </a:stretch>
                    </p:blipFill>
                    <p:spPr bwMode="auto">
                      <a:xfrm>
                        <a:off x="7656708" y="4132262"/>
                        <a:ext cx="315913" cy="363538"/>
                      </a:xfrm>
                      <a:prstGeom prst="rect">
                        <a:avLst/>
                      </a:prstGeom>
                      <a:solidFill>
                        <a:srgbClr val="FFFFFF"/>
                      </a:solidFill>
                      <a:ln>
                        <a:noFill/>
                      </a:ln>
                      <a:extLst/>
                    </p:spPr>
                  </p:pic>
                </p:oleObj>
              </mc:Fallback>
            </mc:AlternateContent>
          </a:graphicData>
        </a:graphic>
      </p:graphicFrame>
      <p:sp>
        <p:nvSpPr>
          <p:cNvPr id="15" name="テキスト ボックス 14"/>
          <p:cNvSpPr txBox="1"/>
          <p:nvPr/>
        </p:nvSpPr>
        <p:spPr>
          <a:xfrm>
            <a:off x="4445000" y="3369278"/>
            <a:ext cx="595035" cy="276999"/>
          </a:xfrm>
          <a:prstGeom prst="rect">
            <a:avLst/>
          </a:prstGeom>
          <a:solidFill>
            <a:srgbClr val="FFFFFF"/>
          </a:solidFill>
        </p:spPr>
        <p:txBody>
          <a:bodyPr wrap="none" rtlCol="0">
            <a:spAutoFit/>
          </a:bodyPr>
          <a:lstStyle/>
          <a:p>
            <a:r>
              <a:rPr kumimoji="1" lang="en-US" altLang="ja-JP" sz="1200" b="1" dirty="0" smtClean="0">
                <a:solidFill>
                  <a:srgbClr val="000000"/>
                </a:solidFill>
                <a:latin typeface="Times" pitchFamily="18" charset="0"/>
                <a:ea typeface="ヒラギノ角ゴ Pro W3"/>
                <a:cs typeface="ヒラギノ角ゴ Pro W3"/>
              </a:rPr>
              <a:t>height</a:t>
            </a:r>
            <a:endParaRPr kumimoji="1" lang="ja-JP" altLang="en-US" sz="1200" b="1" dirty="0">
              <a:solidFill>
                <a:srgbClr val="000000"/>
              </a:solidFill>
              <a:latin typeface="Times" pitchFamily="18" charset="0"/>
              <a:ea typeface="ヒラギノ角ゴ Pro W3"/>
              <a:cs typeface="ヒラギノ角ゴ Pro W3"/>
            </a:endParaRPr>
          </a:p>
        </p:txBody>
      </p:sp>
      <p:sp>
        <p:nvSpPr>
          <p:cNvPr id="16" name="テキスト ボックス 15"/>
          <p:cNvSpPr txBox="1"/>
          <p:nvPr/>
        </p:nvSpPr>
        <p:spPr>
          <a:xfrm>
            <a:off x="8256369" y="5438001"/>
            <a:ext cx="603050" cy="276999"/>
          </a:xfrm>
          <a:prstGeom prst="rect">
            <a:avLst/>
          </a:prstGeom>
          <a:solidFill>
            <a:srgbClr val="FFFFFF"/>
          </a:solidFill>
        </p:spPr>
        <p:txBody>
          <a:bodyPr wrap="none" rtlCol="0">
            <a:spAutoFit/>
          </a:bodyPr>
          <a:lstStyle/>
          <a:p>
            <a:r>
              <a:rPr kumimoji="1" lang="en-US" altLang="ja-JP" sz="1200" b="1" dirty="0" smtClean="0">
                <a:solidFill>
                  <a:srgbClr val="000000"/>
                </a:solidFill>
                <a:latin typeface="Times" pitchFamily="18" charset="0"/>
                <a:ea typeface="ヒラギノ角ゴ Pro W3"/>
                <a:cs typeface="ヒラギノ角ゴ Pro W3"/>
              </a:rPr>
              <a:t>radius</a:t>
            </a:r>
            <a:endParaRPr kumimoji="1" lang="ja-JP" altLang="en-US" sz="1200" b="1" dirty="0">
              <a:solidFill>
                <a:srgbClr val="000000"/>
              </a:solidFill>
              <a:latin typeface="Times" pitchFamily="18" charset="0"/>
              <a:ea typeface="ヒラギノ角ゴ Pro W3"/>
              <a:cs typeface="ヒラギノ角ゴ Pro W3"/>
            </a:endParaRPr>
          </a:p>
        </p:txBody>
      </p:sp>
      <p:sp>
        <p:nvSpPr>
          <p:cNvPr id="17" name="正方形/長方形 16"/>
          <p:cNvSpPr/>
          <p:nvPr/>
        </p:nvSpPr>
        <p:spPr>
          <a:xfrm>
            <a:off x="6515100" y="3733800"/>
            <a:ext cx="2667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7505700" y="4876800"/>
            <a:ext cx="2667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7810500" y="5638800"/>
            <a:ext cx="266700" cy="2730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6337300" y="5594350"/>
            <a:ext cx="2667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6705600" y="2180559"/>
            <a:ext cx="2362200" cy="830997"/>
          </a:xfrm>
          <a:prstGeom prst="rect">
            <a:avLst/>
          </a:prstGeom>
          <a:noFill/>
          <a:ln>
            <a:solidFill>
              <a:srgbClr val="FF0000"/>
            </a:solidFill>
          </a:ln>
        </p:spPr>
        <p:txBody>
          <a:bodyPr wrap="square" rtlCol="0">
            <a:spAutoFit/>
          </a:bodyPr>
          <a:lstStyle/>
          <a:p>
            <a:r>
              <a:rPr kumimoji="1" lang="en-US" altLang="ja-JP" sz="1600" dirty="0" smtClean="0"/>
              <a:t>Enthalpy difference between the atmosphere and the ocean</a:t>
            </a:r>
            <a:endParaRPr kumimoji="1" lang="ja-JP" altLang="en-US" sz="1600" dirty="0"/>
          </a:p>
        </p:txBody>
      </p:sp>
      <p:sp>
        <p:nvSpPr>
          <p:cNvPr id="22" name="正方形/長方形 21"/>
          <p:cNvSpPr/>
          <p:nvPr/>
        </p:nvSpPr>
        <p:spPr>
          <a:xfrm>
            <a:off x="6934200" y="1448595"/>
            <a:ext cx="831572" cy="45878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6153428" y="1371600"/>
            <a:ext cx="780772" cy="688181"/>
          </a:xfrm>
          <a:prstGeom prst="rect">
            <a:avLst/>
          </a:prstGeom>
          <a:no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5257800" y="457200"/>
            <a:ext cx="2745106" cy="830997"/>
          </a:xfrm>
          <a:prstGeom prst="rect">
            <a:avLst/>
          </a:prstGeom>
          <a:noFill/>
          <a:ln>
            <a:solidFill>
              <a:srgbClr val="0070C0"/>
            </a:solidFill>
          </a:ln>
        </p:spPr>
        <p:txBody>
          <a:bodyPr wrap="square" rtlCol="0">
            <a:spAutoFit/>
          </a:bodyPr>
          <a:lstStyle/>
          <a:p>
            <a:r>
              <a:rPr kumimoji="1" lang="en-US" altLang="ja-JP" sz="1600" dirty="0" smtClean="0"/>
              <a:t>Temperature difference between the sea surface and the upper troposphere</a:t>
            </a:r>
            <a:endParaRPr kumimoji="1" lang="ja-JP" altLang="en-US" sz="1600" dirty="0"/>
          </a:p>
        </p:txBody>
      </p:sp>
      <p:sp>
        <p:nvSpPr>
          <p:cNvPr id="25" name="正方形/長方形 24"/>
          <p:cNvSpPr/>
          <p:nvPr/>
        </p:nvSpPr>
        <p:spPr>
          <a:xfrm>
            <a:off x="5791200" y="1371600"/>
            <a:ext cx="347051" cy="687386"/>
          </a:xfrm>
          <a:prstGeom prst="rect">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4742517" y="2174509"/>
            <a:ext cx="1691727" cy="584775"/>
          </a:xfrm>
          <a:prstGeom prst="rect">
            <a:avLst/>
          </a:prstGeom>
          <a:noFill/>
          <a:ln>
            <a:solidFill>
              <a:srgbClr val="00B050"/>
            </a:solidFill>
          </a:ln>
        </p:spPr>
        <p:txBody>
          <a:bodyPr wrap="square" rtlCol="0">
            <a:spAutoFit/>
          </a:bodyPr>
          <a:lstStyle/>
          <a:p>
            <a:r>
              <a:rPr kumimoji="1" lang="en-US" altLang="ja-JP" sz="1600" dirty="0" smtClean="0"/>
              <a:t>Ratio of exchange coefficients</a:t>
            </a:r>
            <a:endParaRPr kumimoji="1" lang="ja-JP" altLang="en-US" sz="1600" dirty="0"/>
          </a:p>
        </p:txBody>
      </p:sp>
      <p:cxnSp>
        <p:nvCxnSpPr>
          <p:cNvPr id="28" name="直線矢印コネクタ 27"/>
          <p:cNvCxnSpPr>
            <a:stCxn id="21" idx="0"/>
            <a:endCxn id="22" idx="2"/>
          </p:cNvCxnSpPr>
          <p:nvPr/>
        </p:nvCxnSpPr>
        <p:spPr>
          <a:xfrm flipH="1" flipV="1">
            <a:off x="7349986" y="1907383"/>
            <a:ext cx="536714" cy="273176"/>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a:endCxn id="23" idx="0"/>
          </p:cNvCxnSpPr>
          <p:nvPr/>
        </p:nvCxnSpPr>
        <p:spPr>
          <a:xfrm>
            <a:off x="6543814" y="1288197"/>
            <a:ext cx="0" cy="83403"/>
          </a:xfrm>
          <a:prstGeom prst="straightConnector1">
            <a:avLst/>
          </a:prstGeom>
          <a:ln w="12700">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31" name="直線矢印コネクタ 30"/>
          <p:cNvCxnSpPr>
            <a:stCxn id="26" idx="0"/>
            <a:endCxn id="25" idx="2"/>
          </p:cNvCxnSpPr>
          <p:nvPr/>
        </p:nvCxnSpPr>
        <p:spPr>
          <a:xfrm flipV="1">
            <a:off x="5588381" y="2058986"/>
            <a:ext cx="376345" cy="115523"/>
          </a:xfrm>
          <a:prstGeom prst="straightConnector1">
            <a:avLst/>
          </a:prstGeom>
          <a:ln w="12700">
            <a:solidFill>
              <a:srgbClr val="00B05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3600680"/>
      </p:ext>
    </p:extLst>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76200" y="-57150"/>
            <a:ext cx="9296400" cy="6972300"/>
          </a:xfrm>
          <a:prstGeom prst="rect">
            <a:avLst/>
          </a:prstGeom>
          <a:gradFill flip="none" rotWithShape="1">
            <a:gsLst>
              <a:gs pos="100000">
                <a:schemeClr val="tx1"/>
              </a:gs>
              <a:gs pos="30000">
                <a:srgbClr val="787878"/>
              </a:gs>
              <a:gs pos="0">
                <a:schemeClr val="accent1">
                  <a:tint val="50000"/>
                  <a:shade val="100000"/>
                  <a:satMod val="35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 name="タイトル 4"/>
          <p:cNvSpPr>
            <a:spLocks noGrp="1"/>
          </p:cNvSpPr>
          <p:nvPr>
            <p:ph type="title"/>
          </p:nvPr>
        </p:nvSpPr>
        <p:spPr>
          <a:xfrm>
            <a:off x="722313" y="1538012"/>
            <a:ext cx="6592887" cy="1362075"/>
          </a:xfrm>
        </p:spPr>
        <p:txBody>
          <a:bodyPr/>
          <a:lstStyle/>
          <a:p>
            <a:r>
              <a:rPr kumimoji="1" lang="en-US" altLang="ja-JP" b="0" dirty="0" smtClean="0">
                <a:ln w="3175" cmpd="sng">
                  <a:noFill/>
                </a:ln>
                <a:solidFill>
                  <a:schemeClr val="bg1"/>
                </a:solidFill>
              </a:rPr>
              <a:t>1. What is a typhoon?</a:t>
            </a:r>
            <a:endParaRPr kumimoji="1" lang="ja-JP" altLang="en-US" b="0" dirty="0">
              <a:ln w="3175" cmpd="sng">
                <a:noFill/>
              </a:ln>
              <a:solidFill>
                <a:schemeClr val="bg1"/>
              </a:solidFill>
            </a:endParaRPr>
          </a:p>
        </p:txBody>
      </p:sp>
      <p:sp>
        <p:nvSpPr>
          <p:cNvPr id="6" name="テキスト プレースホルダー 5"/>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0B4AC312-9088-7A41-9348-5601ED868CC6}" type="slidenum">
              <a:rPr lang="en-US" smtClean="0"/>
              <a:pPr/>
              <a:t>2</a:t>
            </a:fld>
            <a:endParaRPr lang="en-US"/>
          </a:p>
        </p:txBody>
      </p:sp>
    </p:spTree>
    <p:extLst>
      <p:ext uri="{BB962C8B-B14F-4D97-AF65-F5344CB8AC3E}">
        <p14:creationId xmlns:p14="http://schemas.microsoft.com/office/powerpoint/2010/main" val="1954412035"/>
      </p:ext>
    </p:extLst>
  </p:cSld>
  <p:clrMapOvr>
    <a:masterClrMapping/>
  </p:clrMapOvr>
  <p:transition spd="slow">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ja-JP" dirty="0" smtClean="0">
                <a:solidFill>
                  <a:schemeClr val="bg1">
                    <a:lumMod val="95000"/>
                  </a:schemeClr>
                </a:solidFill>
              </a:rPr>
              <a:t>Energy supply from the ocean</a:t>
            </a:r>
            <a:endParaRPr lang="en-US" dirty="0">
              <a:solidFill>
                <a:schemeClr val="bg1">
                  <a:lumMod val="95000"/>
                </a:schemeClr>
              </a:solidFill>
            </a:endParaRPr>
          </a:p>
        </p:txBody>
      </p:sp>
      <p:sp>
        <p:nvSpPr>
          <p:cNvPr id="5" name="Slide Number Placeholder 3"/>
          <p:cNvSpPr>
            <a:spLocks noGrp="1"/>
          </p:cNvSpPr>
          <p:nvPr>
            <p:ph type="sldNum" sz="quarter" idx="12"/>
          </p:nvPr>
        </p:nvSpPr>
        <p:spPr/>
        <p:txBody>
          <a:bodyPr/>
          <a:lstStyle/>
          <a:p>
            <a:fld id="{0B4AC312-9088-7A41-9348-5601ED868CC6}" type="slidenum">
              <a:rPr lang="en-US" smtClean="0"/>
              <a:pPr/>
              <a:t>20</a:t>
            </a:fld>
            <a:endParaRPr lang="en-US" dirty="0"/>
          </a:p>
        </p:txBody>
      </p:sp>
      <p:pic>
        <p:nvPicPr>
          <p:cNvPr id="28" name="Picture 2"/>
          <p:cNvPicPr>
            <a:picLocks noChangeAspect="1" noChangeArrowheads="1"/>
          </p:cNvPicPr>
          <p:nvPr/>
        </p:nvPicPr>
        <p:blipFill>
          <a:blip r:embed="rId2"/>
          <a:srcRect b="13488"/>
          <a:stretch>
            <a:fillRect/>
          </a:stretch>
        </p:blipFill>
        <p:spPr bwMode="auto">
          <a:xfrm>
            <a:off x="1371600" y="1143000"/>
            <a:ext cx="7315200" cy="4837300"/>
          </a:xfrm>
          <a:prstGeom prst="rect">
            <a:avLst/>
          </a:prstGeom>
          <a:noFill/>
          <a:ln w="9525">
            <a:noFill/>
            <a:miter lim="800000"/>
            <a:headEnd/>
            <a:tailEnd/>
          </a:ln>
        </p:spPr>
      </p:pic>
      <p:grpSp>
        <p:nvGrpSpPr>
          <p:cNvPr id="10" name="グループ化 9"/>
          <p:cNvGrpSpPr/>
          <p:nvPr/>
        </p:nvGrpSpPr>
        <p:grpSpPr>
          <a:xfrm>
            <a:off x="4131912" y="4532500"/>
            <a:ext cx="973488" cy="878954"/>
            <a:chOff x="3733801" y="4532500"/>
            <a:chExt cx="973488" cy="878954"/>
          </a:xfrm>
        </p:grpSpPr>
        <p:grpSp>
          <p:nvGrpSpPr>
            <p:cNvPr id="29" name="Group 28"/>
            <p:cNvGrpSpPr/>
            <p:nvPr/>
          </p:nvGrpSpPr>
          <p:grpSpPr>
            <a:xfrm>
              <a:off x="3733801" y="4532500"/>
              <a:ext cx="973488" cy="878954"/>
              <a:chOff x="762000" y="2160315"/>
              <a:chExt cx="2755466" cy="2487885"/>
            </a:xfrm>
            <a:effectLst>
              <a:glow rad="25400">
                <a:schemeClr val="bg1"/>
              </a:glow>
            </a:effectLst>
          </p:grpSpPr>
          <p:sp>
            <p:nvSpPr>
              <p:cNvPr id="31" name="Oval 30"/>
              <p:cNvSpPr/>
              <p:nvPr/>
            </p:nvSpPr>
            <p:spPr>
              <a:xfrm>
                <a:off x="1676400" y="2993941"/>
                <a:ext cx="949890" cy="857647"/>
              </a:xfrm>
              <a:prstGeom prst="ellipse">
                <a:avLst/>
              </a:prstGeom>
              <a:noFill/>
              <a:ln w="254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1243584" y="2590800"/>
                <a:ext cx="1828800" cy="1651207"/>
              </a:xfrm>
              <a:prstGeom prst="ellipse">
                <a:avLst/>
              </a:prstGeom>
              <a:noFill/>
              <a:ln w="254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762000" y="2160315"/>
                <a:ext cx="2755466" cy="2487885"/>
              </a:xfrm>
              <a:prstGeom prst="ellipse">
                <a:avLst/>
              </a:prstGeom>
              <a:noFill/>
              <a:ln w="254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 name="Oval 36"/>
            <p:cNvSpPr/>
            <p:nvPr/>
          </p:nvSpPr>
          <p:spPr>
            <a:xfrm>
              <a:off x="4087368" y="4837300"/>
              <a:ext cx="288842" cy="292716"/>
            </a:xfrm>
            <a:prstGeom prst="ellipse">
              <a:avLst/>
            </a:prstGeom>
            <a:noFill/>
            <a:ln w="50800">
              <a:solidFill>
                <a:srgbClr val="FF0000"/>
              </a:solidFill>
              <a:prstDash val="sysDash"/>
            </a:ln>
            <a:effectLst>
              <a:glow rad="38100">
                <a:schemeClr val="bg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1" name="図 10" descr="200416track.png"/>
          <p:cNvPicPr>
            <a:picLocks noChangeAspect="1"/>
          </p:cNvPicPr>
          <p:nvPr/>
        </p:nvPicPr>
        <p:blipFill>
          <a:blip r:embed="rId3"/>
          <a:stretch>
            <a:fillRect/>
          </a:stretch>
        </p:blipFill>
        <p:spPr>
          <a:xfrm>
            <a:off x="5087147" y="762000"/>
            <a:ext cx="4056853" cy="2994890"/>
          </a:xfrm>
          <a:prstGeom prst="rect">
            <a:avLst/>
          </a:prstGeom>
        </p:spPr>
      </p:pic>
      <p:pic>
        <p:nvPicPr>
          <p:cNvPr id="12" name="コンテンツ プレースホルダ 7" descr="200416msp.png"/>
          <p:cNvPicPr>
            <a:picLocks noGrp="1" noChangeAspect="1"/>
          </p:cNvPicPr>
          <p:nvPr>
            <p:ph idx="1"/>
          </p:nvPr>
        </p:nvPicPr>
        <p:blipFill>
          <a:blip r:embed="rId4"/>
          <a:stretch>
            <a:fillRect/>
          </a:stretch>
        </p:blipFill>
        <p:spPr>
          <a:xfrm>
            <a:off x="5087147" y="4094532"/>
            <a:ext cx="4056853" cy="2509552"/>
          </a:xfrm>
        </p:spPr>
      </p:pic>
      <p:sp>
        <p:nvSpPr>
          <p:cNvPr id="13" name="正方形/長方形 12"/>
          <p:cNvSpPr/>
          <p:nvPr/>
        </p:nvSpPr>
        <p:spPr>
          <a:xfrm>
            <a:off x="4267200" y="6604084"/>
            <a:ext cx="4572000" cy="253916"/>
          </a:xfrm>
          <a:prstGeom prst="rect">
            <a:avLst/>
          </a:prstGeom>
        </p:spPr>
        <p:txBody>
          <a:bodyPr>
            <a:spAutoFit/>
          </a:bodyPr>
          <a:lstStyle/>
          <a:p>
            <a:r>
              <a:rPr lang="en-US" altLang="ja-JP" sz="1050" dirty="0" smtClean="0"/>
              <a:t>http://agora.ex.nii.ac.jp/digital-typhoon/summary/wnp/s/200416.html.ja</a:t>
            </a:r>
            <a:endParaRPr lang="ja-JP" altLang="en-US" sz="1050" dirty="0"/>
          </a:p>
        </p:txBody>
      </p:sp>
      <p:sp>
        <p:nvSpPr>
          <p:cNvPr id="14" name="コンテンツ プレースホルダー 2"/>
          <p:cNvSpPr txBox="1">
            <a:spLocks/>
          </p:cNvSpPr>
          <p:nvPr/>
        </p:nvSpPr>
        <p:spPr>
          <a:xfrm>
            <a:off x="15612" y="533401"/>
            <a:ext cx="4191000" cy="280743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igMix 1P" pitchFamily="50" charset="-128"/>
                <a:ea typeface="MigMix 1P" pitchFamily="50" charset="-128"/>
                <a:cs typeface="MigMix 1P" pitchFamily="50" charset="-128"/>
              </a:defRPr>
            </a:lvl1pPr>
            <a:lvl2pPr marL="742950" indent="-285750" algn="l" defTabSz="457200" rtl="0" eaLnBrk="1" latinLnBrk="0" hangingPunct="1">
              <a:spcBef>
                <a:spcPct val="20000"/>
              </a:spcBef>
              <a:buFont typeface="Arial"/>
              <a:buChar char="–"/>
              <a:defRPr sz="2600" kern="1200">
                <a:solidFill>
                  <a:schemeClr val="tx1"/>
                </a:solidFill>
                <a:latin typeface="MigMix 1P" pitchFamily="50" charset="-128"/>
                <a:ea typeface="MigMix 1P" pitchFamily="50" charset="-128"/>
                <a:cs typeface="MigMix 1P" pitchFamily="50" charset="-128"/>
              </a:defRPr>
            </a:lvl2pPr>
            <a:lvl3pPr marL="1143000" indent="-228600" algn="l" defTabSz="457200" rtl="0" eaLnBrk="1" latinLnBrk="0" hangingPunct="1">
              <a:spcBef>
                <a:spcPct val="20000"/>
              </a:spcBef>
              <a:buFont typeface="Arial"/>
              <a:buChar char="•"/>
              <a:defRPr sz="2400" kern="1200">
                <a:solidFill>
                  <a:schemeClr val="tx1"/>
                </a:solidFill>
                <a:latin typeface="MigMix 1P" pitchFamily="50" charset="-128"/>
                <a:ea typeface="MigMix 1P" pitchFamily="50" charset="-128"/>
                <a:cs typeface="MigMix 1P" pitchFamily="50" charset="-128"/>
              </a:defRPr>
            </a:lvl3pPr>
            <a:lvl4pPr marL="1600200" indent="-228600" algn="l" defTabSz="457200" rtl="0" eaLnBrk="1" latinLnBrk="0" hangingPunct="1">
              <a:spcBef>
                <a:spcPct val="20000"/>
              </a:spcBef>
              <a:buFont typeface="Arial"/>
              <a:buChar char="–"/>
              <a:defRPr sz="2200" kern="1200">
                <a:solidFill>
                  <a:schemeClr val="tx1"/>
                </a:solidFill>
                <a:latin typeface="MigMix 1P" pitchFamily="50" charset="-128"/>
                <a:ea typeface="MigMix 1P" pitchFamily="50" charset="-128"/>
                <a:cs typeface="MigMix 1P" pitchFamily="50" charset="-128"/>
              </a:defRPr>
            </a:lvl4pPr>
            <a:lvl5pPr marL="2057400" indent="-228600" algn="l" defTabSz="457200" rtl="0" eaLnBrk="1" latinLnBrk="0" hangingPunct="1">
              <a:spcBef>
                <a:spcPct val="20000"/>
              </a:spcBef>
              <a:buFont typeface="Arial"/>
              <a:buChar char="»"/>
              <a:defRPr sz="2000" kern="1200">
                <a:solidFill>
                  <a:schemeClr val="tx1"/>
                </a:solidFill>
                <a:latin typeface="MigMix 1P" pitchFamily="50" charset="-128"/>
                <a:ea typeface="MigMix 1P" pitchFamily="50" charset="-128"/>
                <a:cs typeface="MigMix 1P" pitchFamily="50"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kumimoji="1" lang="en-US" altLang="ja-JP" sz="2000" dirty="0" smtClean="0"/>
              <a:t>If thermodynamic energy keeps transferring to the atmosphere, TC can develop to its maximum intensity</a:t>
            </a:r>
          </a:p>
          <a:p>
            <a:r>
              <a:rPr kumimoji="1" lang="en-US" altLang="ja-JP" sz="2000" dirty="0" smtClean="0"/>
              <a:t>No thermodynamic energy No typhoon (landfall makes a typhoon weak</a:t>
            </a:r>
            <a:r>
              <a:rPr kumimoji="1" lang="ja-JP" altLang="en-US" sz="2000" dirty="0" smtClean="0"/>
              <a:t>）</a:t>
            </a:r>
            <a:endParaRPr kumimoji="1" lang="ja-JP" altLang="en-US" sz="2000" dirty="0"/>
          </a:p>
        </p:txBody>
      </p:sp>
    </p:spTree>
    <p:extLst>
      <p:ext uri="{BB962C8B-B14F-4D97-AF65-F5344CB8AC3E}">
        <p14:creationId xmlns:p14="http://schemas.microsoft.com/office/powerpoint/2010/main" val="237207529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500"/>
                            </p:stCondLst>
                            <p:childTnLst>
                              <p:par>
                                <p:cTn id="9" presetID="49" presetClass="path" presetSubtype="0" accel="50000" decel="50000" fill="hold" nodeType="afterEffect">
                                  <p:stCondLst>
                                    <p:cond delay="0"/>
                                  </p:stCondLst>
                                  <p:childTnLst>
                                    <p:animMotion origin="layout" path="M 0 -2.96296E-6 L -0.24167 0.21412 " pathEditMode="relative" rAng="0" ptsTypes="AA">
                                      <p:cBhvr>
                                        <p:cTn id="10" dur="1000" fill="hold"/>
                                        <p:tgtEl>
                                          <p:spTgt spid="28"/>
                                        </p:tgtEl>
                                        <p:attrNameLst>
                                          <p:attrName>ppt_x</p:attrName>
                                          <p:attrName>ppt_y</p:attrName>
                                        </p:attrNameLst>
                                      </p:cBhvr>
                                      <p:rCtr x="-12100" y="10700"/>
                                    </p:animMotion>
                                  </p:childTnLst>
                                </p:cTn>
                              </p:par>
                              <p:par>
                                <p:cTn id="11" presetID="6" presetClass="emph" presetSubtype="0" fill="hold" nodeType="withEffect">
                                  <p:stCondLst>
                                    <p:cond delay="0"/>
                                  </p:stCondLst>
                                  <p:childTnLst>
                                    <p:animScale>
                                      <p:cBhvr>
                                        <p:cTn id="12" dur="1000" fill="hold"/>
                                        <p:tgtEl>
                                          <p:spTgt spid="28"/>
                                        </p:tgtEl>
                                      </p:cBhvr>
                                      <p:by x="75000" y="75000"/>
                                    </p:animScale>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blinds(horizontal)">
                                      <p:cBhvr>
                                        <p:cTn id="24" dur="500"/>
                                        <p:tgtEl>
                                          <p:spTgt spid="1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4">
                                            <p:txEl>
                                              <p:pRg st="1" end="1"/>
                                            </p:txEl>
                                          </p:spTgt>
                                        </p:tgtEl>
                                        <p:attrNameLst>
                                          <p:attrName>style.visibility</p:attrName>
                                        </p:attrNameLst>
                                      </p:cBhvr>
                                      <p:to>
                                        <p:strVal val="visible"/>
                                      </p:to>
                                    </p:set>
                                    <p:animEffect transition="in" filter="blinds(horizontal)">
                                      <p:cBhvr>
                                        <p:cTn id="29"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ja-JP" dirty="0" smtClean="0"/>
              <a:t>Sea surface cooling due to the ocean mixing</a:t>
            </a:r>
            <a:r>
              <a:rPr lang="ja-JP" altLang="en-US" dirty="0" smtClean="0"/>
              <a:t> </a:t>
            </a:r>
            <a:r>
              <a:rPr lang="en-US" altLang="ja-JP" dirty="0" smtClean="0"/>
              <a:t>1/2</a:t>
            </a:r>
            <a:endParaRPr lang="en-US" dirty="0"/>
          </a:p>
        </p:txBody>
      </p:sp>
      <p:sp>
        <p:nvSpPr>
          <p:cNvPr id="26" name="スライド番号プレースホルダ 25"/>
          <p:cNvSpPr>
            <a:spLocks noGrp="1"/>
          </p:cNvSpPr>
          <p:nvPr>
            <p:ph type="sldNum" sz="quarter" idx="12"/>
          </p:nvPr>
        </p:nvSpPr>
        <p:spPr/>
        <p:txBody>
          <a:bodyPr/>
          <a:lstStyle/>
          <a:p>
            <a:fld id="{0B4AC312-9088-7A41-9348-5601ED868CC6}" type="slidenum">
              <a:rPr lang="en-US" smtClean="0"/>
              <a:pPr/>
              <a:t>21</a:t>
            </a:fld>
            <a:endParaRPr lang="en-US"/>
          </a:p>
        </p:txBody>
      </p:sp>
      <p:sp>
        <p:nvSpPr>
          <p:cNvPr id="27" name="Content Placeholder 14"/>
          <p:cNvSpPr>
            <a:spLocks noGrp="1"/>
          </p:cNvSpPr>
          <p:nvPr>
            <p:ph idx="1"/>
          </p:nvPr>
        </p:nvSpPr>
        <p:spPr>
          <a:xfrm>
            <a:off x="254000" y="609600"/>
            <a:ext cx="5232400" cy="533400"/>
          </a:xfrm>
        </p:spPr>
        <p:txBody>
          <a:bodyPr>
            <a:normAutofit/>
          </a:bodyPr>
          <a:lstStyle/>
          <a:p>
            <a:pPr>
              <a:buNone/>
            </a:pPr>
            <a:r>
              <a:rPr lang="en-US" altLang="ja-JP" sz="2400" u="sng" dirty="0" smtClean="0"/>
              <a:t>Air-sea interaction under a typhoon</a:t>
            </a:r>
          </a:p>
          <a:p>
            <a:pPr>
              <a:buNone/>
            </a:pPr>
            <a:endParaRPr lang="en-US" altLang="ja-JP" sz="2000" dirty="0" smtClean="0"/>
          </a:p>
          <a:p>
            <a:pPr>
              <a:buNone/>
            </a:pPr>
            <a:endParaRPr lang="en-US" altLang="ja-JP" sz="2162" dirty="0" smtClean="0"/>
          </a:p>
          <a:p>
            <a:pPr>
              <a:buNone/>
            </a:pPr>
            <a:endParaRPr lang="en-US" dirty="0"/>
          </a:p>
        </p:txBody>
      </p:sp>
      <p:pic>
        <p:nvPicPr>
          <p:cNvPr id="6" name="図 5" descr="katrina_slide_crop.jpg"/>
          <p:cNvPicPr>
            <a:picLocks noChangeAspect="1"/>
          </p:cNvPicPr>
          <p:nvPr/>
        </p:nvPicPr>
        <p:blipFill>
          <a:blip r:embed="rId2"/>
          <a:srcRect r="23049"/>
          <a:stretch>
            <a:fillRect/>
          </a:stretch>
        </p:blipFill>
        <p:spPr>
          <a:xfrm>
            <a:off x="2286000" y="1143000"/>
            <a:ext cx="5410200" cy="5192818"/>
          </a:xfrm>
          <a:prstGeom prst="rect">
            <a:avLst/>
          </a:prstGeom>
        </p:spPr>
      </p:pic>
      <p:sp>
        <p:nvSpPr>
          <p:cNvPr id="3" name="テキスト ボックス 2"/>
          <p:cNvSpPr txBox="1"/>
          <p:nvPr/>
        </p:nvSpPr>
        <p:spPr>
          <a:xfrm>
            <a:off x="152400" y="2630269"/>
            <a:ext cx="2286000" cy="646331"/>
          </a:xfrm>
          <a:prstGeom prst="rect">
            <a:avLst/>
          </a:prstGeom>
          <a:solidFill>
            <a:srgbClr val="CCFFCC"/>
          </a:solidFill>
        </p:spPr>
        <p:txBody>
          <a:bodyPr wrap="square" rtlCol="0">
            <a:spAutoFit/>
          </a:bodyPr>
          <a:lstStyle/>
          <a:p>
            <a:r>
              <a:rPr kumimoji="1" lang="en-US" altLang="ja-JP" dirty="0" smtClean="0">
                <a:solidFill>
                  <a:srgbClr val="000000"/>
                </a:solidFill>
              </a:rPr>
              <a:t>Momentum transport to the ocean</a:t>
            </a:r>
          </a:p>
        </p:txBody>
      </p:sp>
      <p:sp>
        <p:nvSpPr>
          <p:cNvPr id="4" name="テキスト ボックス 3"/>
          <p:cNvSpPr txBox="1"/>
          <p:nvPr/>
        </p:nvSpPr>
        <p:spPr>
          <a:xfrm>
            <a:off x="152400" y="3962400"/>
            <a:ext cx="2286000" cy="1477328"/>
          </a:xfrm>
          <a:prstGeom prst="rect">
            <a:avLst/>
          </a:prstGeom>
          <a:solidFill>
            <a:srgbClr val="FFFF00"/>
          </a:solidFill>
          <a:ln>
            <a:solidFill>
              <a:srgbClr val="DDDDDD"/>
            </a:solidFill>
          </a:ln>
        </p:spPr>
        <p:txBody>
          <a:bodyPr wrap="square" rtlCol="0">
            <a:spAutoFit/>
          </a:bodyPr>
          <a:lstStyle/>
          <a:p>
            <a:r>
              <a:rPr kumimoji="1" lang="en-US" altLang="ja-JP" dirty="0" smtClean="0">
                <a:solidFill>
                  <a:srgbClr val="000000"/>
                </a:solidFill>
              </a:rPr>
              <a:t>Mixing between the warm and cold water </a:t>
            </a:r>
          </a:p>
          <a:p>
            <a:r>
              <a:rPr kumimoji="1" lang="en-US" altLang="ja-JP" dirty="0" smtClean="0">
                <a:solidFill>
                  <a:srgbClr val="000000"/>
                </a:solidFill>
              </a:rPr>
              <a:t>→temperature at the ocean surface decreases.</a:t>
            </a:r>
          </a:p>
        </p:txBody>
      </p:sp>
      <p:sp>
        <p:nvSpPr>
          <p:cNvPr id="8" name="テキスト ボックス 7"/>
          <p:cNvSpPr txBox="1"/>
          <p:nvPr/>
        </p:nvSpPr>
        <p:spPr>
          <a:xfrm>
            <a:off x="6549887" y="3581400"/>
            <a:ext cx="2438400" cy="923330"/>
          </a:xfrm>
          <a:prstGeom prst="rect">
            <a:avLst/>
          </a:prstGeom>
          <a:solidFill>
            <a:srgbClr val="5AA1FF"/>
          </a:solidFill>
          <a:ln>
            <a:solidFill>
              <a:srgbClr val="DDDDDD"/>
            </a:solidFill>
          </a:ln>
        </p:spPr>
        <p:txBody>
          <a:bodyPr wrap="square" rtlCol="0">
            <a:spAutoFit/>
          </a:bodyPr>
          <a:lstStyle/>
          <a:p>
            <a:r>
              <a:rPr kumimoji="1" lang="en-US" altLang="ja-JP" dirty="0" smtClean="0">
                <a:solidFill>
                  <a:srgbClr val="000000"/>
                </a:solidFill>
              </a:rPr>
              <a:t>In the RHS of a typhoon (</a:t>
            </a:r>
            <a:r>
              <a:rPr kumimoji="1" lang="ja-JP" altLang="en-US" dirty="0" smtClean="0">
                <a:solidFill>
                  <a:srgbClr val="000000"/>
                </a:solidFill>
              </a:rPr>
              <a:t>危険半円</a:t>
            </a:r>
            <a:r>
              <a:rPr kumimoji="1" lang="en-US" altLang="ja-JP" dirty="0" smtClean="0">
                <a:solidFill>
                  <a:srgbClr val="000000"/>
                </a:solidFill>
              </a:rPr>
              <a:t>), the mixing is significant.</a:t>
            </a:r>
          </a:p>
        </p:txBody>
      </p:sp>
    </p:spTree>
    <p:extLst>
      <p:ext uri="{BB962C8B-B14F-4D97-AF65-F5344CB8AC3E}">
        <p14:creationId xmlns:p14="http://schemas.microsoft.com/office/powerpoint/2010/main" val="1854719604"/>
      </p:ext>
    </p:extLst>
  </p:cSld>
  <p:clrMapOvr>
    <a:masterClrMapping/>
  </p:clrMapOvr>
  <p:transition spd="slow">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Sea surface cooling due to the ocean </a:t>
            </a:r>
            <a:r>
              <a:rPr lang="en-US" altLang="ja-JP" dirty="0" smtClean="0"/>
              <a:t>mixing</a:t>
            </a:r>
            <a:r>
              <a:rPr lang="ja-JP" altLang="en-US" dirty="0" smtClean="0"/>
              <a:t> </a:t>
            </a:r>
            <a:r>
              <a:rPr lang="en-US" altLang="ja-JP" dirty="0" smtClean="0"/>
              <a:t>2/2</a:t>
            </a:r>
            <a:endParaRPr kumimoji="1" lang="ja-JP" altLang="en-US" dirty="0"/>
          </a:p>
        </p:txBody>
      </p:sp>
      <p:sp>
        <p:nvSpPr>
          <p:cNvPr id="4" name="スライド番号プレースホルダー 3"/>
          <p:cNvSpPr>
            <a:spLocks noGrp="1"/>
          </p:cNvSpPr>
          <p:nvPr>
            <p:ph type="sldNum" sz="quarter" idx="12"/>
          </p:nvPr>
        </p:nvSpPr>
        <p:spPr/>
        <p:txBody>
          <a:bodyPr/>
          <a:lstStyle/>
          <a:p>
            <a:fld id="{0B4AC312-9088-7A41-9348-5601ED868CC6}" type="slidenum">
              <a:rPr lang="en-US" smtClean="0"/>
              <a:pPr/>
              <a:t>22</a:t>
            </a:fld>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6896" y="490330"/>
            <a:ext cx="3980404" cy="598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487" t="1993" r="53829" b="81335"/>
          <a:stretch/>
        </p:blipFill>
        <p:spPr bwMode="auto">
          <a:xfrm>
            <a:off x="228600" y="3048000"/>
            <a:ext cx="4345218"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図 31" descr="hurricanestructure.jpg"/>
          <p:cNvPicPr>
            <a:picLocks noChangeAspect="1"/>
          </p:cNvPicPr>
          <p:nvPr/>
        </p:nvPicPr>
        <p:blipFill rotWithShape="1">
          <a:blip r:embed="rId3"/>
          <a:srcRect l="35520" t="43365"/>
          <a:stretch/>
        </p:blipFill>
        <p:spPr>
          <a:xfrm>
            <a:off x="277191" y="1057959"/>
            <a:ext cx="4023360" cy="2423221"/>
          </a:xfrm>
          <a:prstGeom prst="rect">
            <a:avLst/>
          </a:prstGeom>
        </p:spPr>
      </p:pic>
      <p:sp>
        <p:nvSpPr>
          <p:cNvPr id="34" name="テキスト ボックス 33"/>
          <p:cNvSpPr txBox="1"/>
          <p:nvPr/>
        </p:nvSpPr>
        <p:spPr>
          <a:xfrm>
            <a:off x="2821864" y="6245423"/>
            <a:ext cx="2207336" cy="307777"/>
          </a:xfrm>
          <a:prstGeom prst="rect">
            <a:avLst/>
          </a:prstGeom>
          <a:solidFill>
            <a:schemeClr val="bg1"/>
          </a:solidFill>
        </p:spPr>
        <p:txBody>
          <a:bodyPr wrap="none" rtlCol="0">
            <a:spAutoFit/>
          </a:bodyPr>
          <a:lstStyle/>
          <a:p>
            <a:r>
              <a:rPr kumimoji="1" lang="en-US" altLang="ja-JP" sz="1400" dirty="0" err="1" smtClean="0">
                <a:solidFill>
                  <a:srgbClr val="000000"/>
                </a:solidFill>
                <a:latin typeface="Times New Roman" pitchFamily="18" charset="0"/>
                <a:cs typeface="Times New Roman" pitchFamily="18" charset="0"/>
              </a:rPr>
              <a:t>Yablonsky</a:t>
            </a:r>
            <a:r>
              <a:rPr kumimoji="1" lang="en-US" altLang="ja-JP" sz="1400" dirty="0" smtClean="0">
                <a:solidFill>
                  <a:srgbClr val="000000"/>
                </a:solidFill>
                <a:latin typeface="Times New Roman" pitchFamily="18" charset="0"/>
                <a:cs typeface="Times New Roman" pitchFamily="18" charset="0"/>
              </a:rPr>
              <a:t> and </a:t>
            </a:r>
            <a:r>
              <a:rPr kumimoji="1" lang="en-US" altLang="ja-JP" sz="1400" dirty="0" err="1" smtClean="0">
                <a:solidFill>
                  <a:srgbClr val="000000"/>
                </a:solidFill>
                <a:latin typeface="Times New Roman" pitchFamily="18" charset="0"/>
                <a:cs typeface="Times New Roman" pitchFamily="18" charset="0"/>
              </a:rPr>
              <a:t>Ginis</a:t>
            </a:r>
            <a:r>
              <a:rPr kumimoji="1" lang="en-US" altLang="ja-JP" sz="1400" dirty="0" smtClean="0">
                <a:solidFill>
                  <a:srgbClr val="000000"/>
                </a:solidFill>
                <a:latin typeface="Times New Roman" pitchFamily="18" charset="0"/>
                <a:cs typeface="Times New Roman" pitchFamily="18" charset="0"/>
              </a:rPr>
              <a:t> (2009)</a:t>
            </a:r>
            <a:endParaRPr kumimoji="1" lang="ja-JP" altLang="en-US" sz="1400" dirty="0">
              <a:solidFill>
                <a:srgbClr val="000000"/>
              </a:solidFill>
              <a:latin typeface="Times New Roman" pitchFamily="18" charset="0"/>
              <a:cs typeface="Times New Roman" pitchFamily="18" charset="0"/>
            </a:endParaRPr>
          </a:p>
        </p:txBody>
      </p:sp>
      <p:grpSp>
        <p:nvGrpSpPr>
          <p:cNvPr id="5" name="グループ化 4"/>
          <p:cNvGrpSpPr/>
          <p:nvPr/>
        </p:nvGrpSpPr>
        <p:grpSpPr>
          <a:xfrm>
            <a:off x="5638800" y="5241369"/>
            <a:ext cx="533400" cy="490062"/>
            <a:chOff x="5676900" y="5241369"/>
            <a:chExt cx="533400" cy="490062"/>
          </a:xfrm>
        </p:grpSpPr>
        <p:sp>
          <p:nvSpPr>
            <p:cNvPr id="3" name="左カーブ矢印 2"/>
            <p:cNvSpPr/>
            <p:nvPr/>
          </p:nvSpPr>
          <p:spPr>
            <a:xfrm>
              <a:off x="5981700" y="5257800"/>
              <a:ext cx="228600" cy="473631"/>
            </a:xfrm>
            <a:prstGeom prst="curvedLeftArrow">
              <a:avLst/>
            </a:prstGeom>
            <a:solidFill>
              <a:srgbClr val="00B0F0"/>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左カーブ矢印 8"/>
            <p:cNvSpPr/>
            <p:nvPr/>
          </p:nvSpPr>
          <p:spPr>
            <a:xfrm>
              <a:off x="5676900" y="5241369"/>
              <a:ext cx="228600" cy="473631"/>
            </a:xfrm>
            <a:prstGeom prst="curvedLeftArrow">
              <a:avLst/>
            </a:prstGeom>
            <a:solidFill>
              <a:srgbClr val="00B0F0"/>
            </a:solidFill>
            <a:ln w="28575"/>
            <a:scene3d>
              <a:camera prst="orthographicFront">
                <a:rot lat="0" lon="0" rev="108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11" name="グループ化 10"/>
          <p:cNvGrpSpPr/>
          <p:nvPr/>
        </p:nvGrpSpPr>
        <p:grpSpPr>
          <a:xfrm>
            <a:off x="7620000" y="5233153"/>
            <a:ext cx="533400" cy="490062"/>
            <a:chOff x="5676900" y="5241369"/>
            <a:chExt cx="533400" cy="490062"/>
          </a:xfrm>
        </p:grpSpPr>
        <p:sp>
          <p:nvSpPr>
            <p:cNvPr id="12" name="左カーブ矢印 11"/>
            <p:cNvSpPr/>
            <p:nvPr/>
          </p:nvSpPr>
          <p:spPr>
            <a:xfrm>
              <a:off x="5981700" y="5257800"/>
              <a:ext cx="228600" cy="473631"/>
            </a:xfrm>
            <a:prstGeom prst="curvedLeftArrow">
              <a:avLst/>
            </a:prstGeom>
            <a:solidFill>
              <a:srgbClr val="00B0F0"/>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左カーブ矢印 12"/>
            <p:cNvSpPr/>
            <p:nvPr/>
          </p:nvSpPr>
          <p:spPr>
            <a:xfrm>
              <a:off x="5676900" y="5241369"/>
              <a:ext cx="228600" cy="473631"/>
            </a:xfrm>
            <a:prstGeom prst="curvedLeftArrow">
              <a:avLst/>
            </a:prstGeom>
            <a:solidFill>
              <a:srgbClr val="00B0F0"/>
            </a:solidFill>
            <a:ln w="28575"/>
            <a:scene3d>
              <a:camera prst="orthographicFront">
                <a:rot lat="0" lon="0" rev="108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7" name="グループ化 6"/>
          <p:cNvGrpSpPr/>
          <p:nvPr/>
        </p:nvGrpSpPr>
        <p:grpSpPr>
          <a:xfrm>
            <a:off x="7315200" y="5039139"/>
            <a:ext cx="1109870" cy="152400"/>
            <a:chOff x="7315200" y="5039139"/>
            <a:chExt cx="1109870" cy="152400"/>
          </a:xfrm>
        </p:grpSpPr>
        <p:sp>
          <p:nvSpPr>
            <p:cNvPr id="6" name="右矢印 5"/>
            <p:cNvSpPr/>
            <p:nvPr/>
          </p:nvSpPr>
          <p:spPr>
            <a:xfrm>
              <a:off x="8120270" y="5039139"/>
              <a:ext cx="304800" cy="152400"/>
            </a:xfrm>
            <a:prstGeom prst="rightArrow">
              <a:avLst/>
            </a:prstGeom>
            <a:solidFill>
              <a:srgbClr val="5AB8FF"/>
            </a:solid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右矢印 14"/>
            <p:cNvSpPr/>
            <p:nvPr/>
          </p:nvSpPr>
          <p:spPr>
            <a:xfrm rot="10800000">
              <a:off x="7315200" y="5039139"/>
              <a:ext cx="304800" cy="152400"/>
            </a:xfrm>
            <a:prstGeom prst="rightArrow">
              <a:avLst/>
            </a:prstGeom>
            <a:solidFill>
              <a:srgbClr val="5AB8FF"/>
            </a:solid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60760808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hurricane-1.jpg"/>
          <p:cNvPicPr>
            <a:picLocks noChangeAspect="1"/>
          </p:cNvPicPr>
          <p:nvPr/>
        </p:nvPicPr>
        <p:blipFill>
          <a:blip r:embed="rId2">
            <a:lum bright="10000" contrast="-10000"/>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p>
            <a:r>
              <a:rPr lang="en-US" altLang="ja-JP" dirty="0" smtClean="0">
                <a:solidFill>
                  <a:schemeClr val="bg1">
                    <a:lumMod val="95000"/>
                  </a:schemeClr>
                </a:solidFill>
              </a:rPr>
              <a:t>Summary</a:t>
            </a:r>
            <a:r>
              <a:rPr lang="ja-JP" altLang="en-US" dirty="0" smtClean="0">
                <a:solidFill>
                  <a:schemeClr val="bg1">
                    <a:lumMod val="95000"/>
                  </a:schemeClr>
                </a:solidFill>
              </a:rPr>
              <a:t>１（</a:t>
            </a:r>
            <a:r>
              <a:rPr lang="en-US" altLang="ja-JP" dirty="0" smtClean="0">
                <a:solidFill>
                  <a:schemeClr val="bg1">
                    <a:lumMod val="95000"/>
                  </a:schemeClr>
                </a:solidFill>
              </a:rPr>
              <a:t>What is a typhoon?</a:t>
            </a:r>
            <a:r>
              <a:rPr lang="ja-JP" altLang="en-US" dirty="0" smtClean="0">
                <a:solidFill>
                  <a:schemeClr val="bg1">
                    <a:lumMod val="95000"/>
                  </a:schemeClr>
                </a:solidFill>
              </a:rPr>
              <a:t>）</a:t>
            </a:r>
            <a:endParaRPr lang="en-US" dirty="0">
              <a:solidFill>
                <a:schemeClr val="bg1">
                  <a:lumMod val="95000"/>
                </a:schemeClr>
              </a:solidFill>
            </a:endParaRPr>
          </a:p>
        </p:txBody>
      </p:sp>
      <p:sp>
        <p:nvSpPr>
          <p:cNvPr id="5" name="Slide Number Placeholder 3"/>
          <p:cNvSpPr>
            <a:spLocks noGrp="1"/>
          </p:cNvSpPr>
          <p:nvPr>
            <p:ph type="sldNum" sz="quarter" idx="12"/>
          </p:nvPr>
        </p:nvSpPr>
        <p:spPr/>
        <p:txBody>
          <a:bodyPr/>
          <a:lstStyle/>
          <a:p>
            <a:fld id="{0B4AC312-9088-7A41-9348-5601ED868CC6}" type="slidenum">
              <a:rPr lang="en-US" smtClean="0"/>
              <a:pPr/>
              <a:t>23</a:t>
            </a:fld>
            <a:endParaRPr lang="en-US" dirty="0"/>
          </a:p>
        </p:txBody>
      </p:sp>
      <p:pic>
        <p:nvPicPr>
          <p:cNvPr id="17" name="図 16" descr="Fig.1.31.eps"/>
          <p:cNvPicPr>
            <a:picLocks noChangeAspect="1"/>
          </p:cNvPicPr>
          <p:nvPr/>
        </p:nvPicPr>
        <p:blipFill>
          <a:blip r:embed="rId3"/>
          <a:stretch>
            <a:fillRect/>
          </a:stretch>
        </p:blipFill>
        <p:spPr>
          <a:xfrm>
            <a:off x="4798028" y="3581400"/>
            <a:ext cx="3964972" cy="2638857"/>
          </a:xfrm>
          <a:prstGeom prst="rect">
            <a:avLst/>
          </a:prstGeom>
        </p:spPr>
      </p:pic>
      <p:sp>
        <p:nvSpPr>
          <p:cNvPr id="18" name="テキスト ボックス 17"/>
          <p:cNvSpPr txBox="1"/>
          <p:nvPr/>
        </p:nvSpPr>
        <p:spPr>
          <a:xfrm>
            <a:off x="7391400" y="5720199"/>
            <a:ext cx="360129" cy="369332"/>
          </a:xfrm>
          <a:prstGeom prst="rect">
            <a:avLst/>
          </a:prstGeom>
          <a:solidFill>
            <a:schemeClr val="bg1">
              <a:alpha val="50000"/>
            </a:schemeClr>
          </a:solidFill>
        </p:spPr>
        <p:txBody>
          <a:bodyPr wrap="square" rtlCol="0">
            <a:spAutoFit/>
          </a:bodyPr>
          <a:lstStyle/>
          <a:p>
            <a:r>
              <a:rPr kumimoji="1" lang="ja-JP" altLang="en-US" b="1" dirty="0" smtClean="0">
                <a:ln w="18000">
                  <a:solidFill>
                    <a:schemeClr val="tx2"/>
                  </a:solidFill>
                  <a:prstDash val="solid"/>
                  <a:miter lim="800000"/>
                </a:ln>
                <a:noFill/>
                <a:effectLst>
                  <a:outerShdw blurRad="25500" dist="23000" dir="7020000" algn="tl">
                    <a:srgbClr val="000000">
                      <a:alpha val="50000"/>
                    </a:srgbClr>
                  </a:outerShdw>
                </a:effectLst>
              </a:rPr>
              <a:t>①</a:t>
            </a:r>
            <a:endParaRPr kumimoji="1" lang="ja-JP" altLang="en-US" b="1" dirty="0">
              <a:ln w="18000">
                <a:solidFill>
                  <a:schemeClr val="tx2"/>
                </a:solidFill>
                <a:prstDash val="solid"/>
                <a:miter lim="800000"/>
              </a:ln>
              <a:noFill/>
              <a:effectLst>
                <a:outerShdw blurRad="25500" dist="23000" dir="7020000" algn="tl">
                  <a:srgbClr val="000000">
                    <a:alpha val="50000"/>
                  </a:srgbClr>
                </a:outerShdw>
              </a:effectLst>
            </a:endParaRPr>
          </a:p>
        </p:txBody>
      </p:sp>
      <p:sp>
        <p:nvSpPr>
          <p:cNvPr id="19" name="テキスト ボックス 18"/>
          <p:cNvSpPr txBox="1"/>
          <p:nvPr/>
        </p:nvSpPr>
        <p:spPr>
          <a:xfrm>
            <a:off x="6096000" y="5567799"/>
            <a:ext cx="361520" cy="369332"/>
          </a:xfrm>
          <a:prstGeom prst="rect">
            <a:avLst/>
          </a:prstGeom>
          <a:solidFill>
            <a:schemeClr val="bg1">
              <a:alpha val="50000"/>
            </a:schemeClr>
          </a:solidFill>
        </p:spPr>
        <p:txBody>
          <a:bodyPr wrap="square" rtlCol="0">
            <a:spAutoFit/>
          </a:bodyPr>
          <a:lstStyle/>
          <a:p>
            <a:r>
              <a:rPr kumimoji="1" lang="ja-JP" altLang="en-US" b="1" dirty="0" smtClean="0">
                <a:ln w="18000">
                  <a:solidFill>
                    <a:srgbClr val="FFFF00"/>
                  </a:solidFill>
                  <a:prstDash val="solid"/>
                  <a:miter lim="800000"/>
                </a:ln>
                <a:noFill/>
                <a:effectLst>
                  <a:outerShdw blurRad="25500" dist="23000" dir="7020000" algn="tl">
                    <a:srgbClr val="000000">
                      <a:alpha val="50000"/>
                    </a:srgbClr>
                  </a:outerShdw>
                </a:effectLst>
              </a:rPr>
              <a:t>②</a:t>
            </a:r>
            <a:endParaRPr kumimoji="1" lang="ja-JP" altLang="en-US" b="1" dirty="0">
              <a:ln w="18000">
                <a:solidFill>
                  <a:srgbClr val="FFFF00"/>
                </a:solidFill>
                <a:prstDash val="solid"/>
                <a:miter lim="800000"/>
              </a:ln>
              <a:noFill/>
              <a:effectLst>
                <a:outerShdw blurRad="25500" dist="23000" dir="7020000" algn="tl">
                  <a:srgbClr val="000000">
                    <a:alpha val="50000"/>
                  </a:srgbClr>
                </a:outerShdw>
              </a:effectLst>
            </a:endParaRPr>
          </a:p>
        </p:txBody>
      </p:sp>
      <p:sp>
        <p:nvSpPr>
          <p:cNvPr id="20" name="テキスト ボックス 19"/>
          <p:cNvSpPr txBox="1"/>
          <p:nvPr/>
        </p:nvSpPr>
        <p:spPr>
          <a:xfrm>
            <a:off x="6533152" y="4500999"/>
            <a:ext cx="347606" cy="369332"/>
          </a:xfrm>
          <a:prstGeom prst="rect">
            <a:avLst/>
          </a:prstGeom>
          <a:solidFill>
            <a:schemeClr val="bg1">
              <a:alpha val="50000"/>
            </a:schemeClr>
          </a:solidFill>
        </p:spPr>
        <p:txBody>
          <a:bodyPr wrap="square" rtlCol="0">
            <a:spAutoFit/>
          </a:bodyPr>
          <a:lstStyle/>
          <a:p>
            <a:r>
              <a:rPr kumimoji="1" lang="ja-JP" alt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③</a:t>
            </a:r>
            <a:endParaRPr kumimoji="1" lang="ja-JP"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1" name="テキスト ボックス 20"/>
          <p:cNvSpPr txBox="1"/>
          <p:nvPr/>
        </p:nvSpPr>
        <p:spPr>
          <a:xfrm>
            <a:off x="5638801" y="5535533"/>
            <a:ext cx="347606" cy="369332"/>
          </a:xfrm>
          <a:prstGeom prst="rect">
            <a:avLst/>
          </a:prstGeom>
          <a:solidFill>
            <a:schemeClr val="bg1">
              <a:alpha val="50000"/>
            </a:schemeClr>
          </a:solidFill>
        </p:spPr>
        <p:txBody>
          <a:bodyPr wrap="square" rtlCol="0">
            <a:spAutoFit/>
          </a:bodyPr>
          <a:lstStyle/>
          <a:p>
            <a:r>
              <a:rPr kumimoji="1" lang="ja-JP" altLang="en-US" b="1" dirty="0" smtClean="0">
                <a:ln w="18000">
                  <a:solidFill>
                    <a:srgbClr val="00B050"/>
                  </a:solidFill>
                  <a:prstDash val="solid"/>
                  <a:miter lim="800000"/>
                </a:ln>
                <a:noFill/>
                <a:effectLst>
                  <a:outerShdw blurRad="25500" dist="23000" dir="7020000" algn="tl">
                    <a:srgbClr val="000000">
                      <a:alpha val="50000"/>
                    </a:srgbClr>
                  </a:outerShdw>
                </a:effectLst>
              </a:rPr>
              <a:t>④</a:t>
            </a:r>
            <a:endParaRPr kumimoji="1" lang="ja-JP" altLang="en-US" b="1" dirty="0">
              <a:ln w="18000">
                <a:solidFill>
                  <a:srgbClr val="00B050"/>
                </a:solidFill>
                <a:prstDash val="solid"/>
                <a:miter lim="800000"/>
              </a:ln>
              <a:noFill/>
              <a:effectLst>
                <a:outerShdw blurRad="25500" dist="23000" dir="7020000" algn="tl">
                  <a:srgbClr val="000000">
                    <a:alpha val="50000"/>
                  </a:srgbClr>
                </a:outerShdw>
              </a:effectLst>
            </a:endParaRPr>
          </a:p>
        </p:txBody>
      </p:sp>
      <p:sp>
        <p:nvSpPr>
          <p:cNvPr id="12" name="Rectangle 3"/>
          <p:cNvSpPr txBox="1">
            <a:spLocks noChangeArrowheads="1"/>
          </p:cNvSpPr>
          <p:nvPr/>
        </p:nvSpPr>
        <p:spPr>
          <a:xfrm>
            <a:off x="162510" y="489466"/>
            <a:ext cx="8714790" cy="2482334"/>
          </a:xfrm>
          <a:prstGeom prst="rect">
            <a:avLst/>
          </a:prstGeom>
          <a:solidFill>
            <a:schemeClr val="bg1">
              <a:alpha val="74000"/>
            </a:schemeClr>
          </a:solidFill>
        </p:spPr>
        <p:txBody>
          <a:bodyPr vert="horz" lIns="91440" tIns="45720" rIns="91440" bIns="45720" rtlCol="0">
            <a:normAutofit fontScale="70000" lnSpcReduction="20000"/>
            <a:scene3d>
              <a:camera prst="orthographicFront"/>
              <a:lightRig rig="threePt" dir="t"/>
            </a:scene3d>
            <a:sp3d extrusionH="57150">
              <a:bevelT w="38100" h="38100"/>
            </a:sp3d>
          </a:bodyPr>
          <a:lstStyle/>
          <a:p>
            <a:pPr marL="514350" lvl="0" indent="-514350">
              <a:spcBef>
                <a:spcPct val="20000"/>
              </a:spcBef>
              <a:buFont typeface="+mj-ea"/>
              <a:buAutoNum type="circleNumDbPlain"/>
              <a:defRPr/>
            </a:pPr>
            <a:r>
              <a:rPr kumimoji="0" lang="en-US" altLang="ja-JP" sz="2800" b="1" i="0" u="none" strike="noStrike" kern="1200" normalizeH="0" baseline="0" noProof="0" dirty="0" smtClean="0">
                <a:ln w="18000">
                  <a:solidFill>
                    <a:schemeClr val="accent1"/>
                  </a:solidFill>
                  <a:prstDash val="solid"/>
                  <a:miter lim="800000"/>
                </a:ln>
                <a:noFill/>
                <a:effectLst>
                  <a:outerShdw blurRad="25500" dist="23000" dir="7020000" algn="tl">
                    <a:srgbClr val="000000">
                      <a:alpha val="50000"/>
                    </a:srgbClr>
                  </a:outerShdw>
                </a:effectLst>
                <a:uLnTx/>
                <a:uFillTx/>
                <a:latin typeface="+mn-lt"/>
                <a:ea typeface="+mn-ea"/>
                <a:cs typeface="+mn-cs"/>
              </a:rPr>
              <a:t>Typhoon is a very intense and severe atmospheric</a:t>
            </a:r>
            <a:r>
              <a:rPr kumimoji="0" lang="en-US" altLang="ja-JP" sz="2800" b="1" i="0" u="none" strike="noStrike" kern="1200" normalizeH="0" noProof="0" dirty="0" smtClean="0">
                <a:ln w="18000">
                  <a:solidFill>
                    <a:schemeClr val="accent1"/>
                  </a:solidFill>
                  <a:prstDash val="solid"/>
                  <a:miter lim="800000"/>
                </a:ln>
                <a:noFill/>
                <a:effectLst>
                  <a:outerShdw blurRad="25500" dist="23000" dir="7020000" algn="tl">
                    <a:srgbClr val="000000">
                      <a:alpha val="50000"/>
                    </a:srgbClr>
                  </a:outerShdw>
                </a:effectLst>
                <a:uLnTx/>
                <a:uFillTx/>
                <a:latin typeface="+mn-lt"/>
                <a:ea typeface="+mn-ea"/>
                <a:cs typeface="+mn-cs"/>
              </a:rPr>
              <a:t> vortex and its energy source is oceanic thermodynamic energy</a:t>
            </a:r>
            <a:r>
              <a:rPr lang="en-US" altLang="ja-JP" sz="2800" b="1" dirty="0" smtClean="0">
                <a:ln w="18000">
                  <a:solidFill>
                    <a:schemeClr val="accent1"/>
                  </a:solidFill>
                  <a:prstDash val="solid"/>
                  <a:miter lim="800000"/>
                </a:ln>
                <a:noFill/>
                <a:effectLst>
                  <a:outerShdw blurRad="25500" dist="23000" dir="7020000" algn="tl">
                    <a:srgbClr val="000000">
                      <a:alpha val="50000"/>
                    </a:srgbClr>
                  </a:outerShdw>
                </a:effectLst>
              </a:rPr>
              <a:t>.</a:t>
            </a:r>
            <a:endParaRPr kumimoji="0" lang="en-US" altLang="ja-JP" sz="2800" b="1" i="0" u="none" strike="noStrike" kern="1200" normalizeH="0" baseline="0" noProof="0" dirty="0" smtClean="0">
              <a:ln w="18000">
                <a:solidFill>
                  <a:schemeClr val="accent1"/>
                </a:solidFill>
                <a:prstDash val="solid"/>
                <a:miter lim="800000"/>
              </a:ln>
              <a:noFill/>
              <a:effectLst>
                <a:outerShdw blurRad="25500" dist="23000" dir="7020000" algn="tl">
                  <a:srgbClr val="000000">
                    <a:alpha val="50000"/>
                  </a:srgbClr>
                </a:outerShdw>
              </a:effectLst>
              <a:uLnTx/>
              <a:uFillTx/>
              <a:latin typeface="+mn-lt"/>
              <a:ea typeface="+mn-ea"/>
              <a:cs typeface="+mn-cs"/>
            </a:endParaRPr>
          </a:p>
          <a:p>
            <a:pPr marL="514350" marR="0" lvl="0" indent="-514350" algn="l" defTabSz="457200" rtl="0" eaLnBrk="1" fontAlgn="auto" latinLnBrk="0" hangingPunct="1">
              <a:lnSpc>
                <a:spcPct val="100000"/>
              </a:lnSpc>
              <a:spcBef>
                <a:spcPct val="20000"/>
              </a:spcBef>
              <a:spcAft>
                <a:spcPts val="0"/>
              </a:spcAft>
              <a:buClrTx/>
              <a:buSzTx/>
              <a:buFont typeface="+mj-ea"/>
              <a:buAutoNum type="circleNumDbPlain"/>
              <a:tabLst/>
              <a:defRPr/>
            </a:pPr>
            <a:endParaRPr kumimoji="0" lang="en-US" altLang="ja-JP" sz="2800" b="0" i="0" u="none" strike="noStrike" kern="1200" cap="none" spc="0" normalizeH="0" baseline="0" noProof="0" dirty="0" smtClean="0">
              <a:ln w="3175">
                <a:solidFill>
                  <a:schemeClr val="tx1"/>
                </a:solidFill>
              </a:ln>
              <a:effectLst>
                <a:outerShdw blurRad="50800" dist="38100" dir="2700000" algn="tl" rotWithShape="0">
                  <a:prstClr val="black">
                    <a:alpha val="40000"/>
                  </a:prstClr>
                </a:outerShdw>
              </a:effectLst>
              <a:uLnTx/>
              <a:uFillTx/>
              <a:latin typeface="+mn-lt"/>
              <a:ea typeface="+mn-ea"/>
              <a:cs typeface="+mn-cs"/>
            </a:endParaRPr>
          </a:p>
          <a:p>
            <a:pPr marL="514350" marR="0" lvl="0" indent="-514350" algn="l" defTabSz="457200" rtl="0" eaLnBrk="1" fontAlgn="auto" latinLnBrk="0" hangingPunct="1">
              <a:lnSpc>
                <a:spcPct val="100000"/>
              </a:lnSpc>
              <a:spcBef>
                <a:spcPct val="20000"/>
              </a:spcBef>
              <a:spcAft>
                <a:spcPts val="0"/>
              </a:spcAft>
              <a:buClrTx/>
              <a:buSzTx/>
              <a:buFont typeface="+mj-ea"/>
              <a:buAutoNum type="circleNumDbPlain"/>
              <a:tabLst/>
              <a:defRPr/>
            </a:pPr>
            <a:r>
              <a:rPr lang="en-US" altLang="ja-JP" sz="2800" b="1" dirty="0" smtClean="0">
                <a:ln w="18000">
                  <a:solidFill>
                    <a:srgbClr val="FFFF00"/>
                  </a:solidFill>
                  <a:prstDash val="solid"/>
                  <a:miter lim="800000"/>
                </a:ln>
                <a:noFill/>
                <a:effectLst>
                  <a:outerShdw blurRad="25500" dist="23000" dir="7020000" algn="tl">
                    <a:srgbClr val="000000">
                      <a:alpha val="50000"/>
                    </a:srgbClr>
                  </a:outerShdw>
                </a:effectLst>
              </a:rPr>
              <a:t>Typhoon Intensifies through the atmosphere-ocean interaction.</a:t>
            </a:r>
          </a:p>
          <a:p>
            <a:pPr marL="514350" marR="0" lvl="0" indent="-514350" algn="l" defTabSz="457200" rtl="0" eaLnBrk="1" fontAlgn="auto" latinLnBrk="0" hangingPunct="1">
              <a:lnSpc>
                <a:spcPct val="100000"/>
              </a:lnSpc>
              <a:spcBef>
                <a:spcPct val="20000"/>
              </a:spcBef>
              <a:spcAft>
                <a:spcPts val="0"/>
              </a:spcAft>
              <a:buClrTx/>
              <a:buSzTx/>
              <a:buFont typeface="+mj-ea"/>
              <a:buAutoNum type="circleNumDbPlain"/>
              <a:tabLst/>
              <a:defRPr/>
            </a:pPr>
            <a:endParaRPr lang="en-US" altLang="ja-JP" sz="2800" dirty="0" smtClean="0">
              <a:ln w="3175">
                <a:solidFill>
                  <a:schemeClr val="tx1"/>
                </a:solidFill>
              </a:ln>
              <a:effectLst>
                <a:outerShdw blurRad="50800" dist="38100" dir="2700000" algn="tl" rotWithShape="0">
                  <a:prstClr val="black">
                    <a:alpha val="40000"/>
                  </a:prstClr>
                </a:outerShdw>
              </a:effectLst>
            </a:endParaRPr>
          </a:p>
          <a:p>
            <a:pPr marL="514350" marR="0" lvl="0" indent="-514350" algn="l" defTabSz="457200" rtl="0" eaLnBrk="1" fontAlgn="auto" latinLnBrk="0" hangingPunct="1">
              <a:lnSpc>
                <a:spcPct val="100000"/>
              </a:lnSpc>
              <a:spcBef>
                <a:spcPct val="20000"/>
              </a:spcBef>
              <a:spcAft>
                <a:spcPts val="0"/>
              </a:spcAft>
              <a:buClrTx/>
              <a:buSzTx/>
              <a:buFont typeface="+mj-ea"/>
              <a:buAutoNum type="circleNumDbPlain"/>
              <a:tabLst/>
              <a:defRPr/>
            </a:pPr>
            <a:r>
              <a:rPr lang="en-US" altLang="ja-JP" sz="2800" dirty="0" smtClean="0">
                <a:ln w="3175">
                  <a:solidFill>
                    <a:srgbClr val="FF0000"/>
                  </a:solidFill>
                </a:ln>
                <a:effectLst>
                  <a:outerShdw blurRad="50800" dist="38100" dir="2700000" algn="tl" rotWithShape="0">
                    <a:prstClr val="black">
                      <a:alpha val="40000"/>
                    </a:prstClr>
                  </a:outerShdw>
                </a:effectLst>
              </a:rPr>
              <a:t>Typhoon has a maximum achievable intensity.</a:t>
            </a:r>
          </a:p>
          <a:p>
            <a:pPr marL="514350" marR="0" lvl="0" indent="-514350" algn="l" defTabSz="457200" rtl="0" eaLnBrk="1" fontAlgn="auto" latinLnBrk="0" hangingPunct="1">
              <a:lnSpc>
                <a:spcPct val="100000"/>
              </a:lnSpc>
              <a:spcBef>
                <a:spcPct val="20000"/>
              </a:spcBef>
              <a:spcAft>
                <a:spcPts val="0"/>
              </a:spcAft>
              <a:buClrTx/>
              <a:buSzTx/>
              <a:buFont typeface="+mj-ea"/>
              <a:buAutoNum type="circleNumDbPlain"/>
              <a:tabLst/>
              <a:defRPr/>
            </a:pPr>
            <a:endParaRPr lang="en-US" altLang="ja-JP" sz="2800" dirty="0" smtClean="0">
              <a:ln w="3175">
                <a:solidFill>
                  <a:schemeClr val="tx1"/>
                </a:solidFill>
              </a:ln>
              <a:effectLst>
                <a:outerShdw blurRad="50800" dist="38100" dir="2700000" algn="tl" rotWithShape="0">
                  <a:prstClr val="black">
                    <a:alpha val="40000"/>
                  </a:prstClr>
                </a:outerShdw>
              </a:effectLst>
            </a:endParaRPr>
          </a:p>
          <a:p>
            <a:pPr marL="514350" marR="0" lvl="0" indent="-514350" algn="l" defTabSz="457200" rtl="0" eaLnBrk="1" fontAlgn="auto" latinLnBrk="0" hangingPunct="1">
              <a:lnSpc>
                <a:spcPct val="100000"/>
              </a:lnSpc>
              <a:spcBef>
                <a:spcPct val="20000"/>
              </a:spcBef>
              <a:spcAft>
                <a:spcPts val="0"/>
              </a:spcAft>
              <a:buClrTx/>
              <a:buSzTx/>
              <a:buFont typeface="+mj-ea"/>
              <a:buAutoNum type="circleNumDbPlain"/>
              <a:tabLst/>
              <a:defRPr/>
            </a:pPr>
            <a:r>
              <a:rPr lang="en-US" altLang="ja-JP" sz="2800" dirty="0" smtClean="0">
                <a:ln w="3175">
                  <a:solidFill>
                    <a:srgbClr val="00B050"/>
                  </a:solidFill>
                </a:ln>
                <a:effectLst>
                  <a:outerShdw blurRad="50800" dist="38100" dir="2700000" algn="tl" rotWithShape="0">
                    <a:prstClr val="black">
                      <a:alpha val="40000"/>
                    </a:prstClr>
                  </a:outerShdw>
                </a:effectLst>
              </a:rPr>
              <a:t>Forecast on Typhoon intensity has not been improved in this two decades.</a:t>
            </a:r>
          </a:p>
          <a:p>
            <a:pPr marL="514350" marR="0" lvl="0" indent="-514350" algn="l" defTabSz="457200" rtl="0" eaLnBrk="1" fontAlgn="auto" latinLnBrk="0" hangingPunct="1">
              <a:lnSpc>
                <a:spcPct val="100000"/>
              </a:lnSpc>
              <a:spcBef>
                <a:spcPct val="20000"/>
              </a:spcBef>
              <a:spcAft>
                <a:spcPts val="0"/>
              </a:spcAft>
              <a:buClrTx/>
              <a:buSzTx/>
              <a:buFont typeface="+mj-ea"/>
              <a:buAutoNum type="circleNumDbPlain"/>
              <a:tabLst/>
              <a:defRPr/>
            </a:pPr>
            <a:endParaRPr lang="en-US" altLang="ja-JP" sz="2800" dirty="0" smtClean="0">
              <a:ln>
                <a:solidFill>
                  <a:schemeClr val="tx1"/>
                </a:solidFill>
              </a:ln>
              <a:solidFill>
                <a:schemeClr val="bg1">
                  <a:lumMod val="95000"/>
                </a:schemeClr>
              </a:solidFill>
            </a:endParaRPr>
          </a:p>
          <a:p>
            <a:pPr marL="514350" marR="0" lvl="0" indent="-514350" algn="l" defTabSz="457200" rtl="0" eaLnBrk="1" fontAlgn="auto" latinLnBrk="0" hangingPunct="1">
              <a:lnSpc>
                <a:spcPct val="100000"/>
              </a:lnSpc>
              <a:spcBef>
                <a:spcPct val="20000"/>
              </a:spcBef>
              <a:spcAft>
                <a:spcPts val="0"/>
              </a:spcAft>
              <a:buClrTx/>
              <a:buSzTx/>
              <a:buFont typeface="+mj-ea"/>
              <a:buAutoNum type="circleNumDbPlain"/>
              <a:tabLst/>
              <a:defRPr/>
            </a:pPr>
            <a:endParaRPr kumimoji="0" lang="en-US" altLang="ja-JP" sz="2800" b="0" i="0" u="none" strike="noStrike" kern="1200" cap="none" spc="0" normalizeH="0" baseline="0" noProof="0" dirty="0" smtClean="0">
              <a:ln>
                <a:solidFill>
                  <a:schemeClr val="tx1"/>
                </a:solidFill>
              </a:ln>
              <a:solidFill>
                <a:schemeClr val="bg1">
                  <a:lumMod val="95000"/>
                </a:schemeClr>
              </a:solidFill>
              <a:effectLst/>
              <a:uLnTx/>
              <a:uFillTx/>
              <a:latin typeface="+mn-lt"/>
              <a:ea typeface="+mn-ea"/>
              <a:cs typeface="+mn-cs"/>
            </a:endParaRPr>
          </a:p>
          <a:p>
            <a:pPr marL="457200" marR="0" lvl="0" indent="-457200" algn="l" defTabSz="457200" rtl="0" eaLnBrk="1" fontAlgn="auto" latinLnBrk="0" hangingPunct="1">
              <a:lnSpc>
                <a:spcPct val="100000"/>
              </a:lnSpc>
              <a:spcBef>
                <a:spcPct val="20000"/>
              </a:spcBef>
              <a:spcAft>
                <a:spcPts val="0"/>
              </a:spcAft>
              <a:buClrTx/>
              <a:buSzTx/>
              <a:tabLst/>
              <a:defRPr/>
            </a:pPr>
            <a:endParaRPr kumimoji="0" lang="en-US" altLang="ja-JP" sz="2800" b="0" i="0" u="none" strike="noStrike" kern="1200" cap="none" spc="0" normalizeH="0" baseline="0" noProof="0" dirty="0" smtClean="0">
              <a:ln>
                <a:solidFill>
                  <a:schemeClr val="tx1"/>
                </a:solidFill>
              </a:ln>
              <a:solidFill>
                <a:schemeClr val="bg1">
                  <a:lumMod val="95000"/>
                </a:schemeClr>
              </a:solidFill>
              <a:effectLst/>
              <a:uLnTx/>
              <a:uFillTx/>
              <a:latin typeface="+mn-lt"/>
              <a:ea typeface="+mn-ea"/>
              <a:cs typeface="+mn-cs"/>
            </a:endParaRPr>
          </a:p>
        </p:txBody>
      </p:sp>
      <p:sp>
        <p:nvSpPr>
          <p:cNvPr id="4" name="正方形/長方形 3"/>
          <p:cNvSpPr/>
          <p:nvPr/>
        </p:nvSpPr>
        <p:spPr>
          <a:xfrm>
            <a:off x="162510" y="3675822"/>
            <a:ext cx="4409490" cy="2484710"/>
          </a:xfrm>
          <a:prstGeom prst="rect">
            <a:avLst/>
          </a:prstGeom>
          <a:solidFill>
            <a:srgbClr val="FFC000">
              <a:alpha val="5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Rectangle 3"/>
          <p:cNvSpPr txBox="1">
            <a:spLocks noChangeArrowheads="1"/>
          </p:cNvSpPr>
          <p:nvPr/>
        </p:nvSpPr>
        <p:spPr>
          <a:xfrm>
            <a:off x="162511" y="3836432"/>
            <a:ext cx="4409490" cy="2324100"/>
          </a:xfrm>
          <a:prstGeom prst="rect">
            <a:avLst/>
          </a:prstGeom>
          <a:noFill/>
        </p:spPr>
        <p:txBody>
          <a:bodyPr vert="horz" lIns="91440" tIns="45720" rIns="91440" bIns="45720" rtlCol="0">
            <a:normAutofit fontScale="55000" lnSpcReduction="20000"/>
            <a:scene3d>
              <a:camera prst="orthographicFront"/>
              <a:lightRig rig="threePt" dir="t"/>
            </a:scene3d>
            <a:sp3d extrusionH="57150">
              <a:bevelT w="38100" h="38100"/>
            </a:sp3d>
          </a:bodyPr>
          <a:lstStyle/>
          <a:p>
            <a:pPr marL="514350" lvl="0" indent="-514350">
              <a:spcBef>
                <a:spcPct val="20000"/>
              </a:spcBef>
              <a:buFont typeface="+mj-ea"/>
              <a:buAutoNum type="circleNumDbPlain"/>
              <a:defRPr/>
            </a:pPr>
            <a:r>
              <a:rPr kumimoji="0" lang="en-US" altLang="ja-JP" sz="2800" i="0" u="none" strike="noStrike" kern="1200" normalizeH="0" baseline="0" noProof="0" dirty="0" smtClean="0">
                <a:ln w="18000">
                  <a:noFill/>
                  <a:prstDash val="solid"/>
                  <a:miter lim="800000"/>
                </a:ln>
                <a:effectLst>
                  <a:outerShdw blurRad="25500" dist="23000" dir="7020000" algn="tl">
                    <a:srgbClr val="000000">
                      <a:alpha val="50000"/>
                    </a:srgbClr>
                  </a:outerShdw>
                </a:effectLst>
                <a:uLnTx/>
                <a:uFillTx/>
              </a:rPr>
              <a:t>Convergence </a:t>
            </a:r>
            <a:r>
              <a:rPr lang="en-US" altLang="ja-JP" sz="2800" noProof="0" dirty="0" smtClean="0">
                <a:ln w="18000">
                  <a:noFill/>
                  <a:prstDash val="solid"/>
                  <a:miter lim="800000"/>
                </a:ln>
                <a:effectLst>
                  <a:outerShdw blurRad="25500" dist="23000" dir="7020000" algn="tl">
                    <a:srgbClr val="000000">
                      <a:alpha val="50000"/>
                    </a:srgbClr>
                  </a:outerShdw>
                </a:effectLst>
              </a:rPr>
              <a:t>by </a:t>
            </a:r>
            <a:r>
              <a:rPr kumimoji="0" lang="en-US" altLang="ja-JP" sz="2800" i="0" u="none" strike="noStrike" kern="1200" normalizeH="0" baseline="0" noProof="0" dirty="0" smtClean="0">
                <a:ln w="18000">
                  <a:noFill/>
                  <a:prstDash val="solid"/>
                  <a:miter lim="800000"/>
                </a:ln>
                <a:effectLst>
                  <a:outerShdw blurRad="25500" dist="23000" dir="7020000" algn="tl">
                    <a:srgbClr val="000000">
                      <a:alpha val="50000"/>
                    </a:srgbClr>
                  </a:outerShdw>
                </a:effectLst>
                <a:uLnTx/>
                <a:uFillTx/>
              </a:rPr>
              <a:t>vortex rotating</a:t>
            </a:r>
            <a:r>
              <a:rPr kumimoji="0" lang="en-US" altLang="ja-JP" sz="2800" i="0" u="none" strike="noStrike" kern="1200" normalizeH="0" noProof="0" dirty="0" smtClean="0">
                <a:ln w="18000">
                  <a:noFill/>
                  <a:prstDash val="solid"/>
                  <a:miter lim="800000"/>
                </a:ln>
                <a:effectLst>
                  <a:outerShdw blurRad="25500" dist="23000" dir="7020000" algn="tl">
                    <a:srgbClr val="000000">
                      <a:alpha val="50000"/>
                    </a:srgbClr>
                  </a:outerShdw>
                </a:effectLst>
                <a:uLnTx/>
                <a:uFillTx/>
              </a:rPr>
              <a:t> in the </a:t>
            </a:r>
            <a:r>
              <a:rPr lang="en-US" altLang="ja-JP" sz="2800" dirty="0" smtClean="0">
                <a:ln w="18000">
                  <a:noFill/>
                  <a:prstDash val="solid"/>
                  <a:miter lim="800000"/>
                </a:ln>
                <a:effectLst>
                  <a:outerShdw blurRad="25500" dist="23000" dir="7020000" algn="tl">
                    <a:srgbClr val="000000">
                      <a:alpha val="50000"/>
                    </a:srgbClr>
                  </a:outerShdw>
                </a:effectLst>
              </a:rPr>
              <a:t>counter-clockwise direction </a:t>
            </a:r>
            <a:r>
              <a:rPr lang="ja-JP" altLang="en-US" sz="2800" dirty="0">
                <a:ln w="18000">
                  <a:noFill/>
                  <a:prstDash val="solid"/>
                  <a:miter lim="800000"/>
                </a:ln>
                <a:effectLst>
                  <a:outerShdw blurRad="25500" dist="23000" dir="7020000" algn="tl">
                    <a:srgbClr val="000000">
                      <a:alpha val="50000"/>
                    </a:srgbClr>
                  </a:outerShdw>
                </a:effectLst>
              </a:rPr>
              <a:t>（</a:t>
            </a:r>
            <a:r>
              <a:rPr lang="en-US" altLang="ja-JP" sz="2800" dirty="0">
                <a:ln w="18000">
                  <a:noFill/>
                  <a:prstDash val="solid"/>
                  <a:miter lim="800000"/>
                </a:ln>
                <a:effectLst>
                  <a:outerShdw blurRad="25500" dist="23000" dir="7020000" algn="tl">
                    <a:srgbClr val="000000">
                      <a:alpha val="50000"/>
                    </a:srgbClr>
                  </a:outerShdw>
                </a:effectLst>
              </a:rPr>
              <a:t>in the northern hemisphere</a:t>
            </a:r>
            <a:r>
              <a:rPr lang="ja-JP" altLang="en-US" sz="2800" dirty="0" smtClean="0">
                <a:ln w="18000">
                  <a:noFill/>
                  <a:prstDash val="solid"/>
                  <a:miter lim="800000"/>
                </a:ln>
                <a:effectLst>
                  <a:outerShdw blurRad="25500" dist="23000" dir="7020000" algn="tl">
                    <a:srgbClr val="000000">
                      <a:alpha val="50000"/>
                    </a:srgbClr>
                  </a:outerShdw>
                </a:effectLst>
              </a:rPr>
              <a:t>）</a:t>
            </a:r>
            <a:r>
              <a:rPr lang="en-US" altLang="ja-JP" sz="2800" dirty="0">
                <a:ln w="18000">
                  <a:noFill/>
                  <a:prstDash val="solid"/>
                  <a:miter lim="800000"/>
                </a:ln>
                <a:effectLst>
                  <a:outerShdw blurRad="25500" dist="23000" dir="7020000" algn="tl">
                    <a:srgbClr val="000000">
                      <a:alpha val="50000"/>
                    </a:srgbClr>
                  </a:outerShdw>
                </a:effectLst>
              </a:rPr>
              <a:t>.</a:t>
            </a:r>
            <a:endParaRPr kumimoji="0" lang="en-US" altLang="ja-JP" sz="2800" i="0" u="none" strike="noStrike" kern="1200" normalizeH="0" baseline="0" noProof="0" dirty="0" smtClean="0">
              <a:ln w="18000">
                <a:noFill/>
                <a:prstDash val="solid"/>
                <a:miter lim="800000"/>
              </a:ln>
              <a:effectLst>
                <a:outerShdw blurRad="25500" dist="23000" dir="7020000" algn="tl">
                  <a:srgbClr val="000000">
                    <a:alpha val="50000"/>
                  </a:srgbClr>
                </a:outerShdw>
              </a:effectLst>
              <a:uLnTx/>
              <a:uFillTx/>
            </a:endParaRPr>
          </a:p>
          <a:p>
            <a:pPr marL="514350" marR="0" lvl="0" indent="-514350" algn="l" defTabSz="457200" rtl="0" eaLnBrk="1" fontAlgn="auto" latinLnBrk="0" hangingPunct="1">
              <a:lnSpc>
                <a:spcPct val="100000"/>
              </a:lnSpc>
              <a:spcBef>
                <a:spcPct val="20000"/>
              </a:spcBef>
              <a:spcAft>
                <a:spcPts val="0"/>
              </a:spcAft>
              <a:buClrTx/>
              <a:buSzTx/>
              <a:buFont typeface="+mj-ea"/>
              <a:buAutoNum type="circleNumDbPlain"/>
              <a:tabLst/>
              <a:defRPr/>
            </a:pPr>
            <a:endParaRPr kumimoji="0" lang="en-US" altLang="ja-JP" sz="2800" i="0" u="none" strike="noStrike" kern="1200" cap="none" spc="0" normalizeH="0" baseline="0" noProof="0" dirty="0" smtClean="0">
              <a:ln w="3175">
                <a:solidFill>
                  <a:schemeClr val="tx1"/>
                </a:solidFill>
              </a:ln>
              <a:effectLst>
                <a:outerShdw blurRad="50800" dist="38100" dir="2700000" algn="tl" rotWithShape="0">
                  <a:prstClr val="black">
                    <a:alpha val="40000"/>
                  </a:prstClr>
                </a:outerShdw>
              </a:effectLst>
              <a:uLnTx/>
              <a:uFillTx/>
            </a:endParaRPr>
          </a:p>
          <a:p>
            <a:pPr marL="514350" marR="0" lvl="0" indent="-514350" algn="l" defTabSz="457200" rtl="0" eaLnBrk="1" fontAlgn="auto" latinLnBrk="0" hangingPunct="1">
              <a:lnSpc>
                <a:spcPct val="100000"/>
              </a:lnSpc>
              <a:spcBef>
                <a:spcPct val="20000"/>
              </a:spcBef>
              <a:spcAft>
                <a:spcPts val="0"/>
              </a:spcAft>
              <a:buClrTx/>
              <a:buSzTx/>
              <a:buFont typeface="+mj-ea"/>
              <a:buAutoNum type="circleNumDbPlain"/>
              <a:tabLst/>
              <a:defRPr/>
            </a:pPr>
            <a:r>
              <a:rPr lang="en-US" altLang="ja-JP" sz="2800" dirty="0" smtClean="0">
                <a:ln w="18000">
                  <a:noFill/>
                  <a:prstDash val="solid"/>
                  <a:miter lim="800000"/>
                </a:ln>
                <a:effectLst>
                  <a:outerShdw blurRad="25500" dist="23000" dir="7020000" algn="tl">
                    <a:srgbClr val="000000">
                      <a:alpha val="50000"/>
                    </a:srgbClr>
                  </a:outerShdw>
                </a:effectLst>
              </a:rPr>
              <a:t>Well-moistened air arises around the rotation center</a:t>
            </a:r>
          </a:p>
          <a:p>
            <a:pPr marL="514350" marR="0" lvl="0" indent="-514350" algn="l" defTabSz="457200" rtl="0" eaLnBrk="1" fontAlgn="auto" latinLnBrk="0" hangingPunct="1">
              <a:lnSpc>
                <a:spcPct val="100000"/>
              </a:lnSpc>
              <a:spcBef>
                <a:spcPct val="20000"/>
              </a:spcBef>
              <a:spcAft>
                <a:spcPts val="0"/>
              </a:spcAft>
              <a:buClrTx/>
              <a:buSzTx/>
              <a:buFont typeface="+mj-ea"/>
              <a:buAutoNum type="circleNumDbPlain"/>
              <a:tabLst/>
              <a:defRPr/>
            </a:pPr>
            <a:endParaRPr lang="en-US" altLang="ja-JP" sz="2800" dirty="0" smtClean="0">
              <a:ln w="3175">
                <a:noFill/>
              </a:ln>
              <a:effectLst>
                <a:outerShdw blurRad="50800" dist="38100" dir="2700000" algn="tl" rotWithShape="0">
                  <a:prstClr val="black">
                    <a:alpha val="40000"/>
                  </a:prstClr>
                </a:outerShdw>
              </a:effectLst>
            </a:endParaRPr>
          </a:p>
          <a:p>
            <a:pPr marL="514350" marR="0" lvl="0" indent="-514350" algn="l" defTabSz="457200" rtl="0" eaLnBrk="1" fontAlgn="auto" latinLnBrk="0" hangingPunct="1">
              <a:lnSpc>
                <a:spcPct val="100000"/>
              </a:lnSpc>
              <a:spcBef>
                <a:spcPct val="20000"/>
              </a:spcBef>
              <a:spcAft>
                <a:spcPts val="0"/>
              </a:spcAft>
              <a:buClrTx/>
              <a:buSzTx/>
              <a:buFont typeface="+mj-ea"/>
              <a:buAutoNum type="circleNumDbPlain"/>
              <a:tabLst/>
              <a:defRPr/>
            </a:pPr>
            <a:r>
              <a:rPr lang="en-US" altLang="ja-JP" sz="2800" dirty="0" smtClean="0">
                <a:ln w="3175">
                  <a:noFill/>
                </a:ln>
                <a:effectLst>
                  <a:outerShdw blurRad="50800" dist="38100" dir="2700000" algn="tl" rotWithShape="0">
                    <a:prstClr val="black">
                      <a:alpha val="40000"/>
                    </a:prstClr>
                  </a:outerShdw>
                </a:effectLst>
              </a:rPr>
              <a:t>Condensation accelerates the upward motion</a:t>
            </a:r>
          </a:p>
          <a:p>
            <a:pPr marL="514350" marR="0" lvl="0" indent="-514350" algn="l" defTabSz="457200" rtl="0" eaLnBrk="1" fontAlgn="auto" latinLnBrk="0" hangingPunct="1">
              <a:lnSpc>
                <a:spcPct val="100000"/>
              </a:lnSpc>
              <a:spcBef>
                <a:spcPct val="20000"/>
              </a:spcBef>
              <a:spcAft>
                <a:spcPts val="0"/>
              </a:spcAft>
              <a:buClrTx/>
              <a:buSzTx/>
              <a:buFont typeface="+mj-ea"/>
              <a:buAutoNum type="circleNumDbPlain"/>
              <a:tabLst/>
              <a:defRPr/>
            </a:pPr>
            <a:endParaRPr lang="en-US" altLang="ja-JP" sz="2800" dirty="0" smtClean="0">
              <a:ln w="3175">
                <a:noFill/>
              </a:ln>
              <a:effectLst>
                <a:outerShdw blurRad="50800" dist="38100" dir="2700000" algn="tl" rotWithShape="0">
                  <a:prstClr val="black">
                    <a:alpha val="40000"/>
                  </a:prstClr>
                </a:outerShdw>
              </a:effectLst>
            </a:endParaRPr>
          </a:p>
          <a:p>
            <a:pPr marL="514350" marR="0" lvl="0" indent="-514350" algn="l" defTabSz="457200" rtl="0" eaLnBrk="1" fontAlgn="auto" latinLnBrk="0" hangingPunct="1">
              <a:lnSpc>
                <a:spcPct val="100000"/>
              </a:lnSpc>
              <a:spcBef>
                <a:spcPct val="20000"/>
              </a:spcBef>
              <a:spcAft>
                <a:spcPts val="0"/>
              </a:spcAft>
              <a:buClrTx/>
              <a:buSzTx/>
              <a:buFont typeface="+mj-ea"/>
              <a:buAutoNum type="circleNumDbPlain"/>
              <a:tabLst/>
              <a:defRPr/>
            </a:pPr>
            <a:r>
              <a:rPr lang="en-US" altLang="ja-JP" sz="2800" dirty="0" smtClean="0">
                <a:ln w="3175">
                  <a:noFill/>
                </a:ln>
                <a:effectLst>
                  <a:outerShdw blurRad="50800" dist="38100" dir="2700000" algn="tl" rotWithShape="0">
                    <a:prstClr val="black">
                      <a:alpha val="40000"/>
                    </a:prstClr>
                  </a:outerShdw>
                </a:effectLst>
              </a:rPr>
              <a:t>Rotation intensifies</a:t>
            </a:r>
            <a:r>
              <a:rPr lang="ja-JP" altLang="en-US" sz="2800" dirty="0" smtClean="0">
                <a:ln w="3175">
                  <a:noFill/>
                </a:ln>
                <a:effectLst>
                  <a:outerShdw blurRad="50800" dist="38100" dir="2700000" algn="tl" rotWithShape="0">
                    <a:prstClr val="black">
                      <a:alpha val="40000"/>
                    </a:prstClr>
                  </a:outerShdw>
                </a:effectLst>
              </a:rPr>
              <a:t>（</a:t>
            </a:r>
            <a:r>
              <a:rPr lang="en-US" altLang="ja-JP" sz="2800" dirty="0" smtClean="0">
                <a:ln w="3175">
                  <a:noFill/>
                </a:ln>
                <a:effectLst>
                  <a:outerShdw blurRad="50800" dist="38100" dir="2700000" algn="tl" rotWithShape="0">
                    <a:prstClr val="black">
                      <a:alpha val="40000"/>
                    </a:prstClr>
                  </a:outerShdw>
                </a:effectLst>
              </a:rPr>
              <a:t>go to </a:t>
            </a:r>
            <a:r>
              <a:rPr lang="ja-JP" altLang="en-US" sz="2800" dirty="0" smtClean="0">
                <a:ln w="18000">
                  <a:noFill/>
                  <a:prstDash val="solid"/>
                  <a:miter lim="800000"/>
                </a:ln>
                <a:effectLst>
                  <a:outerShdw blurRad="25500" dist="23000" dir="7020000" algn="tl">
                    <a:srgbClr val="000000">
                      <a:alpha val="50000"/>
                    </a:srgbClr>
                  </a:outerShdw>
                </a:effectLst>
              </a:rPr>
              <a:t>①</a:t>
            </a:r>
            <a:r>
              <a:rPr lang="ja-JP" altLang="en-US" sz="2800" dirty="0" smtClean="0">
                <a:ln w="3175">
                  <a:noFill/>
                </a:ln>
                <a:effectLst>
                  <a:outerShdw blurRad="50800" dist="38100" dir="2700000" algn="tl" rotWithShape="0">
                    <a:prstClr val="black">
                      <a:alpha val="40000"/>
                    </a:prstClr>
                  </a:outerShdw>
                </a:effectLst>
              </a:rPr>
              <a:t>）</a:t>
            </a:r>
            <a:endParaRPr lang="en-US" altLang="ja-JP" sz="2800" dirty="0" smtClean="0">
              <a:ln w="3175">
                <a:noFill/>
              </a:ln>
              <a:effectLst>
                <a:outerShdw blurRad="50800" dist="38100" dir="2700000" algn="tl" rotWithShape="0">
                  <a:prstClr val="black">
                    <a:alpha val="40000"/>
                  </a:prstClr>
                </a:outerShdw>
              </a:effectLst>
            </a:endParaRPr>
          </a:p>
        </p:txBody>
      </p:sp>
      <p:sp>
        <p:nvSpPr>
          <p:cNvPr id="3" name="テキスト ボックス 2"/>
          <p:cNvSpPr txBox="1"/>
          <p:nvPr/>
        </p:nvSpPr>
        <p:spPr>
          <a:xfrm>
            <a:off x="1066800" y="3491156"/>
            <a:ext cx="2649443" cy="369332"/>
          </a:xfrm>
          <a:prstGeom prst="rect">
            <a:avLst/>
          </a:prstGeom>
          <a:solidFill>
            <a:schemeClr val="bg1"/>
          </a:solidFill>
          <a:ln w="38100">
            <a:solidFill>
              <a:srgbClr val="FFFF00"/>
            </a:solidFill>
          </a:ln>
        </p:spPr>
        <p:txBody>
          <a:bodyPr wrap="none" rtlCol="0">
            <a:spAutoFit/>
          </a:bodyPr>
          <a:lstStyle/>
          <a:p>
            <a:r>
              <a:rPr kumimoji="1" lang="en-US" altLang="ja-JP" dirty="0" smtClean="0"/>
              <a:t>Intensification mechanism</a:t>
            </a:r>
            <a:endParaRPr kumimoji="1" lang="ja-JP" altLang="en-US" dirty="0"/>
          </a:p>
        </p:txBody>
      </p:sp>
    </p:spTree>
    <p:extLst>
      <p:ext uri="{BB962C8B-B14F-4D97-AF65-F5344CB8AC3E}">
        <p14:creationId xmlns:p14="http://schemas.microsoft.com/office/powerpoint/2010/main" val="1838819637"/>
      </p:ext>
    </p:extLst>
  </p:cSld>
  <p:clrMapOvr>
    <a:masterClrMapping/>
  </p:clrMapOvr>
  <p:transition spd="slow">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6858000"/>
          </a:xfrm>
          <a:prstGeom prst="rect">
            <a:avLst/>
          </a:prstGeom>
          <a:gradFill flip="none" rotWithShape="1">
            <a:gsLst>
              <a:gs pos="100000">
                <a:schemeClr val="tx1"/>
              </a:gs>
              <a:gs pos="30000">
                <a:srgbClr val="787878"/>
              </a:gs>
              <a:gs pos="0">
                <a:schemeClr val="accent1">
                  <a:tint val="50000"/>
                  <a:shade val="100000"/>
                  <a:satMod val="35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 name="タイトル 4"/>
          <p:cNvSpPr>
            <a:spLocks noGrp="1"/>
          </p:cNvSpPr>
          <p:nvPr>
            <p:ph type="title"/>
          </p:nvPr>
        </p:nvSpPr>
        <p:spPr>
          <a:xfrm>
            <a:off x="722312" y="1538012"/>
            <a:ext cx="8421688" cy="1362075"/>
          </a:xfrm>
        </p:spPr>
        <p:txBody>
          <a:bodyPr/>
          <a:lstStyle/>
          <a:p>
            <a:r>
              <a:rPr kumimoji="1" lang="en-US" altLang="ja-JP" b="0" dirty="0" smtClean="0">
                <a:ln w="3175" cmpd="sng">
                  <a:noFill/>
                </a:ln>
                <a:solidFill>
                  <a:schemeClr val="bg1"/>
                </a:solidFill>
              </a:rPr>
              <a:t>2</a:t>
            </a:r>
            <a:r>
              <a:rPr kumimoji="1" lang="en-US" altLang="ja-JP" b="0" dirty="0">
                <a:ln w="3175" cmpd="sng">
                  <a:noFill/>
                </a:ln>
                <a:solidFill>
                  <a:schemeClr val="bg1"/>
                </a:solidFill>
              </a:rPr>
              <a:t>. </a:t>
            </a:r>
            <a:r>
              <a:rPr kumimoji="1" lang="en-US" altLang="ja-JP" b="0" dirty="0" smtClean="0">
                <a:ln w="3175" cmpd="sng">
                  <a:noFill/>
                </a:ln>
                <a:solidFill>
                  <a:schemeClr val="bg1"/>
                </a:solidFill>
              </a:rPr>
              <a:t>Researches on </a:t>
            </a:r>
            <a:r>
              <a:rPr kumimoji="1" lang="en-US" altLang="ja-JP" b="0" dirty="0" err="1" smtClean="0">
                <a:ln w="3175" cmpd="sng">
                  <a:noFill/>
                </a:ln>
                <a:solidFill>
                  <a:schemeClr val="bg1"/>
                </a:solidFill>
              </a:rPr>
              <a:t>TYphoons</a:t>
            </a:r>
            <a:endParaRPr kumimoji="1" lang="ja-JP" altLang="en-US" b="0" dirty="0">
              <a:ln w="3175" cmpd="sng">
                <a:noFill/>
              </a:ln>
              <a:solidFill>
                <a:schemeClr val="bg1"/>
              </a:solidFill>
            </a:endParaRPr>
          </a:p>
        </p:txBody>
      </p:sp>
      <p:sp>
        <p:nvSpPr>
          <p:cNvPr id="6" name="テキスト プレースホルダー 5"/>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B4AC312-9088-7A41-9348-5601ED868CC6}" type="slidenum">
              <a:rPr lang="en-US" smtClean="0"/>
              <a:pPr/>
              <a:t>24</a:t>
            </a:fld>
            <a:endParaRPr lang="en-US"/>
          </a:p>
        </p:txBody>
      </p:sp>
    </p:spTree>
    <p:extLst>
      <p:ext uri="{BB962C8B-B14F-4D97-AF65-F5344CB8AC3E}">
        <p14:creationId xmlns:p14="http://schemas.microsoft.com/office/powerpoint/2010/main" val="1583877284"/>
      </p:ext>
    </p:extLst>
  </p:cSld>
  <p:clrMapOvr>
    <a:masterClrMapping/>
  </p:clrMapOvr>
  <p:transition spd="slow">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Approaches of typhoon studies</a:t>
            </a:r>
            <a:endParaRPr kumimoji="1" lang="ja-JP" altLang="en-US" dirty="0"/>
          </a:p>
        </p:txBody>
      </p:sp>
      <p:sp>
        <p:nvSpPr>
          <p:cNvPr id="4" name="スライド番号プレースホルダー 3"/>
          <p:cNvSpPr>
            <a:spLocks noGrp="1"/>
          </p:cNvSpPr>
          <p:nvPr>
            <p:ph type="sldNum" sz="quarter" idx="12"/>
          </p:nvPr>
        </p:nvSpPr>
        <p:spPr/>
        <p:txBody>
          <a:bodyPr/>
          <a:lstStyle/>
          <a:p>
            <a:fld id="{0B4AC312-9088-7A41-9348-5601ED868CC6}" type="slidenum">
              <a:rPr lang="en-US" smtClean="0"/>
              <a:pPr/>
              <a:t>25</a:t>
            </a:fld>
            <a:endParaRPr lang="en-US"/>
          </a:p>
        </p:txBody>
      </p:sp>
      <p:cxnSp>
        <p:nvCxnSpPr>
          <p:cNvPr id="12" name="直線矢印コネクタ 11"/>
          <p:cNvCxnSpPr/>
          <p:nvPr/>
        </p:nvCxnSpPr>
        <p:spPr>
          <a:xfrm flipV="1">
            <a:off x="2971800" y="2819400"/>
            <a:ext cx="717901" cy="1410983"/>
          </a:xfrm>
          <a:prstGeom prst="straightConnector1">
            <a:avLst/>
          </a:prstGeom>
          <a:ln>
            <a:solidFill>
              <a:schemeClr val="tx1">
                <a:lumMod val="75000"/>
                <a:lumOff val="25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14" name="コンテンツ プレースホルダー 2"/>
          <p:cNvSpPr txBox="1">
            <a:spLocks/>
          </p:cNvSpPr>
          <p:nvPr/>
        </p:nvSpPr>
        <p:spPr>
          <a:xfrm>
            <a:off x="6215640" y="2743200"/>
            <a:ext cx="2775960" cy="10668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igMix 1P" pitchFamily="50" charset="-128"/>
                <a:ea typeface="MigMix 1P" pitchFamily="50" charset="-128"/>
                <a:cs typeface="MigMix 1P" pitchFamily="50" charset="-128"/>
              </a:defRPr>
            </a:lvl1pPr>
            <a:lvl2pPr marL="742950" indent="-285750" algn="l" defTabSz="457200" rtl="0" eaLnBrk="1" latinLnBrk="0" hangingPunct="1">
              <a:spcBef>
                <a:spcPct val="20000"/>
              </a:spcBef>
              <a:buFont typeface="Arial"/>
              <a:buChar char="–"/>
              <a:defRPr sz="2600" kern="1200">
                <a:solidFill>
                  <a:schemeClr val="tx1"/>
                </a:solidFill>
                <a:latin typeface="MigMix 1P" pitchFamily="50" charset="-128"/>
                <a:ea typeface="MigMix 1P" pitchFamily="50" charset="-128"/>
                <a:cs typeface="MigMix 1P" pitchFamily="50" charset="-128"/>
              </a:defRPr>
            </a:lvl2pPr>
            <a:lvl3pPr marL="1143000" indent="-228600" algn="l" defTabSz="457200" rtl="0" eaLnBrk="1" latinLnBrk="0" hangingPunct="1">
              <a:spcBef>
                <a:spcPct val="20000"/>
              </a:spcBef>
              <a:buFont typeface="Arial"/>
              <a:buChar char="•"/>
              <a:defRPr sz="2400" kern="1200">
                <a:solidFill>
                  <a:schemeClr val="tx1"/>
                </a:solidFill>
                <a:latin typeface="MigMix 1P" pitchFamily="50" charset="-128"/>
                <a:ea typeface="MigMix 1P" pitchFamily="50" charset="-128"/>
                <a:cs typeface="MigMix 1P" pitchFamily="50" charset="-128"/>
              </a:defRPr>
            </a:lvl3pPr>
            <a:lvl4pPr marL="1600200" indent="-228600" algn="l" defTabSz="457200" rtl="0" eaLnBrk="1" latinLnBrk="0" hangingPunct="1">
              <a:spcBef>
                <a:spcPct val="20000"/>
              </a:spcBef>
              <a:buFont typeface="Arial"/>
              <a:buChar char="–"/>
              <a:defRPr sz="2200" kern="1200">
                <a:solidFill>
                  <a:schemeClr val="tx1"/>
                </a:solidFill>
                <a:latin typeface="MigMix 1P" pitchFamily="50" charset="-128"/>
                <a:ea typeface="MigMix 1P" pitchFamily="50" charset="-128"/>
                <a:cs typeface="MigMix 1P" pitchFamily="50" charset="-128"/>
              </a:defRPr>
            </a:lvl4pPr>
            <a:lvl5pPr marL="2057400" indent="-228600" algn="l" defTabSz="457200" rtl="0" eaLnBrk="1" latinLnBrk="0" hangingPunct="1">
              <a:spcBef>
                <a:spcPct val="20000"/>
              </a:spcBef>
              <a:buFont typeface="Arial"/>
              <a:buChar char="»"/>
              <a:defRPr sz="2000" kern="1200">
                <a:solidFill>
                  <a:schemeClr val="tx1"/>
                </a:solidFill>
                <a:latin typeface="MigMix 1P" pitchFamily="50" charset="-128"/>
                <a:ea typeface="MigMix 1P" pitchFamily="50" charset="-128"/>
                <a:cs typeface="MigMix 1P" pitchFamily="50"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kumimoji="1" lang="en-US" altLang="ja-JP" sz="1600" dirty="0" smtClean="0"/>
              <a:t>Data assimilation</a:t>
            </a:r>
          </a:p>
          <a:p>
            <a:r>
              <a:rPr kumimoji="1" lang="en-US" altLang="ja-JP" sz="1600" dirty="0" smtClean="0"/>
              <a:t>Suggestions for new observation</a:t>
            </a:r>
          </a:p>
        </p:txBody>
      </p:sp>
      <p:sp>
        <p:nvSpPr>
          <p:cNvPr id="15" name="コンテンツ プレースホルダー 2"/>
          <p:cNvSpPr txBox="1">
            <a:spLocks/>
          </p:cNvSpPr>
          <p:nvPr/>
        </p:nvSpPr>
        <p:spPr>
          <a:xfrm>
            <a:off x="88252" y="2934341"/>
            <a:ext cx="3048000" cy="8001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igMix 1P" pitchFamily="50" charset="-128"/>
                <a:ea typeface="MigMix 1P" pitchFamily="50" charset="-128"/>
                <a:cs typeface="MigMix 1P" pitchFamily="50" charset="-128"/>
              </a:defRPr>
            </a:lvl1pPr>
            <a:lvl2pPr marL="742950" indent="-285750" algn="l" defTabSz="457200" rtl="0" eaLnBrk="1" latinLnBrk="0" hangingPunct="1">
              <a:spcBef>
                <a:spcPct val="20000"/>
              </a:spcBef>
              <a:buFont typeface="Arial"/>
              <a:buChar char="–"/>
              <a:defRPr sz="2600" kern="1200">
                <a:solidFill>
                  <a:schemeClr val="tx1"/>
                </a:solidFill>
                <a:latin typeface="MigMix 1P" pitchFamily="50" charset="-128"/>
                <a:ea typeface="MigMix 1P" pitchFamily="50" charset="-128"/>
                <a:cs typeface="MigMix 1P" pitchFamily="50" charset="-128"/>
              </a:defRPr>
            </a:lvl2pPr>
            <a:lvl3pPr marL="1143000" indent="-228600" algn="l" defTabSz="457200" rtl="0" eaLnBrk="1" latinLnBrk="0" hangingPunct="1">
              <a:spcBef>
                <a:spcPct val="20000"/>
              </a:spcBef>
              <a:buFont typeface="Arial"/>
              <a:buChar char="•"/>
              <a:defRPr sz="2400" kern="1200">
                <a:solidFill>
                  <a:schemeClr val="tx1"/>
                </a:solidFill>
                <a:latin typeface="MigMix 1P" pitchFamily="50" charset="-128"/>
                <a:ea typeface="MigMix 1P" pitchFamily="50" charset="-128"/>
                <a:cs typeface="MigMix 1P" pitchFamily="50" charset="-128"/>
              </a:defRPr>
            </a:lvl3pPr>
            <a:lvl4pPr marL="1600200" indent="-228600" algn="l" defTabSz="457200" rtl="0" eaLnBrk="1" latinLnBrk="0" hangingPunct="1">
              <a:spcBef>
                <a:spcPct val="20000"/>
              </a:spcBef>
              <a:buFont typeface="Arial"/>
              <a:buChar char="–"/>
              <a:defRPr sz="2200" kern="1200">
                <a:solidFill>
                  <a:schemeClr val="tx1"/>
                </a:solidFill>
                <a:latin typeface="MigMix 1P" pitchFamily="50" charset="-128"/>
                <a:ea typeface="MigMix 1P" pitchFamily="50" charset="-128"/>
                <a:cs typeface="MigMix 1P" pitchFamily="50" charset="-128"/>
              </a:defRPr>
            </a:lvl4pPr>
            <a:lvl5pPr marL="2057400" indent="-228600" algn="l" defTabSz="457200" rtl="0" eaLnBrk="1" latinLnBrk="0" hangingPunct="1">
              <a:spcBef>
                <a:spcPct val="20000"/>
              </a:spcBef>
              <a:buFont typeface="Arial"/>
              <a:buChar char="»"/>
              <a:defRPr sz="2000" kern="1200">
                <a:solidFill>
                  <a:schemeClr val="tx1"/>
                </a:solidFill>
                <a:latin typeface="MigMix 1P" pitchFamily="50" charset="-128"/>
                <a:ea typeface="MigMix 1P" pitchFamily="50" charset="-128"/>
                <a:cs typeface="MigMix 1P" pitchFamily="50"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kumimoji="1" lang="en-US" altLang="ja-JP" sz="1600" dirty="0" smtClean="0"/>
              <a:t>Confirmation of proposed theories and findings of observations</a:t>
            </a:r>
          </a:p>
        </p:txBody>
      </p:sp>
      <p:sp>
        <p:nvSpPr>
          <p:cNvPr id="17" name="コンテンツ プレースホルダー 2"/>
          <p:cNvSpPr txBox="1">
            <a:spLocks/>
          </p:cNvSpPr>
          <p:nvPr/>
        </p:nvSpPr>
        <p:spPr>
          <a:xfrm>
            <a:off x="3195233" y="4987579"/>
            <a:ext cx="2900768" cy="925214"/>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igMix 1P" pitchFamily="50" charset="-128"/>
                <a:ea typeface="MigMix 1P" pitchFamily="50" charset="-128"/>
                <a:cs typeface="MigMix 1P" pitchFamily="50" charset="-128"/>
              </a:defRPr>
            </a:lvl1pPr>
            <a:lvl2pPr marL="742950" indent="-285750" algn="l" defTabSz="457200" rtl="0" eaLnBrk="1" latinLnBrk="0" hangingPunct="1">
              <a:spcBef>
                <a:spcPct val="20000"/>
              </a:spcBef>
              <a:buFont typeface="Arial"/>
              <a:buChar char="–"/>
              <a:defRPr sz="2600" kern="1200">
                <a:solidFill>
                  <a:schemeClr val="tx1"/>
                </a:solidFill>
                <a:latin typeface="MigMix 1P" pitchFamily="50" charset="-128"/>
                <a:ea typeface="MigMix 1P" pitchFamily="50" charset="-128"/>
                <a:cs typeface="MigMix 1P" pitchFamily="50" charset="-128"/>
              </a:defRPr>
            </a:lvl2pPr>
            <a:lvl3pPr marL="1143000" indent="-228600" algn="l" defTabSz="457200" rtl="0" eaLnBrk="1" latinLnBrk="0" hangingPunct="1">
              <a:spcBef>
                <a:spcPct val="20000"/>
              </a:spcBef>
              <a:buFont typeface="Arial"/>
              <a:buChar char="•"/>
              <a:defRPr sz="2400" kern="1200">
                <a:solidFill>
                  <a:schemeClr val="tx1"/>
                </a:solidFill>
                <a:latin typeface="MigMix 1P" pitchFamily="50" charset="-128"/>
                <a:ea typeface="MigMix 1P" pitchFamily="50" charset="-128"/>
                <a:cs typeface="MigMix 1P" pitchFamily="50" charset="-128"/>
              </a:defRPr>
            </a:lvl3pPr>
            <a:lvl4pPr marL="1600200" indent="-228600" algn="l" defTabSz="457200" rtl="0" eaLnBrk="1" latinLnBrk="0" hangingPunct="1">
              <a:spcBef>
                <a:spcPct val="20000"/>
              </a:spcBef>
              <a:buFont typeface="Arial"/>
              <a:buChar char="–"/>
              <a:defRPr sz="2200" kern="1200">
                <a:solidFill>
                  <a:schemeClr val="tx1"/>
                </a:solidFill>
                <a:latin typeface="MigMix 1P" pitchFamily="50" charset="-128"/>
                <a:ea typeface="MigMix 1P" pitchFamily="50" charset="-128"/>
                <a:cs typeface="MigMix 1P" pitchFamily="50" charset="-128"/>
              </a:defRPr>
            </a:lvl4pPr>
            <a:lvl5pPr marL="2057400" indent="-228600" algn="l" defTabSz="457200" rtl="0" eaLnBrk="1" latinLnBrk="0" hangingPunct="1">
              <a:spcBef>
                <a:spcPct val="20000"/>
              </a:spcBef>
              <a:buFont typeface="Arial"/>
              <a:buChar char="»"/>
              <a:defRPr sz="2000" kern="1200">
                <a:solidFill>
                  <a:schemeClr val="tx1"/>
                </a:solidFill>
                <a:latin typeface="MigMix 1P" pitchFamily="50" charset="-128"/>
                <a:ea typeface="MigMix 1P" pitchFamily="50" charset="-128"/>
                <a:cs typeface="MigMix 1P" pitchFamily="50"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kumimoji="1" lang="en-US" altLang="ja-JP" sz="2000" dirty="0" smtClean="0"/>
              <a:t>Verification of theories</a:t>
            </a:r>
          </a:p>
          <a:p>
            <a:r>
              <a:rPr kumimoji="1" lang="en-US" altLang="ja-JP" sz="2000" dirty="0" smtClean="0"/>
              <a:t>Interpolation of numerical results by theories</a:t>
            </a:r>
          </a:p>
        </p:txBody>
      </p:sp>
      <p:cxnSp>
        <p:nvCxnSpPr>
          <p:cNvPr id="18" name="直線矢印コネクタ 17"/>
          <p:cNvCxnSpPr/>
          <p:nvPr/>
        </p:nvCxnSpPr>
        <p:spPr>
          <a:xfrm flipV="1">
            <a:off x="5301899" y="2819400"/>
            <a:ext cx="717901" cy="1410983"/>
          </a:xfrm>
          <a:prstGeom prst="straightConnector1">
            <a:avLst/>
          </a:prstGeom>
          <a:ln>
            <a:solidFill>
              <a:schemeClr val="tx1">
                <a:lumMod val="75000"/>
                <a:lumOff val="25000"/>
              </a:schemeClr>
            </a:solidFill>
            <a:tailEnd type="triangle" w="lg" len="lg"/>
          </a:ln>
          <a:effectLst>
            <a:outerShdw blurRad="40000" dist="20000" dir="5400000" rotWithShape="0">
              <a:srgbClr val="000000">
                <a:alpha val="38000"/>
              </a:srgbClr>
            </a:outerShdw>
          </a:effectLst>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9" name="直線矢印コネクタ 18"/>
          <p:cNvCxnSpPr/>
          <p:nvPr/>
        </p:nvCxnSpPr>
        <p:spPr>
          <a:xfrm>
            <a:off x="3195233" y="4724400"/>
            <a:ext cx="2829734" cy="0"/>
          </a:xfrm>
          <a:prstGeom prst="straightConnector1">
            <a:avLst/>
          </a:prstGeom>
          <a:ln>
            <a:solidFill>
              <a:schemeClr val="tx1">
                <a:lumMod val="75000"/>
                <a:lumOff val="25000"/>
              </a:schemeClr>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1" name="直線矢印コネクタ 20"/>
          <p:cNvCxnSpPr/>
          <p:nvPr/>
        </p:nvCxnSpPr>
        <p:spPr>
          <a:xfrm flipV="1">
            <a:off x="5606699" y="2932417"/>
            <a:ext cx="717901" cy="1410983"/>
          </a:xfrm>
          <a:prstGeom prst="straightConnector1">
            <a:avLst/>
          </a:prstGeom>
          <a:ln>
            <a:solidFill>
              <a:schemeClr val="tx1">
                <a:lumMod val="75000"/>
                <a:lumOff val="25000"/>
              </a:schemeClr>
            </a:solidFill>
            <a:tailEnd type="triangle" w="lg" len="lg"/>
          </a:ln>
          <a:effectLst>
            <a:outerShdw blurRad="40000" dist="20000" dir="5400000" rotWithShape="0">
              <a:srgbClr val="000000">
                <a:alpha val="38000"/>
              </a:srgbClr>
            </a:outerShdw>
          </a:effectLst>
          <a:scene3d>
            <a:camera prst="orthographicFront">
              <a:rot lat="0" lon="10800000" rev="108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2" name="直線矢印コネクタ 21"/>
          <p:cNvCxnSpPr/>
          <p:nvPr/>
        </p:nvCxnSpPr>
        <p:spPr>
          <a:xfrm flipH="1">
            <a:off x="3195233" y="4571999"/>
            <a:ext cx="2829734" cy="0"/>
          </a:xfrm>
          <a:prstGeom prst="straightConnector1">
            <a:avLst/>
          </a:prstGeom>
          <a:ln>
            <a:solidFill>
              <a:schemeClr val="tx1">
                <a:lumMod val="75000"/>
                <a:lumOff val="25000"/>
              </a:schemeClr>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flipV="1">
            <a:off x="2667000" y="2895600"/>
            <a:ext cx="717901" cy="1410983"/>
          </a:xfrm>
          <a:prstGeom prst="straightConnector1">
            <a:avLst/>
          </a:prstGeom>
          <a:ln>
            <a:solidFill>
              <a:schemeClr val="tx1">
                <a:lumMod val="75000"/>
                <a:lumOff val="25000"/>
              </a:schemeClr>
            </a:solidFill>
            <a:tailEnd type="triangle" w="lg" len="lg"/>
          </a:ln>
          <a:effectLst>
            <a:outerShdw blurRad="40000" dist="20000" dir="5400000" rotWithShape="0">
              <a:srgbClr val="000000">
                <a:alpha val="38000"/>
              </a:srgbClr>
            </a:outerShdw>
          </a:effectLst>
          <a:scene3d>
            <a:camera prst="orthographicFront">
              <a:rot lat="0" lon="0" rev="10800000"/>
            </a:camera>
            <a:lightRig rig="threePt" dir="t"/>
          </a:scene3d>
        </p:spPr>
        <p:style>
          <a:lnRef idx="2">
            <a:schemeClr val="accent1"/>
          </a:lnRef>
          <a:fillRef idx="0">
            <a:schemeClr val="accent1"/>
          </a:fillRef>
          <a:effectRef idx="1">
            <a:schemeClr val="accent1"/>
          </a:effectRef>
          <a:fontRef idx="minor">
            <a:schemeClr val="tx1"/>
          </a:fontRef>
        </p:style>
      </p:cxnSp>
      <p:sp>
        <p:nvSpPr>
          <p:cNvPr id="28" name="正方形/長方形 27"/>
          <p:cNvSpPr/>
          <p:nvPr/>
        </p:nvSpPr>
        <p:spPr>
          <a:xfrm>
            <a:off x="6306344" y="6290846"/>
            <a:ext cx="1923256" cy="338554"/>
          </a:xfrm>
          <a:prstGeom prst="rect">
            <a:avLst/>
          </a:prstGeom>
        </p:spPr>
        <p:txBody>
          <a:bodyPr wrap="square">
            <a:spAutoFit/>
          </a:bodyPr>
          <a:lstStyle/>
          <a:p>
            <a:r>
              <a:rPr lang="en-US" altLang="ja-JP" sz="800" dirty="0"/>
              <a:t>http://www.nicom-net.co.jp/seminar/2002.html</a:t>
            </a:r>
            <a:endParaRPr lang="ja-JP" altLang="en-US" sz="800" dirty="0"/>
          </a:p>
        </p:txBody>
      </p:sp>
      <p:pic>
        <p:nvPicPr>
          <p:cNvPr id="29" name="図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7774" y="4426342"/>
            <a:ext cx="1931826" cy="1931826"/>
          </a:xfrm>
          <a:prstGeom prst="rect">
            <a:avLst/>
          </a:prstGeom>
        </p:spPr>
      </p:pic>
      <p:sp>
        <p:nvSpPr>
          <p:cNvPr id="34" name="正方形/長方形 33"/>
          <p:cNvSpPr/>
          <p:nvPr/>
        </p:nvSpPr>
        <p:spPr>
          <a:xfrm>
            <a:off x="6172200" y="4314529"/>
            <a:ext cx="2133600" cy="2229327"/>
          </a:xfrm>
          <a:prstGeom prst="rect">
            <a:avLst/>
          </a:prstGeom>
          <a:noFill/>
          <a:ln w="57150">
            <a:solidFill>
              <a:srgbClr val="F481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 name="コンテンツ プレースホルダー 2"/>
          <p:cNvSpPr>
            <a:spLocks noGrp="1"/>
          </p:cNvSpPr>
          <p:nvPr>
            <p:ph idx="1"/>
          </p:nvPr>
        </p:nvSpPr>
        <p:spPr>
          <a:xfrm>
            <a:off x="6477001" y="4025539"/>
            <a:ext cx="1523999" cy="423629"/>
          </a:xfrm>
          <a:solidFill>
            <a:schemeClr val="bg1"/>
          </a:solidFill>
          <a:ln w="57150">
            <a:solidFill>
              <a:srgbClr val="F4810C"/>
            </a:solidFill>
          </a:ln>
        </p:spPr>
        <p:txBody>
          <a:bodyPr>
            <a:noAutofit/>
          </a:bodyPr>
          <a:lstStyle/>
          <a:p>
            <a:pPr marL="0" indent="0" algn="ctr">
              <a:buNone/>
            </a:pPr>
            <a:r>
              <a:rPr kumimoji="1" lang="en-US" altLang="ja-JP" sz="2000" dirty="0" smtClean="0"/>
              <a:t>modeling</a:t>
            </a:r>
            <a:endParaRPr kumimoji="1" lang="en-US" altLang="ja-JP" sz="2000" dirty="0"/>
          </a:p>
        </p:txBody>
      </p:sp>
      <p:grpSp>
        <p:nvGrpSpPr>
          <p:cNvPr id="38" name="図形グループ 37"/>
          <p:cNvGrpSpPr/>
          <p:nvPr/>
        </p:nvGrpSpPr>
        <p:grpSpPr>
          <a:xfrm>
            <a:off x="2748764" y="518008"/>
            <a:ext cx="3728236" cy="2225192"/>
            <a:chOff x="4267200" y="3505199"/>
            <a:chExt cx="4766857" cy="2845091"/>
          </a:xfrm>
        </p:grpSpPr>
        <p:sp>
          <p:nvSpPr>
            <p:cNvPr id="30" name="正方形/長方形 29"/>
            <p:cNvSpPr/>
            <p:nvPr/>
          </p:nvSpPr>
          <p:spPr>
            <a:xfrm>
              <a:off x="4339462" y="5754288"/>
              <a:ext cx="2092239" cy="215444"/>
            </a:xfrm>
            <a:prstGeom prst="rect">
              <a:avLst/>
            </a:prstGeom>
          </p:spPr>
          <p:txBody>
            <a:bodyPr wrap="none">
              <a:spAutoFit/>
            </a:bodyPr>
            <a:lstStyle/>
            <a:p>
              <a:r>
                <a:rPr lang="en-US" altLang="ja-JP" sz="800" dirty="0"/>
                <a:t>http://www.jma.go.jp/jma/jma-eng/satellite/</a:t>
              </a:r>
              <a:endParaRPr lang="ja-JP" altLang="en-US" sz="800" dirty="0"/>
            </a:p>
          </p:txBody>
        </p:sp>
        <p:pic>
          <p:nvPicPr>
            <p:cNvPr id="31" name="図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7917" y="4125099"/>
              <a:ext cx="2158397" cy="1622564"/>
            </a:xfrm>
            <a:prstGeom prst="rect">
              <a:avLst/>
            </a:prstGeom>
          </p:spPr>
        </p:pic>
        <p:sp>
          <p:nvSpPr>
            <p:cNvPr id="32" name="正方形/長方形 31"/>
            <p:cNvSpPr/>
            <p:nvPr/>
          </p:nvSpPr>
          <p:spPr>
            <a:xfrm>
              <a:off x="6208646" y="6074827"/>
              <a:ext cx="2825411" cy="275463"/>
            </a:xfrm>
            <a:prstGeom prst="rect">
              <a:avLst/>
            </a:prstGeom>
          </p:spPr>
          <p:txBody>
            <a:bodyPr wrap="square">
              <a:spAutoFit/>
            </a:bodyPr>
            <a:lstStyle/>
            <a:p>
              <a:r>
                <a:rPr lang="en-US" altLang="ja-JP" sz="800" dirty="0"/>
                <a:t>http://en.wikipedia.org/wiki/Weather_radar</a:t>
              </a:r>
              <a:endParaRPr lang="ja-JP" altLang="en-US" sz="800" dirty="0"/>
            </a:p>
          </p:txBody>
        </p:sp>
        <p:pic>
          <p:nvPicPr>
            <p:cNvPr id="33" name="図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2828" y="4024280"/>
              <a:ext cx="1612773" cy="2147920"/>
            </a:xfrm>
            <a:prstGeom prst="rect">
              <a:avLst/>
            </a:prstGeom>
          </p:spPr>
        </p:pic>
        <p:sp>
          <p:nvSpPr>
            <p:cNvPr id="36" name="正方形/長方形 35"/>
            <p:cNvSpPr/>
            <p:nvPr/>
          </p:nvSpPr>
          <p:spPr>
            <a:xfrm>
              <a:off x="4267200" y="3733799"/>
              <a:ext cx="4572001" cy="2616491"/>
            </a:xfrm>
            <a:prstGeom prst="rect">
              <a:avLst/>
            </a:prstGeom>
            <a:noFill/>
            <a:ln w="57150">
              <a:solidFill>
                <a:srgbClr val="007FD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 name="コンテンツ プレースホルダー 2"/>
            <p:cNvSpPr txBox="1">
              <a:spLocks/>
            </p:cNvSpPr>
            <p:nvPr/>
          </p:nvSpPr>
          <p:spPr>
            <a:xfrm>
              <a:off x="5385581" y="3505199"/>
              <a:ext cx="2535724" cy="519080"/>
            </a:xfrm>
            <a:prstGeom prst="rect">
              <a:avLst/>
            </a:prstGeom>
            <a:solidFill>
              <a:schemeClr val="bg1"/>
            </a:solidFill>
            <a:ln w="57150">
              <a:solidFill>
                <a:srgbClr val="007FDE"/>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igMix 1P" pitchFamily="50" charset="-128"/>
                  <a:ea typeface="MigMix 1P" pitchFamily="50" charset="-128"/>
                  <a:cs typeface="MigMix 1P" pitchFamily="50" charset="-128"/>
                </a:defRPr>
              </a:lvl1pPr>
              <a:lvl2pPr marL="742950" indent="-285750" algn="l" defTabSz="457200" rtl="0" eaLnBrk="1" latinLnBrk="0" hangingPunct="1">
                <a:spcBef>
                  <a:spcPct val="20000"/>
                </a:spcBef>
                <a:buFont typeface="Arial"/>
                <a:buChar char="–"/>
                <a:defRPr sz="2600" kern="1200">
                  <a:solidFill>
                    <a:schemeClr val="tx1"/>
                  </a:solidFill>
                  <a:latin typeface="MigMix 1P" pitchFamily="50" charset="-128"/>
                  <a:ea typeface="MigMix 1P" pitchFamily="50" charset="-128"/>
                  <a:cs typeface="MigMix 1P" pitchFamily="50" charset="-128"/>
                </a:defRPr>
              </a:lvl2pPr>
              <a:lvl3pPr marL="1143000" indent="-228600" algn="l" defTabSz="457200" rtl="0" eaLnBrk="1" latinLnBrk="0" hangingPunct="1">
                <a:spcBef>
                  <a:spcPct val="20000"/>
                </a:spcBef>
                <a:buFont typeface="Arial"/>
                <a:buChar char="•"/>
                <a:defRPr sz="2400" kern="1200">
                  <a:solidFill>
                    <a:schemeClr val="tx1"/>
                  </a:solidFill>
                  <a:latin typeface="MigMix 1P" pitchFamily="50" charset="-128"/>
                  <a:ea typeface="MigMix 1P" pitchFamily="50" charset="-128"/>
                  <a:cs typeface="MigMix 1P" pitchFamily="50" charset="-128"/>
                </a:defRPr>
              </a:lvl3pPr>
              <a:lvl4pPr marL="1600200" indent="-228600" algn="l" defTabSz="457200" rtl="0" eaLnBrk="1" latinLnBrk="0" hangingPunct="1">
                <a:spcBef>
                  <a:spcPct val="20000"/>
                </a:spcBef>
                <a:buFont typeface="Arial"/>
                <a:buChar char="–"/>
                <a:defRPr sz="2200" kern="1200">
                  <a:solidFill>
                    <a:schemeClr val="tx1"/>
                  </a:solidFill>
                  <a:latin typeface="MigMix 1P" pitchFamily="50" charset="-128"/>
                  <a:ea typeface="MigMix 1P" pitchFamily="50" charset="-128"/>
                  <a:cs typeface="MigMix 1P" pitchFamily="50" charset="-128"/>
                </a:defRPr>
              </a:lvl4pPr>
              <a:lvl5pPr marL="2057400" indent="-228600" algn="l" defTabSz="457200" rtl="0" eaLnBrk="1" latinLnBrk="0" hangingPunct="1">
                <a:spcBef>
                  <a:spcPct val="20000"/>
                </a:spcBef>
                <a:buFont typeface="Arial"/>
                <a:buChar char="»"/>
                <a:defRPr sz="2000" kern="1200">
                  <a:solidFill>
                    <a:schemeClr val="tx1"/>
                  </a:solidFill>
                  <a:latin typeface="MigMix 1P" pitchFamily="50" charset="-128"/>
                  <a:ea typeface="MigMix 1P" pitchFamily="50" charset="-128"/>
                  <a:cs typeface="MigMix 1P" pitchFamily="50"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kumimoji="1" lang="en-US" altLang="ja-JP" sz="2000" dirty="0" smtClean="0"/>
                <a:t>Observational</a:t>
              </a:r>
              <a:endParaRPr kumimoji="1" lang="en-US" altLang="ja-JP" sz="2000" dirty="0"/>
            </a:p>
          </p:txBody>
        </p:sp>
      </p:grpSp>
      <p:sp>
        <p:nvSpPr>
          <p:cNvPr id="41" name="正方形/長方形 40"/>
          <p:cNvSpPr/>
          <p:nvPr/>
        </p:nvSpPr>
        <p:spPr>
          <a:xfrm>
            <a:off x="990600" y="4343400"/>
            <a:ext cx="2062964" cy="204640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コンテンツ プレースホルダー 2"/>
          <p:cNvSpPr txBox="1">
            <a:spLocks/>
          </p:cNvSpPr>
          <p:nvPr/>
        </p:nvSpPr>
        <p:spPr>
          <a:xfrm>
            <a:off x="1219201" y="4175785"/>
            <a:ext cx="1586080" cy="401339"/>
          </a:xfrm>
          <a:prstGeom prst="rect">
            <a:avLst/>
          </a:prstGeom>
          <a:solidFill>
            <a:schemeClr val="bg1"/>
          </a:solidFill>
          <a:ln w="38100" cmpd="sng">
            <a:solidFill>
              <a:srgbClr val="FF0000"/>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igMix 1P" pitchFamily="50" charset="-128"/>
                <a:ea typeface="MigMix 1P" pitchFamily="50" charset="-128"/>
                <a:cs typeface="MigMix 1P" pitchFamily="50" charset="-128"/>
              </a:defRPr>
            </a:lvl1pPr>
            <a:lvl2pPr marL="742950" indent="-285750" algn="l" defTabSz="457200" rtl="0" eaLnBrk="1" latinLnBrk="0" hangingPunct="1">
              <a:spcBef>
                <a:spcPct val="20000"/>
              </a:spcBef>
              <a:buFont typeface="Arial"/>
              <a:buChar char="–"/>
              <a:defRPr sz="2600" kern="1200">
                <a:solidFill>
                  <a:schemeClr val="tx1"/>
                </a:solidFill>
                <a:latin typeface="MigMix 1P" pitchFamily="50" charset="-128"/>
                <a:ea typeface="MigMix 1P" pitchFamily="50" charset="-128"/>
                <a:cs typeface="MigMix 1P" pitchFamily="50" charset="-128"/>
              </a:defRPr>
            </a:lvl2pPr>
            <a:lvl3pPr marL="1143000" indent="-228600" algn="l" defTabSz="457200" rtl="0" eaLnBrk="1" latinLnBrk="0" hangingPunct="1">
              <a:spcBef>
                <a:spcPct val="20000"/>
              </a:spcBef>
              <a:buFont typeface="Arial"/>
              <a:buChar char="•"/>
              <a:defRPr sz="2400" kern="1200">
                <a:solidFill>
                  <a:schemeClr val="tx1"/>
                </a:solidFill>
                <a:latin typeface="MigMix 1P" pitchFamily="50" charset="-128"/>
                <a:ea typeface="MigMix 1P" pitchFamily="50" charset="-128"/>
                <a:cs typeface="MigMix 1P" pitchFamily="50" charset="-128"/>
              </a:defRPr>
            </a:lvl3pPr>
            <a:lvl4pPr marL="1600200" indent="-228600" algn="l" defTabSz="457200" rtl="0" eaLnBrk="1" latinLnBrk="0" hangingPunct="1">
              <a:spcBef>
                <a:spcPct val="20000"/>
              </a:spcBef>
              <a:buFont typeface="Arial"/>
              <a:buChar char="–"/>
              <a:defRPr sz="2200" kern="1200">
                <a:solidFill>
                  <a:schemeClr val="tx1"/>
                </a:solidFill>
                <a:latin typeface="MigMix 1P" pitchFamily="50" charset="-128"/>
                <a:ea typeface="MigMix 1P" pitchFamily="50" charset="-128"/>
                <a:cs typeface="MigMix 1P" pitchFamily="50" charset="-128"/>
              </a:defRPr>
            </a:lvl4pPr>
            <a:lvl5pPr marL="2057400" indent="-228600" algn="l" defTabSz="457200" rtl="0" eaLnBrk="1" latinLnBrk="0" hangingPunct="1">
              <a:spcBef>
                <a:spcPct val="20000"/>
              </a:spcBef>
              <a:buFont typeface="Arial"/>
              <a:buChar char="»"/>
              <a:defRPr sz="2000" kern="1200">
                <a:solidFill>
                  <a:schemeClr val="tx1"/>
                </a:solidFill>
                <a:latin typeface="MigMix 1P" pitchFamily="50" charset="-128"/>
                <a:ea typeface="MigMix 1P" pitchFamily="50" charset="-128"/>
                <a:cs typeface="MigMix 1P" pitchFamily="50"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kumimoji="1" lang="en-US" altLang="ja-JP" sz="2000" dirty="0" smtClean="0"/>
              <a:t>Theoretical</a:t>
            </a:r>
          </a:p>
        </p:txBody>
      </p:sp>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381" y="4630092"/>
            <a:ext cx="1924051" cy="1282701"/>
          </a:xfrm>
          <a:prstGeom prst="rect">
            <a:avLst/>
          </a:prstGeom>
        </p:spPr>
      </p:pic>
      <p:sp>
        <p:nvSpPr>
          <p:cNvPr id="7" name="正方形/長方形 6"/>
          <p:cNvSpPr/>
          <p:nvPr/>
        </p:nvSpPr>
        <p:spPr>
          <a:xfrm>
            <a:off x="1058381" y="6133315"/>
            <a:ext cx="1924051" cy="338554"/>
          </a:xfrm>
          <a:prstGeom prst="rect">
            <a:avLst/>
          </a:prstGeom>
        </p:spPr>
        <p:txBody>
          <a:bodyPr wrap="square">
            <a:spAutoFit/>
          </a:bodyPr>
          <a:lstStyle/>
          <a:p>
            <a:r>
              <a:rPr lang="en-US" altLang="ja-JP" sz="800" dirty="0"/>
              <a:t>http://</a:t>
            </a:r>
            <a:r>
              <a:rPr lang="en-US" altLang="ja-JP" sz="800" dirty="0" smtClean="0"/>
              <a:t>www.google.com/imgres?hl=ja&amp;sa=X&amp;rlz=1T4MOCJ_ja</a:t>
            </a:r>
            <a:endParaRPr lang="ja-JP" altLang="ja-JP" sz="800" dirty="0"/>
          </a:p>
        </p:txBody>
      </p:sp>
    </p:spTree>
    <p:extLst>
      <p:ext uri="{BB962C8B-B14F-4D97-AF65-F5344CB8AC3E}">
        <p14:creationId xmlns:p14="http://schemas.microsoft.com/office/powerpoint/2010/main" val="391118614"/>
      </p:ext>
    </p:extLst>
  </p:cSld>
  <p:clrMapOvr>
    <a:masterClrMapping/>
  </p:clrMapOvr>
  <p:transition spd="slow">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Observations 1/3</a:t>
            </a:r>
            <a:endParaRPr kumimoji="1" lang="ja-JP" altLang="en-US" dirty="0"/>
          </a:p>
        </p:txBody>
      </p:sp>
      <p:sp>
        <p:nvSpPr>
          <p:cNvPr id="3" name="コンテンツ プレースホルダー 2"/>
          <p:cNvSpPr>
            <a:spLocks noGrp="1"/>
          </p:cNvSpPr>
          <p:nvPr>
            <p:ph idx="1"/>
          </p:nvPr>
        </p:nvSpPr>
        <p:spPr>
          <a:xfrm>
            <a:off x="4876800" y="533400"/>
            <a:ext cx="4000500" cy="2590799"/>
          </a:xfrm>
        </p:spPr>
        <p:txBody>
          <a:bodyPr>
            <a:normAutofit fontScale="85000" lnSpcReduction="20000"/>
          </a:bodyPr>
          <a:lstStyle/>
          <a:p>
            <a:pPr marL="0" indent="0">
              <a:buNone/>
            </a:pPr>
            <a:r>
              <a:rPr kumimoji="1" lang="en-US" altLang="ja-JP" sz="2000" dirty="0" smtClean="0"/>
              <a:t>Remote</a:t>
            </a:r>
          </a:p>
          <a:p>
            <a:r>
              <a:rPr kumimoji="1" lang="en-US" altLang="ja-JP" sz="2000" dirty="0" smtClean="0"/>
              <a:t>Radar </a:t>
            </a:r>
          </a:p>
          <a:p>
            <a:r>
              <a:rPr kumimoji="1" lang="en-US" altLang="ja-JP" sz="2000" dirty="0" smtClean="0"/>
              <a:t>Satellite</a:t>
            </a:r>
          </a:p>
          <a:p>
            <a:pPr marL="0" indent="0">
              <a:buNone/>
            </a:pPr>
            <a:r>
              <a:rPr kumimoji="1" lang="en-US" altLang="ja-JP" sz="2000" dirty="0" smtClean="0"/>
              <a:t>Direct</a:t>
            </a:r>
          </a:p>
          <a:p>
            <a:pPr>
              <a:buFont typeface="MigMix 1P" pitchFamily="50" charset="-128"/>
              <a:buChar char="⁻"/>
            </a:pPr>
            <a:r>
              <a:rPr kumimoji="1" lang="en-US" altLang="ja-JP" sz="2000" dirty="0" smtClean="0"/>
              <a:t>in-situ</a:t>
            </a:r>
          </a:p>
          <a:p>
            <a:endParaRPr kumimoji="1" lang="en-US" altLang="ja-JP" sz="2000" dirty="0" smtClean="0"/>
          </a:p>
          <a:p>
            <a:pPr>
              <a:buFont typeface="Wingdings" pitchFamily="2" charset="2"/>
              <a:buChar char="u"/>
            </a:pPr>
            <a:r>
              <a:rPr kumimoji="1" lang="en-US" altLang="ja-JP" sz="2000" dirty="0" smtClean="0"/>
              <a:t>Airplanes</a:t>
            </a:r>
          </a:p>
          <a:p>
            <a:pPr>
              <a:buFont typeface="Wingdings" pitchFamily="2" charset="2"/>
              <a:buChar char="u"/>
            </a:pPr>
            <a:r>
              <a:rPr kumimoji="1" lang="en-US" altLang="ja-JP" sz="2000" dirty="0" smtClean="0"/>
              <a:t>Ships</a:t>
            </a:r>
          </a:p>
          <a:p>
            <a:pPr>
              <a:buFont typeface="Wingdings" pitchFamily="2" charset="2"/>
              <a:buChar char="u"/>
            </a:pPr>
            <a:r>
              <a:rPr kumimoji="1" lang="en-US" altLang="ja-JP" sz="2000" dirty="0" smtClean="0"/>
              <a:t>Obs. station (R</a:t>
            </a:r>
            <a:r>
              <a:rPr kumimoji="1" lang="en-US" altLang="ja-JP" sz="1800" dirty="0" smtClean="0"/>
              <a:t>adio </a:t>
            </a:r>
            <a:r>
              <a:rPr kumimoji="1" lang="en-US" altLang="ja-JP" sz="1800" dirty="0" err="1" smtClean="0"/>
              <a:t>Sonde</a:t>
            </a:r>
            <a:r>
              <a:rPr kumimoji="1" lang="en-US" altLang="ja-JP" sz="1800" dirty="0" smtClean="0"/>
              <a:t>)</a:t>
            </a:r>
          </a:p>
          <a:p>
            <a:pPr lvl="1"/>
            <a:endParaRPr kumimoji="1" lang="ja-JP" altLang="en-US" sz="1800" dirty="0"/>
          </a:p>
        </p:txBody>
      </p:sp>
      <p:sp>
        <p:nvSpPr>
          <p:cNvPr id="4" name="スライド番号プレースホルダー 3"/>
          <p:cNvSpPr>
            <a:spLocks noGrp="1"/>
          </p:cNvSpPr>
          <p:nvPr>
            <p:ph type="sldNum" sz="quarter" idx="12"/>
          </p:nvPr>
        </p:nvSpPr>
        <p:spPr/>
        <p:txBody>
          <a:bodyPr/>
          <a:lstStyle/>
          <a:p>
            <a:fld id="{0B4AC312-9088-7A41-9348-5601ED868CC6}" type="slidenum">
              <a:rPr lang="en-US" smtClean="0"/>
              <a:pPr/>
              <a:t>26</a:t>
            </a:fld>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188" y="533400"/>
            <a:ext cx="453994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1548030" y="3276600"/>
            <a:ext cx="1297343" cy="338554"/>
          </a:xfrm>
          <a:prstGeom prst="rect">
            <a:avLst/>
          </a:prstGeom>
          <a:noFill/>
        </p:spPr>
        <p:txBody>
          <a:bodyPr wrap="none" rtlCol="0">
            <a:spAutoFit/>
          </a:bodyPr>
          <a:lstStyle/>
          <a:p>
            <a:r>
              <a:rPr kumimoji="1" lang="en-US" altLang="ja-JP" sz="1600" dirty="0" err="1" smtClean="0"/>
              <a:t>Houze</a:t>
            </a:r>
            <a:r>
              <a:rPr kumimoji="1" lang="en-US" altLang="ja-JP" sz="1600" dirty="0" smtClean="0"/>
              <a:t> (2010)</a:t>
            </a:r>
            <a:endParaRPr kumimoji="1" lang="ja-JP" altLang="en-US" sz="1600"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748" y="3200400"/>
            <a:ext cx="4369052" cy="32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a:off x="7005586" y="6118342"/>
            <a:ext cx="1747786" cy="338554"/>
          </a:xfrm>
          <a:prstGeom prst="rect">
            <a:avLst/>
          </a:prstGeom>
          <a:noFill/>
        </p:spPr>
        <p:txBody>
          <a:bodyPr wrap="none" rtlCol="0">
            <a:spAutoFit/>
          </a:bodyPr>
          <a:lstStyle/>
          <a:p>
            <a:r>
              <a:rPr kumimoji="1" lang="en-US" altLang="ja-JP" sz="1600" dirty="0" smtClean="0"/>
              <a:t>Marks et al. (1992)</a:t>
            </a:r>
            <a:endParaRPr kumimoji="1" lang="ja-JP" altLang="en-US" sz="1600" dirty="0"/>
          </a:p>
        </p:txBody>
      </p:sp>
      <p:pic>
        <p:nvPicPr>
          <p:cNvPr id="9"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13410" r="17955" b="38885"/>
          <a:stretch/>
        </p:blipFill>
        <p:spPr bwMode="auto">
          <a:xfrm>
            <a:off x="533400" y="3586638"/>
            <a:ext cx="3161748" cy="2900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0927370"/>
      </p:ext>
    </p:extLst>
  </p:cSld>
  <p:clrMapOvr>
    <a:masterClrMapping/>
  </p:clrMapOvr>
  <p:transition spd="slow">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descr="IMG_0043.jpg"/>
          <p:cNvPicPr>
            <a:picLocks noChangeAspect="1"/>
          </p:cNvPicPr>
          <p:nvPr/>
        </p:nvPicPr>
        <p:blipFill>
          <a:blip r:embed="rId2"/>
          <a:stretch>
            <a:fillRect/>
          </a:stretch>
        </p:blipFill>
        <p:spPr>
          <a:xfrm>
            <a:off x="5486400" y="994306"/>
            <a:ext cx="3664988" cy="2444089"/>
          </a:xfrm>
          <a:prstGeom prst="rect">
            <a:avLst/>
          </a:prstGeom>
        </p:spPr>
      </p:pic>
      <p:grpSp>
        <p:nvGrpSpPr>
          <p:cNvPr id="4" name="グループ化 3"/>
          <p:cNvGrpSpPr/>
          <p:nvPr/>
        </p:nvGrpSpPr>
        <p:grpSpPr>
          <a:xfrm>
            <a:off x="457200" y="1371600"/>
            <a:ext cx="4841310" cy="4319729"/>
            <a:chOff x="457200" y="480871"/>
            <a:chExt cx="4841310" cy="4319729"/>
          </a:xfrm>
        </p:grpSpPr>
        <p:pic>
          <p:nvPicPr>
            <p:cNvPr id="34" name="Picture 1" descr="obs_data.eps"/>
            <p:cNvPicPr>
              <a:picLocks noChangeAspect="1"/>
            </p:cNvPicPr>
            <p:nvPr/>
          </p:nvPicPr>
          <p:blipFill rotWithShape="1">
            <a:blip r:embed="rId3"/>
            <a:srcRect r="15804"/>
            <a:stretch/>
          </p:blipFill>
          <p:spPr>
            <a:xfrm>
              <a:off x="457200" y="480871"/>
              <a:ext cx="4841310" cy="4319729"/>
            </a:xfrm>
            <a:prstGeom prst="rect">
              <a:avLst/>
            </a:prstGeom>
          </p:spPr>
        </p:pic>
        <p:sp>
          <p:nvSpPr>
            <p:cNvPr id="3" name="円/楕円 2"/>
            <p:cNvSpPr/>
            <p:nvPr/>
          </p:nvSpPr>
          <p:spPr>
            <a:xfrm>
              <a:off x="2667000" y="2057400"/>
              <a:ext cx="533400" cy="583335"/>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36" name="図 35" descr="P1020049.jpg"/>
          <p:cNvPicPr>
            <a:picLocks noChangeAspect="1"/>
          </p:cNvPicPr>
          <p:nvPr/>
        </p:nvPicPr>
        <p:blipFill>
          <a:blip r:embed="rId4"/>
          <a:stretch>
            <a:fillRect/>
          </a:stretch>
        </p:blipFill>
        <p:spPr>
          <a:xfrm>
            <a:off x="5484312" y="4107493"/>
            <a:ext cx="3251200" cy="2438400"/>
          </a:xfrm>
          <a:prstGeom prst="rect">
            <a:avLst/>
          </a:prstGeom>
        </p:spPr>
      </p:pic>
      <p:pic>
        <p:nvPicPr>
          <p:cNvPr id="93187" name="Content Placeholder 3" descr="dradarmirai_raw080531102916.PPI0126.jpg"/>
          <p:cNvPicPr>
            <a:picLocks noGrp="1" noChangeAspect="1"/>
          </p:cNvPicPr>
          <p:nvPr>
            <p:ph idx="1"/>
          </p:nvPr>
        </p:nvPicPr>
        <p:blipFill>
          <a:blip r:embed="rId5"/>
          <a:srcRect/>
          <a:stretch>
            <a:fillRect/>
          </a:stretch>
        </p:blipFill>
        <p:spPr>
          <a:xfrm>
            <a:off x="457200" y="1371600"/>
            <a:ext cx="1828800" cy="1371600"/>
          </a:xfrm>
        </p:spPr>
      </p:pic>
      <p:pic>
        <p:nvPicPr>
          <p:cNvPr id="93188" name="Picture 5" descr="dradarmirai_raw080531105916.PPI0127.jpg"/>
          <p:cNvPicPr>
            <a:picLocks noChangeAspect="1"/>
          </p:cNvPicPr>
          <p:nvPr/>
        </p:nvPicPr>
        <p:blipFill>
          <a:blip r:embed="rId6"/>
          <a:srcRect/>
          <a:stretch>
            <a:fillRect/>
          </a:stretch>
        </p:blipFill>
        <p:spPr bwMode="auto">
          <a:xfrm>
            <a:off x="457200" y="2743200"/>
            <a:ext cx="1828800" cy="1371600"/>
          </a:xfrm>
          <a:prstGeom prst="rect">
            <a:avLst/>
          </a:prstGeom>
          <a:noFill/>
          <a:ln w="9525">
            <a:noFill/>
            <a:miter lim="800000"/>
            <a:headEnd/>
            <a:tailEnd/>
          </a:ln>
        </p:spPr>
      </p:pic>
      <p:pic>
        <p:nvPicPr>
          <p:cNvPr id="93189" name="Picture 6" descr="dradarmirai_raw080531112916.PPI0128.jpg"/>
          <p:cNvPicPr>
            <a:picLocks noChangeAspect="1"/>
          </p:cNvPicPr>
          <p:nvPr/>
        </p:nvPicPr>
        <p:blipFill>
          <a:blip r:embed="rId7"/>
          <a:srcRect/>
          <a:stretch>
            <a:fillRect/>
          </a:stretch>
        </p:blipFill>
        <p:spPr bwMode="auto">
          <a:xfrm>
            <a:off x="457200" y="4114800"/>
            <a:ext cx="1828800" cy="1371600"/>
          </a:xfrm>
          <a:prstGeom prst="rect">
            <a:avLst/>
          </a:prstGeom>
          <a:noFill/>
          <a:ln w="9525">
            <a:noFill/>
            <a:miter lim="800000"/>
            <a:headEnd/>
            <a:tailEnd/>
          </a:ln>
        </p:spPr>
      </p:pic>
      <p:pic>
        <p:nvPicPr>
          <p:cNvPr id="93190" name="Picture 7" descr="dradarmirai_raw080531115915.PPI0129.jpg"/>
          <p:cNvPicPr>
            <a:picLocks noChangeAspect="1"/>
          </p:cNvPicPr>
          <p:nvPr/>
        </p:nvPicPr>
        <p:blipFill>
          <a:blip r:embed="rId8"/>
          <a:srcRect/>
          <a:stretch>
            <a:fillRect/>
          </a:stretch>
        </p:blipFill>
        <p:spPr bwMode="auto">
          <a:xfrm>
            <a:off x="457200" y="5486400"/>
            <a:ext cx="1828800" cy="1371600"/>
          </a:xfrm>
          <a:prstGeom prst="rect">
            <a:avLst/>
          </a:prstGeom>
          <a:noFill/>
          <a:ln w="9525">
            <a:noFill/>
            <a:miter lim="800000"/>
            <a:headEnd/>
            <a:tailEnd/>
          </a:ln>
        </p:spPr>
      </p:pic>
      <p:pic>
        <p:nvPicPr>
          <p:cNvPr id="93191" name="Picture 8" descr="dradarmirai_raw080531122916.PPI0130.jpg"/>
          <p:cNvPicPr>
            <a:picLocks noChangeAspect="1"/>
          </p:cNvPicPr>
          <p:nvPr/>
        </p:nvPicPr>
        <p:blipFill>
          <a:blip r:embed="rId9"/>
          <a:srcRect/>
          <a:stretch>
            <a:fillRect/>
          </a:stretch>
        </p:blipFill>
        <p:spPr bwMode="auto">
          <a:xfrm>
            <a:off x="1828800" y="0"/>
            <a:ext cx="1828800" cy="1371600"/>
          </a:xfrm>
          <a:prstGeom prst="rect">
            <a:avLst/>
          </a:prstGeom>
          <a:noFill/>
          <a:ln w="9525">
            <a:noFill/>
            <a:miter lim="800000"/>
            <a:headEnd/>
            <a:tailEnd/>
          </a:ln>
        </p:spPr>
      </p:pic>
      <p:pic>
        <p:nvPicPr>
          <p:cNvPr id="93192" name="Picture 9" descr="dradarmirai_raw080531125915.PPI0131.jpg"/>
          <p:cNvPicPr>
            <a:picLocks noChangeAspect="1"/>
          </p:cNvPicPr>
          <p:nvPr/>
        </p:nvPicPr>
        <p:blipFill>
          <a:blip r:embed="rId10"/>
          <a:srcRect/>
          <a:stretch>
            <a:fillRect/>
          </a:stretch>
        </p:blipFill>
        <p:spPr bwMode="auto">
          <a:xfrm>
            <a:off x="1828800" y="1371600"/>
            <a:ext cx="1828800" cy="1371600"/>
          </a:xfrm>
          <a:prstGeom prst="rect">
            <a:avLst/>
          </a:prstGeom>
          <a:noFill/>
          <a:ln w="9525">
            <a:noFill/>
            <a:miter lim="800000"/>
            <a:headEnd/>
            <a:tailEnd/>
          </a:ln>
        </p:spPr>
      </p:pic>
      <p:pic>
        <p:nvPicPr>
          <p:cNvPr id="93193" name="Picture 10" descr="dradarmirai_raw080531132916.PPI0132.jpg"/>
          <p:cNvPicPr>
            <a:picLocks noChangeAspect="1"/>
          </p:cNvPicPr>
          <p:nvPr/>
        </p:nvPicPr>
        <p:blipFill>
          <a:blip r:embed="rId11"/>
          <a:srcRect/>
          <a:stretch>
            <a:fillRect/>
          </a:stretch>
        </p:blipFill>
        <p:spPr bwMode="auto">
          <a:xfrm>
            <a:off x="1828800" y="2743200"/>
            <a:ext cx="1828800" cy="1371600"/>
          </a:xfrm>
          <a:prstGeom prst="rect">
            <a:avLst/>
          </a:prstGeom>
          <a:noFill/>
          <a:ln w="9525">
            <a:noFill/>
            <a:miter lim="800000"/>
            <a:headEnd/>
            <a:tailEnd/>
          </a:ln>
        </p:spPr>
      </p:pic>
      <p:pic>
        <p:nvPicPr>
          <p:cNvPr id="93194" name="Picture 11" descr="dradarmirai_raw080531135916.PPI0133.jpg"/>
          <p:cNvPicPr>
            <a:picLocks noChangeAspect="1"/>
          </p:cNvPicPr>
          <p:nvPr/>
        </p:nvPicPr>
        <p:blipFill>
          <a:blip r:embed="rId12"/>
          <a:srcRect/>
          <a:stretch>
            <a:fillRect/>
          </a:stretch>
        </p:blipFill>
        <p:spPr bwMode="auto">
          <a:xfrm>
            <a:off x="1828800" y="4114800"/>
            <a:ext cx="1828800" cy="1371600"/>
          </a:xfrm>
          <a:prstGeom prst="rect">
            <a:avLst/>
          </a:prstGeom>
          <a:noFill/>
          <a:ln w="9525">
            <a:noFill/>
            <a:miter lim="800000"/>
            <a:headEnd/>
            <a:tailEnd/>
          </a:ln>
        </p:spPr>
      </p:pic>
      <p:pic>
        <p:nvPicPr>
          <p:cNvPr id="93195" name="Picture 12" descr="dradarmirai_raw080531142916.PPI0134.jpg"/>
          <p:cNvPicPr>
            <a:picLocks noChangeAspect="1"/>
          </p:cNvPicPr>
          <p:nvPr/>
        </p:nvPicPr>
        <p:blipFill>
          <a:blip r:embed="rId13"/>
          <a:srcRect/>
          <a:stretch>
            <a:fillRect/>
          </a:stretch>
        </p:blipFill>
        <p:spPr bwMode="auto">
          <a:xfrm>
            <a:off x="1828800" y="5486400"/>
            <a:ext cx="1828800" cy="1371600"/>
          </a:xfrm>
          <a:prstGeom prst="rect">
            <a:avLst/>
          </a:prstGeom>
          <a:noFill/>
          <a:ln w="9525">
            <a:noFill/>
            <a:miter lim="800000"/>
            <a:headEnd/>
            <a:tailEnd/>
          </a:ln>
        </p:spPr>
      </p:pic>
      <p:pic>
        <p:nvPicPr>
          <p:cNvPr id="93196" name="Picture 13" descr="dradarmirai_raw080531145915.PPI0135.jpg"/>
          <p:cNvPicPr>
            <a:picLocks noChangeAspect="1"/>
          </p:cNvPicPr>
          <p:nvPr/>
        </p:nvPicPr>
        <p:blipFill>
          <a:blip r:embed="rId14"/>
          <a:srcRect/>
          <a:stretch>
            <a:fillRect/>
          </a:stretch>
        </p:blipFill>
        <p:spPr bwMode="auto">
          <a:xfrm>
            <a:off x="3200400" y="0"/>
            <a:ext cx="1828800" cy="1371600"/>
          </a:xfrm>
          <a:prstGeom prst="rect">
            <a:avLst/>
          </a:prstGeom>
          <a:noFill/>
          <a:ln w="9525">
            <a:noFill/>
            <a:miter lim="800000"/>
            <a:headEnd/>
            <a:tailEnd/>
          </a:ln>
        </p:spPr>
      </p:pic>
      <p:pic>
        <p:nvPicPr>
          <p:cNvPr id="93197" name="Picture 14" descr="dradarmirai_raw080531152915.PPI0136.jpg"/>
          <p:cNvPicPr>
            <a:picLocks noChangeAspect="1"/>
          </p:cNvPicPr>
          <p:nvPr/>
        </p:nvPicPr>
        <p:blipFill>
          <a:blip r:embed="rId15"/>
          <a:srcRect/>
          <a:stretch>
            <a:fillRect/>
          </a:stretch>
        </p:blipFill>
        <p:spPr bwMode="auto">
          <a:xfrm>
            <a:off x="3200400" y="1371600"/>
            <a:ext cx="1828800" cy="1371600"/>
          </a:xfrm>
          <a:prstGeom prst="rect">
            <a:avLst/>
          </a:prstGeom>
          <a:noFill/>
          <a:ln w="9525">
            <a:noFill/>
            <a:miter lim="800000"/>
            <a:headEnd/>
            <a:tailEnd/>
          </a:ln>
        </p:spPr>
      </p:pic>
      <p:pic>
        <p:nvPicPr>
          <p:cNvPr id="93198" name="Picture 15" descr="dradarmirai_raw080531155916.PPI0137.jpg"/>
          <p:cNvPicPr>
            <a:picLocks noChangeAspect="1"/>
          </p:cNvPicPr>
          <p:nvPr/>
        </p:nvPicPr>
        <p:blipFill>
          <a:blip r:embed="rId16"/>
          <a:srcRect/>
          <a:stretch>
            <a:fillRect/>
          </a:stretch>
        </p:blipFill>
        <p:spPr bwMode="auto">
          <a:xfrm>
            <a:off x="3200400" y="2743200"/>
            <a:ext cx="1828800" cy="1371600"/>
          </a:xfrm>
          <a:prstGeom prst="rect">
            <a:avLst/>
          </a:prstGeom>
          <a:noFill/>
          <a:ln w="9525">
            <a:noFill/>
            <a:miter lim="800000"/>
            <a:headEnd/>
            <a:tailEnd/>
          </a:ln>
        </p:spPr>
      </p:pic>
      <p:pic>
        <p:nvPicPr>
          <p:cNvPr id="93199" name="Picture 16" descr="dradarmirai_raw080531162912.PPI0138.jpg"/>
          <p:cNvPicPr>
            <a:picLocks noChangeAspect="1"/>
          </p:cNvPicPr>
          <p:nvPr/>
        </p:nvPicPr>
        <p:blipFill>
          <a:blip r:embed="rId17"/>
          <a:srcRect/>
          <a:stretch>
            <a:fillRect/>
          </a:stretch>
        </p:blipFill>
        <p:spPr bwMode="auto">
          <a:xfrm>
            <a:off x="3200400" y="4114800"/>
            <a:ext cx="1828800" cy="1371600"/>
          </a:xfrm>
          <a:prstGeom prst="rect">
            <a:avLst/>
          </a:prstGeom>
          <a:noFill/>
          <a:ln w="9525">
            <a:noFill/>
            <a:miter lim="800000"/>
            <a:headEnd/>
            <a:tailEnd/>
          </a:ln>
        </p:spPr>
      </p:pic>
      <p:pic>
        <p:nvPicPr>
          <p:cNvPr id="93200" name="Picture 17" descr="dradarmirai_raw080531165916.PPI0139.jpg"/>
          <p:cNvPicPr>
            <a:picLocks noChangeAspect="1"/>
          </p:cNvPicPr>
          <p:nvPr/>
        </p:nvPicPr>
        <p:blipFill>
          <a:blip r:embed="rId18"/>
          <a:srcRect/>
          <a:stretch>
            <a:fillRect/>
          </a:stretch>
        </p:blipFill>
        <p:spPr bwMode="auto">
          <a:xfrm>
            <a:off x="3200400" y="5486400"/>
            <a:ext cx="1828800" cy="1371600"/>
          </a:xfrm>
          <a:prstGeom prst="rect">
            <a:avLst/>
          </a:prstGeom>
          <a:noFill/>
          <a:ln w="9525">
            <a:noFill/>
            <a:miter lim="800000"/>
            <a:headEnd/>
            <a:tailEnd/>
          </a:ln>
        </p:spPr>
      </p:pic>
      <p:pic>
        <p:nvPicPr>
          <p:cNvPr id="93201" name="Picture 18" descr="dradarmirai_raw080531172915.PPI0140.jpg"/>
          <p:cNvPicPr>
            <a:picLocks noChangeAspect="1"/>
          </p:cNvPicPr>
          <p:nvPr/>
        </p:nvPicPr>
        <p:blipFill>
          <a:blip r:embed="rId19"/>
          <a:srcRect/>
          <a:stretch>
            <a:fillRect/>
          </a:stretch>
        </p:blipFill>
        <p:spPr bwMode="auto">
          <a:xfrm>
            <a:off x="4572000" y="0"/>
            <a:ext cx="1828800" cy="1371600"/>
          </a:xfrm>
          <a:prstGeom prst="rect">
            <a:avLst/>
          </a:prstGeom>
          <a:noFill/>
          <a:ln w="9525">
            <a:noFill/>
            <a:miter lim="800000"/>
            <a:headEnd/>
            <a:tailEnd/>
          </a:ln>
        </p:spPr>
      </p:pic>
      <p:pic>
        <p:nvPicPr>
          <p:cNvPr id="93202" name="Picture 19" descr="dradarmirai_raw080531175916.PPI0141.jpg"/>
          <p:cNvPicPr>
            <a:picLocks noChangeAspect="1"/>
          </p:cNvPicPr>
          <p:nvPr/>
        </p:nvPicPr>
        <p:blipFill>
          <a:blip r:embed="rId20"/>
          <a:srcRect/>
          <a:stretch>
            <a:fillRect/>
          </a:stretch>
        </p:blipFill>
        <p:spPr bwMode="auto">
          <a:xfrm>
            <a:off x="4572000" y="1371600"/>
            <a:ext cx="1828800" cy="1371600"/>
          </a:xfrm>
          <a:prstGeom prst="rect">
            <a:avLst/>
          </a:prstGeom>
          <a:noFill/>
          <a:ln w="9525">
            <a:noFill/>
            <a:miter lim="800000"/>
            <a:headEnd/>
            <a:tailEnd/>
          </a:ln>
        </p:spPr>
      </p:pic>
      <p:pic>
        <p:nvPicPr>
          <p:cNvPr id="93203" name="Picture 20" descr="dradarmirai_raw080531182916.PPI0142.jpg"/>
          <p:cNvPicPr>
            <a:picLocks noChangeAspect="1"/>
          </p:cNvPicPr>
          <p:nvPr/>
        </p:nvPicPr>
        <p:blipFill>
          <a:blip r:embed="rId21"/>
          <a:srcRect/>
          <a:stretch>
            <a:fillRect/>
          </a:stretch>
        </p:blipFill>
        <p:spPr bwMode="auto">
          <a:xfrm>
            <a:off x="4572000" y="2743200"/>
            <a:ext cx="1828800" cy="1371600"/>
          </a:xfrm>
          <a:prstGeom prst="rect">
            <a:avLst/>
          </a:prstGeom>
          <a:noFill/>
          <a:ln w="9525">
            <a:noFill/>
            <a:miter lim="800000"/>
            <a:headEnd/>
            <a:tailEnd/>
          </a:ln>
        </p:spPr>
      </p:pic>
      <p:pic>
        <p:nvPicPr>
          <p:cNvPr id="93204" name="Picture 21" descr="dradarmirai_raw080531185916.PPI0143.jpg"/>
          <p:cNvPicPr>
            <a:picLocks noChangeAspect="1"/>
          </p:cNvPicPr>
          <p:nvPr/>
        </p:nvPicPr>
        <p:blipFill>
          <a:blip r:embed="rId22"/>
          <a:srcRect/>
          <a:stretch>
            <a:fillRect/>
          </a:stretch>
        </p:blipFill>
        <p:spPr bwMode="auto">
          <a:xfrm>
            <a:off x="4572000" y="4114800"/>
            <a:ext cx="1828800" cy="1371600"/>
          </a:xfrm>
          <a:prstGeom prst="rect">
            <a:avLst/>
          </a:prstGeom>
          <a:noFill/>
          <a:ln w="9525">
            <a:noFill/>
            <a:miter lim="800000"/>
            <a:headEnd/>
            <a:tailEnd/>
          </a:ln>
        </p:spPr>
      </p:pic>
      <p:pic>
        <p:nvPicPr>
          <p:cNvPr id="93205" name="Picture 22" descr="dradarmirai_raw080531192916.PPI0144.jpg"/>
          <p:cNvPicPr>
            <a:picLocks noChangeAspect="1"/>
          </p:cNvPicPr>
          <p:nvPr/>
        </p:nvPicPr>
        <p:blipFill>
          <a:blip r:embed="rId23"/>
          <a:srcRect/>
          <a:stretch>
            <a:fillRect/>
          </a:stretch>
        </p:blipFill>
        <p:spPr bwMode="auto">
          <a:xfrm>
            <a:off x="4572000" y="5486400"/>
            <a:ext cx="1828800" cy="1371600"/>
          </a:xfrm>
          <a:prstGeom prst="rect">
            <a:avLst/>
          </a:prstGeom>
          <a:noFill/>
          <a:ln w="9525">
            <a:noFill/>
            <a:miter lim="800000"/>
            <a:headEnd/>
            <a:tailEnd/>
          </a:ln>
        </p:spPr>
      </p:pic>
      <p:pic>
        <p:nvPicPr>
          <p:cNvPr id="93206" name="Picture 23" descr="dradarmirai_raw080531195916.PPI0145.jpg"/>
          <p:cNvPicPr>
            <a:picLocks noChangeAspect="1"/>
          </p:cNvPicPr>
          <p:nvPr/>
        </p:nvPicPr>
        <p:blipFill>
          <a:blip r:embed="rId24"/>
          <a:srcRect/>
          <a:stretch>
            <a:fillRect/>
          </a:stretch>
        </p:blipFill>
        <p:spPr bwMode="auto">
          <a:xfrm>
            <a:off x="5943600" y="0"/>
            <a:ext cx="1828800" cy="1371600"/>
          </a:xfrm>
          <a:prstGeom prst="rect">
            <a:avLst/>
          </a:prstGeom>
          <a:noFill/>
          <a:ln w="9525">
            <a:noFill/>
            <a:miter lim="800000"/>
            <a:headEnd/>
            <a:tailEnd/>
          </a:ln>
        </p:spPr>
      </p:pic>
      <p:pic>
        <p:nvPicPr>
          <p:cNvPr id="93207" name="Picture 24" descr="dradarmirai_raw080531202916.PPI0146.jpg"/>
          <p:cNvPicPr>
            <a:picLocks noChangeAspect="1"/>
          </p:cNvPicPr>
          <p:nvPr/>
        </p:nvPicPr>
        <p:blipFill>
          <a:blip r:embed="rId25"/>
          <a:srcRect/>
          <a:stretch>
            <a:fillRect/>
          </a:stretch>
        </p:blipFill>
        <p:spPr bwMode="auto">
          <a:xfrm>
            <a:off x="5943600" y="1371600"/>
            <a:ext cx="1828800" cy="1371600"/>
          </a:xfrm>
          <a:prstGeom prst="rect">
            <a:avLst/>
          </a:prstGeom>
          <a:noFill/>
          <a:ln w="9525">
            <a:noFill/>
            <a:miter lim="800000"/>
            <a:headEnd/>
            <a:tailEnd/>
          </a:ln>
        </p:spPr>
      </p:pic>
      <p:pic>
        <p:nvPicPr>
          <p:cNvPr id="93208" name="Picture 25" descr="dradarmirai_raw080531205915.PPI0147.jpg"/>
          <p:cNvPicPr>
            <a:picLocks noChangeAspect="1"/>
          </p:cNvPicPr>
          <p:nvPr/>
        </p:nvPicPr>
        <p:blipFill>
          <a:blip r:embed="rId26"/>
          <a:srcRect/>
          <a:stretch>
            <a:fillRect/>
          </a:stretch>
        </p:blipFill>
        <p:spPr bwMode="auto">
          <a:xfrm>
            <a:off x="5943600" y="2743200"/>
            <a:ext cx="1828800" cy="1371600"/>
          </a:xfrm>
          <a:prstGeom prst="rect">
            <a:avLst/>
          </a:prstGeom>
          <a:noFill/>
          <a:ln w="9525">
            <a:noFill/>
            <a:miter lim="800000"/>
            <a:headEnd/>
            <a:tailEnd/>
          </a:ln>
        </p:spPr>
      </p:pic>
      <p:pic>
        <p:nvPicPr>
          <p:cNvPr id="93209" name="Picture 26" descr="dradarmirai_raw080531212916.PPI0148.jpg"/>
          <p:cNvPicPr>
            <a:picLocks noChangeAspect="1"/>
          </p:cNvPicPr>
          <p:nvPr/>
        </p:nvPicPr>
        <p:blipFill>
          <a:blip r:embed="rId27"/>
          <a:srcRect/>
          <a:stretch>
            <a:fillRect/>
          </a:stretch>
        </p:blipFill>
        <p:spPr bwMode="auto">
          <a:xfrm>
            <a:off x="5943600" y="4114800"/>
            <a:ext cx="1828800" cy="1371600"/>
          </a:xfrm>
          <a:prstGeom prst="rect">
            <a:avLst/>
          </a:prstGeom>
          <a:noFill/>
          <a:ln w="9525">
            <a:noFill/>
            <a:miter lim="800000"/>
            <a:headEnd/>
            <a:tailEnd/>
          </a:ln>
        </p:spPr>
      </p:pic>
      <p:pic>
        <p:nvPicPr>
          <p:cNvPr id="93210" name="Picture 27" descr="dradarmirai_raw080531215916.PPI0149.jpg"/>
          <p:cNvPicPr>
            <a:picLocks noChangeAspect="1"/>
          </p:cNvPicPr>
          <p:nvPr/>
        </p:nvPicPr>
        <p:blipFill>
          <a:blip r:embed="rId28"/>
          <a:srcRect/>
          <a:stretch>
            <a:fillRect/>
          </a:stretch>
        </p:blipFill>
        <p:spPr bwMode="auto">
          <a:xfrm>
            <a:off x="5943600" y="5486400"/>
            <a:ext cx="1828800" cy="1371600"/>
          </a:xfrm>
          <a:prstGeom prst="rect">
            <a:avLst/>
          </a:prstGeom>
          <a:noFill/>
          <a:ln w="9525">
            <a:noFill/>
            <a:miter lim="800000"/>
            <a:headEnd/>
            <a:tailEnd/>
          </a:ln>
        </p:spPr>
      </p:pic>
      <p:pic>
        <p:nvPicPr>
          <p:cNvPr id="93211" name="Picture 28" descr="dradarmirai_raw080531222916.PPI0150.jpg"/>
          <p:cNvPicPr>
            <a:picLocks noChangeAspect="1"/>
          </p:cNvPicPr>
          <p:nvPr/>
        </p:nvPicPr>
        <p:blipFill>
          <a:blip r:embed="rId29"/>
          <a:srcRect/>
          <a:stretch>
            <a:fillRect/>
          </a:stretch>
        </p:blipFill>
        <p:spPr bwMode="auto">
          <a:xfrm>
            <a:off x="7315200" y="0"/>
            <a:ext cx="1828800" cy="1371600"/>
          </a:xfrm>
          <a:prstGeom prst="rect">
            <a:avLst/>
          </a:prstGeom>
          <a:noFill/>
          <a:ln w="9525">
            <a:noFill/>
            <a:miter lim="800000"/>
            <a:headEnd/>
            <a:tailEnd/>
          </a:ln>
        </p:spPr>
      </p:pic>
      <p:pic>
        <p:nvPicPr>
          <p:cNvPr id="93212" name="Picture 29" descr="dradarmirai_raw080531225915.PPI0151.jpg"/>
          <p:cNvPicPr>
            <a:picLocks noChangeAspect="1"/>
          </p:cNvPicPr>
          <p:nvPr/>
        </p:nvPicPr>
        <p:blipFill>
          <a:blip r:embed="rId30"/>
          <a:srcRect/>
          <a:stretch>
            <a:fillRect/>
          </a:stretch>
        </p:blipFill>
        <p:spPr bwMode="auto">
          <a:xfrm>
            <a:off x="7315200" y="1371600"/>
            <a:ext cx="1828800" cy="1371600"/>
          </a:xfrm>
          <a:prstGeom prst="rect">
            <a:avLst/>
          </a:prstGeom>
          <a:noFill/>
          <a:ln w="9525">
            <a:noFill/>
            <a:miter lim="800000"/>
            <a:headEnd/>
            <a:tailEnd/>
          </a:ln>
        </p:spPr>
      </p:pic>
      <p:pic>
        <p:nvPicPr>
          <p:cNvPr id="93213" name="Picture 30" descr="dradarmirai_raw080531232915.PPI0152.jpg"/>
          <p:cNvPicPr>
            <a:picLocks noChangeAspect="1"/>
          </p:cNvPicPr>
          <p:nvPr/>
        </p:nvPicPr>
        <p:blipFill>
          <a:blip r:embed="rId31"/>
          <a:srcRect/>
          <a:stretch>
            <a:fillRect/>
          </a:stretch>
        </p:blipFill>
        <p:spPr bwMode="auto">
          <a:xfrm>
            <a:off x="7315200" y="2743200"/>
            <a:ext cx="1828800" cy="1371600"/>
          </a:xfrm>
          <a:prstGeom prst="rect">
            <a:avLst/>
          </a:prstGeom>
          <a:noFill/>
          <a:ln w="9525">
            <a:noFill/>
            <a:miter lim="800000"/>
            <a:headEnd/>
            <a:tailEnd/>
          </a:ln>
        </p:spPr>
      </p:pic>
      <p:pic>
        <p:nvPicPr>
          <p:cNvPr id="93214" name="Picture 31" descr="dradarmirai_raw080531235915.PPI0153.jpg"/>
          <p:cNvPicPr>
            <a:picLocks noChangeAspect="1"/>
          </p:cNvPicPr>
          <p:nvPr/>
        </p:nvPicPr>
        <p:blipFill>
          <a:blip r:embed="rId32"/>
          <a:srcRect/>
          <a:stretch>
            <a:fillRect/>
          </a:stretch>
        </p:blipFill>
        <p:spPr bwMode="auto">
          <a:xfrm>
            <a:off x="7315200" y="4114800"/>
            <a:ext cx="1828800" cy="1371600"/>
          </a:xfrm>
          <a:prstGeom prst="rect">
            <a:avLst/>
          </a:prstGeom>
          <a:noFill/>
          <a:ln w="9525">
            <a:noFill/>
            <a:miter lim="800000"/>
            <a:headEnd/>
            <a:tailEnd/>
          </a:ln>
        </p:spPr>
      </p:pic>
      <p:pic>
        <p:nvPicPr>
          <p:cNvPr id="93215" name="Picture 32" descr="dradarmirai_raw080601002916.PPI0154.jpg"/>
          <p:cNvPicPr>
            <a:picLocks noChangeAspect="1"/>
          </p:cNvPicPr>
          <p:nvPr/>
        </p:nvPicPr>
        <p:blipFill>
          <a:blip r:embed="rId33"/>
          <a:srcRect/>
          <a:stretch>
            <a:fillRect/>
          </a:stretch>
        </p:blipFill>
        <p:spPr bwMode="auto">
          <a:xfrm>
            <a:off x="7315200" y="5486400"/>
            <a:ext cx="1828800" cy="1371600"/>
          </a:xfrm>
          <a:prstGeom prst="rect">
            <a:avLst/>
          </a:prstGeom>
          <a:noFill/>
          <a:ln w="9525">
            <a:noFill/>
            <a:miter lim="800000"/>
            <a:headEnd/>
            <a:tailEnd/>
          </a:ln>
        </p:spPr>
      </p:pic>
      <p:sp>
        <p:nvSpPr>
          <p:cNvPr id="2" name="タイトル 1"/>
          <p:cNvSpPr>
            <a:spLocks noGrp="1"/>
          </p:cNvSpPr>
          <p:nvPr>
            <p:ph type="title"/>
          </p:nvPr>
        </p:nvSpPr>
        <p:spPr/>
        <p:txBody>
          <a:bodyPr/>
          <a:lstStyle/>
          <a:p>
            <a:r>
              <a:rPr kumimoji="1" lang="en-US" altLang="ja-JP" dirty="0" smtClean="0"/>
              <a:t>Observations 2/3</a:t>
            </a:r>
            <a:endParaRPr kumimoji="1" lang="ja-JP" altLang="en-US" dirty="0"/>
          </a:p>
        </p:txBody>
      </p:sp>
    </p:spTree>
    <p:extLst>
      <p:ext uri="{BB962C8B-B14F-4D97-AF65-F5344CB8AC3E}">
        <p14:creationId xmlns:p14="http://schemas.microsoft.com/office/powerpoint/2010/main" val="398394645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187"/>
                                        </p:tgtEl>
                                        <p:attrNameLst>
                                          <p:attrName>style.visibility</p:attrName>
                                        </p:attrNameLst>
                                      </p:cBhvr>
                                      <p:to>
                                        <p:strVal val="visible"/>
                                      </p:to>
                                    </p:set>
                                    <p:animEffect transition="in" filter="fade">
                                      <p:cBhvr>
                                        <p:cTn id="7" dur="500"/>
                                        <p:tgtEl>
                                          <p:spTgt spid="9318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3188"/>
                                        </p:tgtEl>
                                        <p:attrNameLst>
                                          <p:attrName>style.visibility</p:attrName>
                                        </p:attrNameLst>
                                      </p:cBhvr>
                                      <p:to>
                                        <p:strVal val="visible"/>
                                      </p:to>
                                    </p:set>
                                    <p:animEffect transition="in" filter="fade">
                                      <p:cBhvr>
                                        <p:cTn id="11" dur="500"/>
                                        <p:tgtEl>
                                          <p:spTgt spid="9318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3189"/>
                                        </p:tgtEl>
                                        <p:attrNameLst>
                                          <p:attrName>style.visibility</p:attrName>
                                        </p:attrNameLst>
                                      </p:cBhvr>
                                      <p:to>
                                        <p:strVal val="visible"/>
                                      </p:to>
                                    </p:set>
                                    <p:animEffect transition="in" filter="fade">
                                      <p:cBhvr>
                                        <p:cTn id="15" dur="500"/>
                                        <p:tgtEl>
                                          <p:spTgt spid="9318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3190"/>
                                        </p:tgtEl>
                                        <p:attrNameLst>
                                          <p:attrName>style.visibility</p:attrName>
                                        </p:attrNameLst>
                                      </p:cBhvr>
                                      <p:to>
                                        <p:strVal val="visible"/>
                                      </p:to>
                                    </p:set>
                                    <p:animEffect transition="in" filter="fade">
                                      <p:cBhvr>
                                        <p:cTn id="19" dur="500"/>
                                        <p:tgtEl>
                                          <p:spTgt spid="9319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3191"/>
                                        </p:tgtEl>
                                        <p:attrNameLst>
                                          <p:attrName>style.visibility</p:attrName>
                                        </p:attrNameLst>
                                      </p:cBhvr>
                                      <p:to>
                                        <p:strVal val="visible"/>
                                      </p:to>
                                    </p:set>
                                    <p:animEffect transition="in" filter="fade">
                                      <p:cBhvr>
                                        <p:cTn id="23" dur="500"/>
                                        <p:tgtEl>
                                          <p:spTgt spid="9319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3192"/>
                                        </p:tgtEl>
                                        <p:attrNameLst>
                                          <p:attrName>style.visibility</p:attrName>
                                        </p:attrNameLst>
                                      </p:cBhvr>
                                      <p:to>
                                        <p:strVal val="visible"/>
                                      </p:to>
                                    </p:set>
                                    <p:animEffect transition="in" filter="fade">
                                      <p:cBhvr>
                                        <p:cTn id="27" dur="500"/>
                                        <p:tgtEl>
                                          <p:spTgt spid="9319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93193"/>
                                        </p:tgtEl>
                                        <p:attrNameLst>
                                          <p:attrName>style.visibility</p:attrName>
                                        </p:attrNameLst>
                                      </p:cBhvr>
                                      <p:to>
                                        <p:strVal val="visible"/>
                                      </p:to>
                                    </p:set>
                                    <p:animEffect transition="in" filter="fade">
                                      <p:cBhvr>
                                        <p:cTn id="31" dur="500"/>
                                        <p:tgtEl>
                                          <p:spTgt spid="9319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93194"/>
                                        </p:tgtEl>
                                        <p:attrNameLst>
                                          <p:attrName>style.visibility</p:attrName>
                                        </p:attrNameLst>
                                      </p:cBhvr>
                                      <p:to>
                                        <p:strVal val="visible"/>
                                      </p:to>
                                    </p:set>
                                    <p:animEffect transition="in" filter="fade">
                                      <p:cBhvr>
                                        <p:cTn id="35" dur="500"/>
                                        <p:tgtEl>
                                          <p:spTgt spid="9319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93195"/>
                                        </p:tgtEl>
                                        <p:attrNameLst>
                                          <p:attrName>style.visibility</p:attrName>
                                        </p:attrNameLst>
                                      </p:cBhvr>
                                      <p:to>
                                        <p:strVal val="visible"/>
                                      </p:to>
                                    </p:set>
                                    <p:animEffect transition="in" filter="fade">
                                      <p:cBhvr>
                                        <p:cTn id="39" dur="500"/>
                                        <p:tgtEl>
                                          <p:spTgt spid="93195"/>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93196"/>
                                        </p:tgtEl>
                                        <p:attrNameLst>
                                          <p:attrName>style.visibility</p:attrName>
                                        </p:attrNameLst>
                                      </p:cBhvr>
                                      <p:to>
                                        <p:strVal val="visible"/>
                                      </p:to>
                                    </p:set>
                                    <p:animEffect transition="in" filter="fade">
                                      <p:cBhvr>
                                        <p:cTn id="43" dur="500"/>
                                        <p:tgtEl>
                                          <p:spTgt spid="93196"/>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93197"/>
                                        </p:tgtEl>
                                        <p:attrNameLst>
                                          <p:attrName>style.visibility</p:attrName>
                                        </p:attrNameLst>
                                      </p:cBhvr>
                                      <p:to>
                                        <p:strVal val="visible"/>
                                      </p:to>
                                    </p:set>
                                    <p:animEffect transition="in" filter="fade">
                                      <p:cBhvr>
                                        <p:cTn id="47" dur="500"/>
                                        <p:tgtEl>
                                          <p:spTgt spid="93197"/>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93198"/>
                                        </p:tgtEl>
                                        <p:attrNameLst>
                                          <p:attrName>style.visibility</p:attrName>
                                        </p:attrNameLst>
                                      </p:cBhvr>
                                      <p:to>
                                        <p:strVal val="visible"/>
                                      </p:to>
                                    </p:set>
                                    <p:animEffect transition="in" filter="fade">
                                      <p:cBhvr>
                                        <p:cTn id="51" dur="500"/>
                                        <p:tgtEl>
                                          <p:spTgt spid="93198"/>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93199"/>
                                        </p:tgtEl>
                                        <p:attrNameLst>
                                          <p:attrName>style.visibility</p:attrName>
                                        </p:attrNameLst>
                                      </p:cBhvr>
                                      <p:to>
                                        <p:strVal val="visible"/>
                                      </p:to>
                                    </p:set>
                                    <p:animEffect transition="in" filter="fade">
                                      <p:cBhvr>
                                        <p:cTn id="55" dur="500"/>
                                        <p:tgtEl>
                                          <p:spTgt spid="93199"/>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93200"/>
                                        </p:tgtEl>
                                        <p:attrNameLst>
                                          <p:attrName>style.visibility</p:attrName>
                                        </p:attrNameLst>
                                      </p:cBhvr>
                                      <p:to>
                                        <p:strVal val="visible"/>
                                      </p:to>
                                    </p:set>
                                    <p:animEffect transition="in" filter="fade">
                                      <p:cBhvr>
                                        <p:cTn id="59" dur="500"/>
                                        <p:tgtEl>
                                          <p:spTgt spid="93200"/>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93201"/>
                                        </p:tgtEl>
                                        <p:attrNameLst>
                                          <p:attrName>style.visibility</p:attrName>
                                        </p:attrNameLst>
                                      </p:cBhvr>
                                      <p:to>
                                        <p:strVal val="visible"/>
                                      </p:to>
                                    </p:set>
                                    <p:animEffect transition="in" filter="fade">
                                      <p:cBhvr>
                                        <p:cTn id="63" dur="500"/>
                                        <p:tgtEl>
                                          <p:spTgt spid="93201"/>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93202"/>
                                        </p:tgtEl>
                                        <p:attrNameLst>
                                          <p:attrName>style.visibility</p:attrName>
                                        </p:attrNameLst>
                                      </p:cBhvr>
                                      <p:to>
                                        <p:strVal val="visible"/>
                                      </p:to>
                                    </p:set>
                                    <p:animEffect transition="in" filter="fade">
                                      <p:cBhvr>
                                        <p:cTn id="67" dur="500"/>
                                        <p:tgtEl>
                                          <p:spTgt spid="93202"/>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93203"/>
                                        </p:tgtEl>
                                        <p:attrNameLst>
                                          <p:attrName>style.visibility</p:attrName>
                                        </p:attrNameLst>
                                      </p:cBhvr>
                                      <p:to>
                                        <p:strVal val="visible"/>
                                      </p:to>
                                    </p:set>
                                    <p:animEffect transition="in" filter="fade">
                                      <p:cBhvr>
                                        <p:cTn id="71" dur="500"/>
                                        <p:tgtEl>
                                          <p:spTgt spid="93203"/>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93204"/>
                                        </p:tgtEl>
                                        <p:attrNameLst>
                                          <p:attrName>style.visibility</p:attrName>
                                        </p:attrNameLst>
                                      </p:cBhvr>
                                      <p:to>
                                        <p:strVal val="visible"/>
                                      </p:to>
                                    </p:set>
                                    <p:animEffect transition="in" filter="fade">
                                      <p:cBhvr>
                                        <p:cTn id="75" dur="500"/>
                                        <p:tgtEl>
                                          <p:spTgt spid="93204"/>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93205"/>
                                        </p:tgtEl>
                                        <p:attrNameLst>
                                          <p:attrName>style.visibility</p:attrName>
                                        </p:attrNameLst>
                                      </p:cBhvr>
                                      <p:to>
                                        <p:strVal val="visible"/>
                                      </p:to>
                                    </p:set>
                                    <p:animEffect transition="in" filter="fade">
                                      <p:cBhvr>
                                        <p:cTn id="79" dur="500"/>
                                        <p:tgtEl>
                                          <p:spTgt spid="93205"/>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93206"/>
                                        </p:tgtEl>
                                        <p:attrNameLst>
                                          <p:attrName>style.visibility</p:attrName>
                                        </p:attrNameLst>
                                      </p:cBhvr>
                                      <p:to>
                                        <p:strVal val="visible"/>
                                      </p:to>
                                    </p:set>
                                    <p:animEffect transition="in" filter="fade">
                                      <p:cBhvr>
                                        <p:cTn id="83" dur="500"/>
                                        <p:tgtEl>
                                          <p:spTgt spid="93206"/>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93207"/>
                                        </p:tgtEl>
                                        <p:attrNameLst>
                                          <p:attrName>style.visibility</p:attrName>
                                        </p:attrNameLst>
                                      </p:cBhvr>
                                      <p:to>
                                        <p:strVal val="visible"/>
                                      </p:to>
                                    </p:set>
                                    <p:animEffect transition="in" filter="fade">
                                      <p:cBhvr>
                                        <p:cTn id="87" dur="500"/>
                                        <p:tgtEl>
                                          <p:spTgt spid="93207"/>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93208"/>
                                        </p:tgtEl>
                                        <p:attrNameLst>
                                          <p:attrName>style.visibility</p:attrName>
                                        </p:attrNameLst>
                                      </p:cBhvr>
                                      <p:to>
                                        <p:strVal val="visible"/>
                                      </p:to>
                                    </p:set>
                                    <p:animEffect transition="in" filter="fade">
                                      <p:cBhvr>
                                        <p:cTn id="91" dur="500"/>
                                        <p:tgtEl>
                                          <p:spTgt spid="93208"/>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93209"/>
                                        </p:tgtEl>
                                        <p:attrNameLst>
                                          <p:attrName>style.visibility</p:attrName>
                                        </p:attrNameLst>
                                      </p:cBhvr>
                                      <p:to>
                                        <p:strVal val="visible"/>
                                      </p:to>
                                    </p:set>
                                    <p:animEffect transition="in" filter="fade">
                                      <p:cBhvr>
                                        <p:cTn id="95" dur="500"/>
                                        <p:tgtEl>
                                          <p:spTgt spid="93209"/>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93210"/>
                                        </p:tgtEl>
                                        <p:attrNameLst>
                                          <p:attrName>style.visibility</p:attrName>
                                        </p:attrNameLst>
                                      </p:cBhvr>
                                      <p:to>
                                        <p:strVal val="visible"/>
                                      </p:to>
                                    </p:set>
                                    <p:animEffect transition="in" filter="fade">
                                      <p:cBhvr>
                                        <p:cTn id="99" dur="500"/>
                                        <p:tgtEl>
                                          <p:spTgt spid="93210"/>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93211"/>
                                        </p:tgtEl>
                                        <p:attrNameLst>
                                          <p:attrName>style.visibility</p:attrName>
                                        </p:attrNameLst>
                                      </p:cBhvr>
                                      <p:to>
                                        <p:strVal val="visible"/>
                                      </p:to>
                                    </p:set>
                                    <p:animEffect transition="in" filter="fade">
                                      <p:cBhvr>
                                        <p:cTn id="103" dur="500"/>
                                        <p:tgtEl>
                                          <p:spTgt spid="93211"/>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93212"/>
                                        </p:tgtEl>
                                        <p:attrNameLst>
                                          <p:attrName>style.visibility</p:attrName>
                                        </p:attrNameLst>
                                      </p:cBhvr>
                                      <p:to>
                                        <p:strVal val="visible"/>
                                      </p:to>
                                    </p:set>
                                    <p:animEffect transition="in" filter="fade">
                                      <p:cBhvr>
                                        <p:cTn id="107" dur="500"/>
                                        <p:tgtEl>
                                          <p:spTgt spid="93212"/>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93213"/>
                                        </p:tgtEl>
                                        <p:attrNameLst>
                                          <p:attrName>style.visibility</p:attrName>
                                        </p:attrNameLst>
                                      </p:cBhvr>
                                      <p:to>
                                        <p:strVal val="visible"/>
                                      </p:to>
                                    </p:set>
                                    <p:animEffect transition="in" filter="fade">
                                      <p:cBhvr>
                                        <p:cTn id="111" dur="500"/>
                                        <p:tgtEl>
                                          <p:spTgt spid="93213"/>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93214"/>
                                        </p:tgtEl>
                                        <p:attrNameLst>
                                          <p:attrName>style.visibility</p:attrName>
                                        </p:attrNameLst>
                                      </p:cBhvr>
                                      <p:to>
                                        <p:strVal val="visible"/>
                                      </p:to>
                                    </p:set>
                                    <p:animEffect transition="in" filter="fade">
                                      <p:cBhvr>
                                        <p:cTn id="115" dur="500"/>
                                        <p:tgtEl>
                                          <p:spTgt spid="93214"/>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93215"/>
                                        </p:tgtEl>
                                        <p:attrNameLst>
                                          <p:attrName>style.visibility</p:attrName>
                                        </p:attrNameLst>
                                      </p:cBhvr>
                                      <p:to>
                                        <p:strVal val="visible"/>
                                      </p:to>
                                    </p:set>
                                    <p:animEffect transition="in" filter="fade">
                                      <p:cBhvr>
                                        <p:cTn id="119" dur="500"/>
                                        <p:tgtEl>
                                          <p:spTgt spid="93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Observations 3/3 </a:t>
            </a:r>
            <a:endParaRPr kumimoji="1" lang="ja-JP" altLang="en-US" dirty="0"/>
          </a:p>
        </p:txBody>
      </p:sp>
      <p:sp>
        <p:nvSpPr>
          <p:cNvPr id="4" name="スライド番号プレースホルダー 3"/>
          <p:cNvSpPr>
            <a:spLocks noGrp="1"/>
          </p:cNvSpPr>
          <p:nvPr>
            <p:ph type="sldNum" sz="quarter" idx="12"/>
          </p:nvPr>
        </p:nvSpPr>
        <p:spPr/>
        <p:txBody>
          <a:bodyPr/>
          <a:lstStyle/>
          <a:p>
            <a:fld id="{0B4AC312-9088-7A41-9348-5601ED868CC6}" type="slidenum">
              <a:rPr lang="en-US" smtClean="0"/>
              <a:pPr/>
              <a:t>28</a:t>
            </a:fld>
            <a:endParaRPr lang="en-US"/>
          </a:p>
        </p:txBody>
      </p:sp>
      <p:pic>
        <p:nvPicPr>
          <p:cNvPr id="2048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5439"/>
            <a:ext cx="3886200" cy="6017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テキスト ボックス 14"/>
          <p:cNvSpPr txBox="1"/>
          <p:nvPr/>
        </p:nvSpPr>
        <p:spPr>
          <a:xfrm>
            <a:off x="3978965" y="6145429"/>
            <a:ext cx="1297343" cy="338554"/>
          </a:xfrm>
          <a:prstGeom prst="rect">
            <a:avLst/>
          </a:prstGeom>
          <a:noFill/>
        </p:spPr>
        <p:txBody>
          <a:bodyPr wrap="none" rtlCol="0">
            <a:spAutoFit/>
          </a:bodyPr>
          <a:lstStyle/>
          <a:p>
            <a:r>
              <a:rPr kumimoji="1" lang="en-US" altLang="ja-JP" sz="1600" dirty="0" err="1" smtClean="0"/>
              <a:t>Houze</a:t>
            </a:r>
            <a:r>
              <a:rPr kumimoji="1" lang="en-US" altLang="ja-JP" sz="1600" dirty="0" smtClean="0"/>
              <a:t> (2010)</a:t>
            </a:r>
            <a:endParaRPr kumimoji="1" lang="ja-JP" altLang="en-US" sz="1600" dirty="0"/>
          </a:p>
        </p:txBody>
      </p:sp>
      <p:pic>
        <p:nvPicPr>
          <p:cNvPr id="20489"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47016" t="61641"/>
          <a:stretch/>
        </p:blipFill>
        <p:spPr bwMode="auto">
          <a:xfrm>
            <a:off x="4267200" y="1524000"/>
            <a:ext cx="480229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498680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489"/>
                                        </p:tgtEl>
                                        <p:attrNameLst>
                                          <p:attrName>style.visibility</p:attrName>
                                        </p:attrNameLst>
                                      </p:cBhvr>
                                      <p:to>
                                        <p:strVal val="visible"/>
                                      </p:to>
                                    </p:set>
                                    <p:animEffect transition="in" filter="circle(in)">
                                      <p:cBhvr>
                                        <p:cTn id="7" dur="500"/>
                                        <p:tgtEl>
                                          <p:spTgt spid="20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線コネクタ 17"/>
          <p:cNvCxnSpPr>
            <a:stCxn id="2" idx="2"/>
          </p:cNvCxnSpPr>
          <p:nvPr/>
        </p:nvCxnSpPr>
        <p:spPr>
          <a:xfrm>
            <a:off x="4565650" y="457200"/>
            <a:ext cx="0" cy="6035675"/>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9" name="直線コネクタ 8"/>
          <p:cNvCxnSpPr/>
          <p:nvPr/>
        </p:nvCxnSpPr>
        <p:spPr>
          <a:xfrm>
            <a:off x="0" y="3352800"/>
            <a:ext cx="9144000"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15" name="右矢印 14"/>
          <p:cNvSpPr/>
          <p:nvPr/>
        </p:nvSpPr>
        <p:spPr>
          <a:xfrm rot="9204831">
            <a:off x="4033857" y="2827517"/>
            <a:ext cx="2367477" cy="1219200"/>
          </a:xfrm>
          <a:prstGeom prst="rightArrow">
            <a:avLst/>
          </a:prstGeom>
          <a:solidFill>
            <a:srgbClr val="0070C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0070C0"/>
              </a:solidFill>
            </a:endParaRPr>
          </a:p>
        </p:txBody>
      </p:sp>
      <p:sp>
        <p:nvSpPr>
          <p:cNvPr id="14" name="右矢印 13"/>
          <p:cNvSpPr/>
          <p:nvPr/>
        </p:nvSpPr>
        <p:spPr>
          <a:xfrm>
            <a:off x="4162563" y="4724400"/>
            <a:ext cx="1781036" cy="1219200"/>
          </a:xfrm>
          <a:prstGeom prst="rightArrow">
            <a:avLst/>
          </a:prstGeom>
          <a:solidFill>
            <a:srgbClr val="FF00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右矢印 5"/>
          <p:cNvSpPr/>
          <p:nvPr/>
        </p:nvSpPr>
        <p:spPr>
          <a:xfrm>
            <a:off x="4162564" y="1219200"/>
            <a:ext cx="1781036" cy="1219200"/>
          </a:xfrm>
          <a:prstGeom prst="rightArrow">
            <a:avLst/>
          </a:prstGeom>
          <a:solidFill>
            <a:srgbClr val="00B05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en-US" altLang="ja-JP" dirty="0">
                <a:solidFill>
                  <a:schemeClr val="bg1">
                    <a:lumMod val="95000"/>
                  </a:schemeClr>
                </a:solidFill>
              </a:rPr>
              <a:t>Typhoons simulated by numerical models</a:t>
            </a:r>
            <a:r>
              <a:rPr lang="en-US" altLang="ja-JP" dirty="0"/>
              <a:t> 1/4</a:t>
            </a:r>
            <a:endParaRPr kumimoji="1" lang="ja-JP" altLang="en-US" dirty="0"/>
          </a:p>
        </p:txBody>
      </p:sp>
      <p:sp>
        <p:nvSpPr>
          <p:cNvPr id="4" name="スライド番号プレースホルダー 3"/>
          <p:cNvSpPr>
            <a:spLocks noGrp="1"/>
          </p:cNvSpPr>
          <p:nvPr>
            <p:ph type="sldNum" sz="quarter" idx="12"/>
          </p:nvPr>
        </p:nvSpPr>
        <p:spPr/>
        <p:txBody>
          <a:bodyPr/>
          <a:lstStyle/>
          <a:p>
            <a:fld id="{0B4AC312-9088-7A41-9348-5601ED868CC6}" type="slidenum">
              <a:rPr lang="en-US" smtClean="0"/>
              <a:pPr/>
              <a:t>29</a:t>
            </a:fld>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2925" y="3591923"/>
            <a:ext cx="2814811" cy="2740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5864032" y="3591923"/>
            <a:ext cx="3127568" cy="296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4786214" y="3506113"/>
            <a:ext cx="1462186" cy="923330"/>
          </a:xfrm>
          <a:prstGeom prst="rect">
            <a:avLst/>
          </a:prstGeom>
          <a:solidFill>
            <a:schemeClr val="bg1"/>
          </a:solidFill>
          <a:ln>
            <a:solidFill>
              <a:srgbClr val="FF0000"/>
            </a:solidFill>
          </a:ln>
        </p:spPr>
        <p:txBody>
          <a:bodyPr wrap="square" rtlCol="0">
            <a:spAutoFit/>
          </a:bodyPr>
          <a:lstStyle/>
          <a:p>
            <a:r>
              <a:rPr kumimoji="1" lang="en-US" altLang="ja-JP" dirty="0" smtClean="0"/>
              <a:t>Braun (2006) </a:t>
            </a:r>
            <a:r>
              <a:rPr kumimoji="1" lang="en-US" altLang="ja-JP" dirty="0" err="1" smtClean="0"/>
              <a:t>Δx</a:t>
            </a:r>
            <a:r>
              <a:rPr kumimoji="1" lang="en-US" altLang="ja-JP" dirty="0" smtClean="0"/>
              <a:t> = 2 km</a:t>
            </a:r>
          </a:p>
          <a:p>
            <a:r>
              <a:rPr kumimoji="1" lang="en-US" altLang="ja-JP" dirty="0" smtClean="0"/>
              <a:t>Real</a:t>
            </a:r>
            <a:endParaRPr kumimoji="1" lang="ja-JP" altLang="en-US" dirty="0"/>
          </a:p>
        </p:txBody>
      </p:sp>
      <p:sp>
        <p:nvSpPr>
          <p:cNvPr id="8" name="テキスト ボックス 7"/>
          <p:cNvSpPr txBox="1"/>
          <p:nvPr/>
        </p:nvSpPr>
        <p:spPr>
          <a:xfrm>
            <a:off x="152401" y="3510296"/>
            <a:ext cx="1433360" cy="1200329"/>
          </a:xfrm>
          <a:prstGeom prst="rect">
            <a:avLst/>
          </a:prstGeom>
          <a:solidFill>
            <a:schemeClr val="bg1"/>
          </a:solidFill>
          <a:ln>
            <a:solidFill>
              <a:srgbClr val="0070C0"/>
            </a:solidFill>
          </a:ln>
        </p:spPr>
        <p:txBody>
          <a:bodyPr wrap="square" rtlCol="0">
            <a:spAutoFit/>
          </a:bodyPr>
          <a:lstStyle/>
          <a:p>
            <a:r>
              <a:rPr kumimoji="1" lang="en-US" altLang="ja-JP" dirty="0" err="1" smtClean="0"/>
              <a:t>Kurihara</a:t>
            </a:r>
            <a:r>
              <a:rPr kumimoji="1" lang="en-US" altLang="ja-JP" dirty="0" smtClean="0"/>
              <a:t> et al. (1990) </a:t>
            </a:r>
          </a:p>
          <a:p>
            <a:r>
              <a:rPr kumimoji="1" lang="en-US" altLang="ja-JP" dirty="0" err="1" smtClean="0"/>
              <a:t>Δx</a:t>
            </a:r>
            <a:r>
              <a:rPr kumimoji="1" lang="en-US" altLang="ja-JP" dirty="0" smtClean="0"/>
              <a:t> = 18 km</a:t>
            </a:r>
          </a:p>
          <a:p>
            <a:r>
              <a:rPr kumimoji="1" lang="en-US" altLang="ja-JP" dirty="0" smtClean="0"/>
              <a:t>Real</a:t>
            </a:r>
            <a:endParaRPr kumimoji="1" lang="ja-JP" altLang="en-US" dirty="0"/>
          </a:p>
        </p:txBody>
      </p:sp>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1262" y="619125"/>
            <a:ext cx="2700338"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p:cNvSpPr txBox="1"/>
          <p:nvPr/>
        </p:nvSpPr>
        <p:spPr>
          <a:xfrm>
            <a:off x="4815039" y="533400"/>
            <a:ext cx="1433360" cy="1477328"/>
          </a:xfrm>
          <a:prstGeom prst="rect">
            <a:avLst/>
          </a:prstGeom>
          <a:solidFill>
            <a:schemeClr val="bg1"/>
          </a:solidFill>
          <a:ln>
            <a:solidFill>
              <a:srgbClr val="00B050"/>
            </a:solidFill>
          </a:ln>
        </p:spPr>
        <p:txBody>
          <a:bodyPr wrap="square" rtlCol="0">
            <a:spAutoFit/>
          </a:bodyPr>
          <a:lstStyle/>
          <a:p>
            <a:r>
              <a:rPr kumimoji="1" lang="en-US" altLang="ja-JP" dirty="0" err="1" smtClean="0"/>
              <a:t>Kurihara</a:t>
            </a:r>
            <a:r>
              <a:rPr kumimoji="1" lang="en-US" altLang="ja-JP" dirty="0" smtClean="0"/>
              <a:t> and </a:t>
            </a:r>
            <a:r>
              <a:rPr kumimoji="1" lang="en-US" altLang="ja-JP" dirty="0" err="1" smtClean="0"/>
              <a:t>Tuleya</a:t>
            </a:r>
            <a:r>
              <a:rPr kumimoji="1" lang="en-US" altLang="ja-JP" dirty="0" smtClean="0"/>
              <a:t>  (1974) </a:t>
            </a:r>
          </a:p>
          <a:p>
            <a:r>
              <a:rPr kumimoji="1" lang="en-US" altLang="ja-JP" dirty="0" err="1" smtClean="0"/>
              <a:t>Δx</a:t>
            </a:r>
            <a:r>
              <a:rPr kumimoji="1" lang="en-US" altLang="ja-JP" dirty="0" smtClean="0"/>
              <a:t> = 20 km</a:t>
            </a:r>
          </a:p>
          <a:p>
            <a:r>
              <a:rPr kumimoji="1" lang="en-US" altLang="ja-JP" dirty="0" smtClean="0"/>
              <a:t>Ideal</a:t>
            </a:r>
            <a:endParaRPr kumimoji="1" lang="ja-JP" altLang="en-US" dirty="0"/>
          </a:p>
        </p:txBody>
      </p:sp>
      <p:sp>
        <p:nvSpPr>
          <p:cNvPr id="11" name="テキスト ボックス 10"/>
          <p:cNvSpPr txBox="1"/>
          <p:nvPr/>
        </p:nvSpPr>
        <p:spPr>
          <a:xfrm>
            <a:off x="152400" y="533400"/>
            <a:ext cx="1433360" cy="1200329"/>
          </a:xfrm>
          <a:prstGeom prst="rect">
            <a:avLst/>
          </a:prstGeom>
          <a:solidFill>
            <a:schemeClr val="bg1"/>
          </a:solidFill>
          <a:ln>
            <a:solidFill>
              <a:srgbClr val="FFFF00"/>
            </a:solidFill>
          </a:ln>
        </p:spPr>
        <p:txBody>
          <a:bodyPr wrap="square" rtlCol="0">
            <a:spAutoFit/>
          </a:bodyPr>
          <a:lstStyle/>
          <a:p>
            <a:r>
              <a:rPr kumimoji="1" lang="en-US" altLang="ja-JP" dirty="0" err="1" smtClean="0"/>
              <a:t>Ooyama</a:t>
            </a:r>
            <a:r>
              <a:rPr kumimoji="1" lang="en-US" altLang="ja-JP" dirty="0" smtClean="0"/>
              <a:t> (1969) </a:t>
            </a:r>
          </a:p>
          <a:p>
            <a:r>
              <a:rPr kumimoji="1" lang="en-US" altLang="ja-JP" dirty="0" err="1" smtClean="0"/>
              <a:t>Δx</a:t>
            </a:r>
            <a:r>
              <a:rPr kumimoji="1" lang="en-US" altLang="ja-JP" dirty="0" smtClean="0"/>
              <a:t> = 5 km</a:t>
            </a:r>
          </a:p>
          <a:p>
            <a:r>
              <a:rPr kumimoji="1" lang="en-US" altLang="ja-JP" dirty="0" smtClean="0"/>
              <a:t>Ideal ※2D</a:t>
            </a:r>
          </a:p>
        </p:txBody>
      </p:sp>
      <p:pic>
        <p:nvPicPr>
          <p:cNvPr id="245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1135" y="533400"/>
            <a:ext cx="2358390" cy="2689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97650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8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57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57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6" grpId="0" animBg="1"/>
      <p:bldP spid="5" grpId="0" animBg="1"/>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4170432"/>
            <a:ext cx="3048000" cy="2286000"/>
          </a:xfrm>
          <a:prstGeom prst="rect">
            <a:avLst/>
          </a:prstGeom>
        </p:spPr>
      </p:pic>
      <p:sp>
        <p:nvSpPr>
          <p:cNvPr id="2" name="Title 1"/>
          <p:cNvSpPr>
            <a:spLocks noGrp="1"/>
          </p:cNvSpPr>
          <p:nvPr>
            <p:ph type="title"/>
          </p:nvPr>
        </p:nvSpPr>
        <p:spPr/>
        <p:txBody>
          <a:bodyPr>
            <a:normAutofit/>
          </a:bodyPr>
          <a:lstStyle/>
          <a:p>
            <a:r>
              <a:rPr lang="ja-JP" altLang="en-US" dirty="0" smtClean="0"/>
              <a:t>自己紹介</a:t>
            </a:r>
            <a:endParaRPr lang="en-US" dirty="0"/>
          </a:p>
        </p:txBody>
      </p:sp>
      <p:sp>
        <p:nvSpPr>
          <p:cNvPr id="3" name="Content Placeholder 2"/>
          <p:cNvSpPr>
            <a:spLocks noGrp="1"/>
          </p:cNvSpPr>
          <p:nvPr>
            <p:ph idx="1"/>
          </p:nvPr>
        </p:nvSpPr>
        <p:spPr>
          <a:xfrm>
            <a:off x="254000" y="533401"/>
            <a:ext cx="8623300" cy="3429000"/>
          </a:xfrm>
        </p:spPr>
        <p:txBody>
          <a:bodyPr>
            <a:normAutofit fontScale="62500" lnSpcReduction="20000"/>
          </a:bodyPr>
          <a:lstStyle/>
          <a:p>
            <a:r>
              <a:rPr lang="en-US" altLang="ja-JP" dirty="0" smtClean="0"/>
              <a:t>1983</a:t>
            </a:r>
            <a:r>
              <a:rPr lang="ja-JP" altLang="en-US" dirty="0" smtClean="0"/>
              <a:t>年</a:t>
            </a:r>
            <a:r>
              <a:rPr lang="en-US" altLang="ja-JP" dirty="0" smtClean="0"/>
              <a:t>5</a:t>
            </a:r>
            <a:r>
              <a:rPr lang="ja-JP" altLang="en-US" dirty="0" smtClean="0"/>
              <a:t>月</a:t>
            </a:r>
            <a:r>
              <a:rPr lang="en-US" altLang="ja-JP" dirty="0" smtClean="0"/>
              <a:t>2</a:t>
            </a:r>
            <a:r>
              <a:rPr lang="ja-JP" altLang="en-US" dirty="0" smtClean="0"/>
              <a:t>日　神奈川県鎌倉市生まれ</a:t>
            </a:r>
            <a:endParaRPr lang="en-US" altLang="ja-JP" dirty="0" smtClean="0"/>
          </a:p>
          <a:p>
            <a:pPr lvl="1"/>
            <a:r>
              <a:rPr lang="ja-JP" altLang="en-US" dirty="0" smtClean="0"/>
              <a:t>学歴</a:t>
            </a:r>
            <a:endParaRPr lang="en-US" altLang="ja-JP" dirty="0" smtClean="0"/>
          </a:p>
          <a:p>
            <a:pPr marL="914400" lvl="2" indent="0">
              <a:buNone/>
            </a:pPr>
            <a:r>
              <a:rPr lang="en-US" altLang="ja-JP" dirty="0" smtClean="0"/>
              <a:t>1996 4 – 1999 3</a:t>
            </a:r>
            <a:r>
              <a:rPr lang="ja-JP" altLang="en-US" dirty="0" smtClean="0"/>
              <a:t>　鎌倉市立腰越中学校</a:t>
            </a:r>
            <a:endParaRPr lang="en-US" altLang="ja-JP" dirty="0" smtClean="0"/>
          </a:p>
          <a:p>
            <a:pPr marL="914400" lvl="2" indent="0">
              <a:buNone/>
            </a:pPr>
            <a:r>
              <a:rPr lang="en-US" altLang="ja-JP" dirty="0" smtClean="0"/>
              <a:t>1999 4 - 2002 3</a:t>
            </a:r>
            <a:r>
              <a:rPr lang="ja-JP" altLang="en-US" dirty="0"/>
              <a:t>　</a:t>
            </a:r>
            <a:r>
              <a:rPr lang="ja-JP" altLang="en-US" dirty="0" smtClean="0"/>
              <a:t>慶應義塾高校</a:t>
            </a:r>
            <a:endParaRPr lang="en-US" altLang="ja-JP" dirty="0" smtClean="0"/>
          </a:p>
          <a:p>
            <a:pPr marL="914400" lvl="2" indent="0">
              <a:buNone/>
            </a:pPr>
            <a:r>
              <a:rPr lang="en-US" altLang="ja-JP" dirty="0" smtClean="0"/>
              <a:t>2002 4 - 2006 3</a:t>
            </a:r>
            <a:r>
              <a:rPr lang="ja-JP" altLang="en-US" dirty="0" smtClean="0"/>
              <a:t>　慶應義塾大学理工学部</a:t>
            </a:r>
            <a:endParaRPr lang="en-US" altLang="ja-JP" dirty="0" smtClean="0"/>
          </a:p>
          <a:p>
            <a:pPr marL="914400" lvl="2" indent="0">
              <a:buNone/>
            </a:pPr>
            <a:r>
              <a:rPr lang="en-US" altLang="ja-JP" dirty="0" smtClean="0"/>
              <a:t>2006 4 - 2008 3</a:t>
            </a:r>
            <a:r>
              <a:rPr lang="ja-JP" altLang="en-US" dirty="0"/>
              <a:t>　京都大学理学</a:t>
            </a:r>
            <a:r>
              <a:rPr lang="ja-JP" altLang="en-US" dirty="0" smtClean="0"/>
              <a:t>研究科</a:t>
            </a:r>
            <a:endParaRPr lang="en-US" altLang="ja-JP" dirty="0" smtClean="0"/>
          </a:p>
          <a:p>
            <a:pPr marL="914400" lvl="2" indent="0">
              <a:buNone/>
            </a:pPr>
            <a:r>
              <a:rPr lang="en-US" altLang="ja-JP" dirty="0" smtClean="0"/>
              <a:t>2008 3 - 2011 3</a:t>
            </a:r>
            <a:r>
              <a:rPr lang="ja-JP" altLang="en-US" dirty="0" smtClean="0"/>
              <a:t>　</a:t>
            </a:r>
            <a:r>
              <a:rPr lang="ja-JP" altLang="en-US" dirty="0"/>
              <a:t>京都大学理学</a:t>
            </a:r>
            <a:r>
              <a:rPr lang="ja-JP" altLang="en-US" dirty="0" smtClean="0"/>
              <a:t>研究科</a:t>
            </a:r>
            <a:endParaRPr lang="en-US" altLang="ja-JP" dirty="0" smtClean="0"/>
          </a:p>
          <a:p>
            <a:pPr lvl="1"/>
            <a:r>
              <a:rPr lang="ja-JP" altLang="en-US" dirty="0" smtClean="0"/>
              <a:t>職歴</a:t>
            </a:r>
            <a:endParaRPr lang="en-US" altLang="ja-JP" dirty="0" smtClean="0"/>
          </a:p>
          <a:p>
            <a:pPr marL="914400" lvl="2" indent="0">
              <a:buNone/>
            </a:pPr>
            <a:r>
              <a:rPr lang="en-US" altLang="ja-JP" dirty="0" smtClean="0"/>
              <a:t>2008 4 -</a:t>
            </a:r>
            <a:r>
              <a:rPr lang="ja-JP" altLang="en-US" dirty="0" smtClean="0"/>
              <a:t> </a:t>
            </a:r>
            <a:r>
              <a:rPr lang="en-US" altLang="ja-JP" dirty="0" smtClean="0"/>
              <a:t>2011 3</a:t>
            </a:r>
            <a:r>
              <a:rPr lang="ja-JP" altLang="en-US" dirty="0" smtClean="0"/>
              <a:t>　</a:t>
            </a:r>
            <a:r>
              <a:rPr lang="zh-TW" altLang="en-US" dirty="0"/>
              <a:t>日本学術振興会　特別研究員（ＤＣ１</a:t>
            </a:r>
            <a:r>
              <a:rPr lang="zh-TW" altLang="en-US" dirty="0" smtClean="0"/>
              <a:t>）</a:t>
            </a:r>
            <a:endParaRPr lang="en-US" altLang="zh-TW" dirty="0" smtClean="0"/>
          </a:p>
          <a:p>
            <a:pPr marL="914400" lvl="2" indent="0">
              <a:buNone/>
            </a:pPr>
            <a:r>
              <a:rPr lang="en-US" altLang="ja-JP" dirty="0" smtClean="0"/>
              <a:t>2011 4 - 	</a:t>
            </a:r>
            <a:r>
              <a:rPr lang="ja-JP" altLang="en-US" dirty="0" smtClean="0"/>
              <a:t>　　　</a:t>
            </a:r>
            <a:r>
              <a:rPr lang="ja-JP" altLang="en-US" dirty="0"/>
              <a:t>　</a:t>
            </a:r>
            <a:r>
              <a:rPr lang="ja-JP" altLang="en-US" dirty="0" smtClean="0"/>
              <a:t>理研</a:t>
            </a:r>
            <a:r>
              <a:rPr lang="en-US" altLang="ja-JP" dirty="0" smtClean="0"/>
              <a:t>AICS</a:t>
            </a:r>
            <a:r>
              <a:rPr lang="zh-TW" altLang="en-US" dirty="0"/>
              <a:t>　特別</a:t>
            </a:r>
            <a:r>
              <a:rPr lang="zh-TW" altLang="en-US" dirty="0" smtClean="0"/>
              <a:t>研究員</a:t>
            </a:r>
            <a:endParaRPr lang="en-US" altLang="zh-TW" dirty="0"/>
          </a:p>
          <a:p>
            <a:pPr marL="914400" lvl="2" indent="0">
              <a:buNone/>
            </a:pPr>
            <a:endParaRPr lang="en-US" altLang="zh-TW" dirty="0" smtClean="0"/>
          </a:p>
          <a:p>
            <a:pPr marL="914400" lvl="2" indent="0">
              <a:buNone/>
            </a:pPr>
            <a:r>
              <a:rPr lang="en-US" altLang="ja-JP" dirty="0"/>
              <a:t>2008 </a:t>
            </a:r>
            <a:r>
              <a:rPr lang="en-US" altLang="ja-JP" dirty="0" smtClean="0"/>
              <a:t>9 - 2009 8</a:t>
            </a:r>
            <a:r>
              <a:rPr lang="ja-JP" altLang="en-US" dirty="0" smtClean="0"/>
              <a:t>　</a:t>
            </a:r>
            <a:r>
              <a:rPr lang="en-US" altLang="ja-JP" dirty="0" smtClean="0"/>
              <a:t>Center </a:t>
            </a:r>
            <a:r>
              <a:rPr lang="en-US" altLang="ja-JP" dirty="0"/>
              <a:t>for Analysis and Prediction of Storms, The University of </a:t>
            </a:r>
            <a:r>
              <a:rPr lang="en-US" altLang="ja-JP" dirty="0" smtClean="0"/>
              <a:t>Oklahoma, Visiting Researcher</a:t>
            </a:r>
          </a:p>
          <a:p>
            <a:pPr marL="914400" lvl="2" indent="0">
              <a:buNone/>
            </a:pPr>
            <a:r>
              <a:rPr lang="en-US" altLang="ja-JP" dirty="0"/>
              <a:t>2011 </a:t>
            </a:r>
            <a:r>
              <a:rPr lang="en-US" altLang="ja-JP" dirty="0" smtClean="0"/>
              <a:t>2 - 2011 3</a:t>
            </a:r>
            <a:r>
              <a:rPr lang="ja-JP" altLang="en-US" dirty="0" smtClean="0"/>
              <a:t>　</a:t>
            </a:r>
            <a:r>
              <a:rPr lang="en-US" altLang="ja-JP" dirty="0" smtClean="0"/>
              <a:t>National </a:t>
            </a:r>
            <a:r>
              <a:rPr lang="en-US" altLang="ja-JP" dirty="0"/>
              <a:t>Center for Atmospheric </a:t>
            </a:r>
            <a:r>
              <a:rPr lang="en-US" altLang="ja-JP" dirty="0" smtClean="0"/>
              <a:t>Research, Visiting Scientist</a:t>
            </a:r>
          </a:p>
        </p:txBody>
      </p:sp>
      <p:sp>
        <p:nvSpPr>
          <p:cNvPr id="4" name="Slide Number Placeholder 3"/>
          <p:cNvSpPr>
            <a:spLocks noGrp="1"/>
          </p:cNvSpPr>
          <p:nvPr>
            <p:ph type="sldNum" sz="quarter" idx="12"/>
          </p:nvPr>
        </p:nvSpPr>
        <p:spPr/>
        <p:txBody>
          <a:bodyPr/>
          <a:lstStyle/>
          <a:p>
            <a:fld id="{0B4AC312-9088-7A41-9348-5601ED868CC6}" type="slidenum">
              <a:rPr lang="en-US" smtClean="0"/>
              <a:pPr/>
              <a:t>3</a:t>
            </a:fld>
            <a:endParaRPr lang="en-US"/>
          </a:p>
        </p:txBody>
      </p:sp>
      <p:sp>
        <p:nvSpPr>
          <p:cNvPr id="8" name="Content Placeholder 2"/>
          <p:cNvSpPr txBox="1">
            <a:spLocks/>
          </p:cNvSpPr>
          <p:nvPr/>
        </p:nvSpPr>
        <p:spPr>
          <a:xfrm>
            <a:off x="260626" y="4170432"/>
            <a:ext cx="5759174" cy="1925568"/>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igMix 1P" pitchFamily="50" charset="-128"/>
                <a:ea typeface="MigMix 1P" pitchFamily="50" charset="-128"/>
                <a:cs typeface="MigMix 1P" pitchFamily="50" charset="-128"/>
              </a:defRPr>
            </a:lvl1pPr>
            <a:lvl2pPr marL="742950" indent="-285750" algn="l" defTabSz="457200" rtl="0" eaLnBrk="1" latinLnBrk="0" hangingPunct="1">
              <a:spcBef>
                <a:spcPct val="20000"/>
              </a:spcBef>
              <a:buFont typeface="Arial"/>
              <a:buChar char="–"/>
              <a:defRPr sz="2600" kern="1200">
                <a:solidFill>
                  <a:schemeClr val="tx1"/>
                </a:solidFill>
                <a:latin typeface="MigMix 1P" pitchFamily="50" charset="-128"/>
                <a:ea typeface="MigMix 1P" pitchFamily="50" charset="-128"/>
                <a:cs typeface="MigMix 1P" pitchFamily="50" charset="-128"/>
              </a:defRPr>
            </a:lvl2pPr>
            <a:lvl3pPr marL="1143000" indent="-228600" algn="l" defTabSz="457200" rtl="0" eaLnBrk="1" latinLnBrk="0" hangingPunct="1">
              <a:spcBef>
                <a:spcPct val="20000"/>
              </a:spcBef>
              <a:buFont typeface="Arial"/>
              <a:buChar char="•"/>
              <a:defRPr sz="2400" kern="1200">
                <a:solidFill>
                  <a:schemeClr val="tx1"/>
                </a:solidFill>
                <a:latin typeface="MigMix 1P" pitchFamily="50" charset="-128"/>
                <a:ea typeface="MigMix 1P" pitchFamily="50" charset="-128"/>
                <a:cs typeface="MigMix 1P" pitchFamily="50" charset="-128"/>
              </a:defRPr>
            </a:lvl3pPr>
            <a:lvl4pPr marL="1600200" indent="-228600" algn="l" defTabSz="457200" rtl="0" eaLnBrk="1" latinLnBrk="0" hangingPunct="1">
              <a:spcBef>
                <a:spcPct val="20000"/>
              </a:spcBef>
              <a:buFont typeface="Arial"/>
              <a:buChar char="–"/>
              <a:defRPr sz="2200" kern="1200">
                <a:solidFill>
                  <a:schemeClr val="tx1"/>
                </a:solidFill>
                <a:latin typeface="MigMix 1P" pitchFamily="50" charset="-128"/>
                <a:ea typeface="MigMix 1P" pitchFamily="50" charset="-128"/>
                <a:cs typeface="MigMix 1P" pitchFamily="50" charset="-128"/>
              </a:defRPr>
            </a:lvl4pPr>
            <a:lvl5pPr marL="2057400" indent="-228600" algn="l" defTabSz="457200" rtl="0" eaLnBrk="1" latinLnBrk="0" hangingPunct="1">
              <a:spcBef>
                <a:spcPct val="20000"/>
              </a:spcBef>
              <a:buFont typeface="Arial"/>
              <a:buChar char="»"/>
              <a:defRPr sz="2000" kern="1200">
                <a:solidFill>
                  <a:schemeClr val="tx1"/>
                </a:solidFill>
                <a:latin typeface="MigMix 1P" pitchFamily="50" charset="-128"/>
                <a:ea typeface="MigMix 1P" pitchFamily="50" charset="-128"/>
                <a:cs typeface="MigMix 1P" pitchFamily="50"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ltLang="ja-JP" dirty="0" smtClean="0"/>
          </a:p>
          <a:p>
            <a:endParaRPr lang="en-US" dirty="0" smtClean="0"/>
          </a:p>
          <a:p>
            <a:r>
              <a:rPr lang="ja-JP" altLang="en-US" dirty="0" smtClean="0"/>
              <a:t>趣味</a:t>
            </a:r>
            <a:endParaRPr lang="en-US" dirty="0" smtClean="0"/>
          </a:p>
          <a:p>
            <a:pPr lvl="1"/>
            <a:r>
              <a:rPr lang="ja-JP" altLang="en-US" dirty="0" smtClean="0"/>
              <a:t>高校まで野球</a:t>
            </a:r>
            <a:endParaRPr lang="en-US" altLang="ja-JP" dirty="0" smtClean="0"/>
          </a:p>
          <a:p>
            <a:pPr lvl="1"/>
            <a:r>
              <a:rPr lang="ja-JP" altLang="en-US" dirty="0" smtClean="0"/>
              <a:t>大学はダイビング（海）←</a:t>
            </a:r>
            <a:r>
              <a:rPr lang="en-US" altLang="ja-JP" dirty="0" smtClean="0"/>
              <a:t>2005</a:t>
            </a:r>
            <a:r>
              <a:rPr lang="ja-JP" altLang="en-US" dirty="0" smtClean="0"/>
              <a:t>年に山浦さんと久米島で会っていた</a:t>
            </a:r>
            <a:r>
              <a:rPr lang="ja-JP" altLang="en-US" dirty="0" err="1" smtClean="0"/>
              <a:t>ｗ</a:t>
            </a:r>
            <a:endParaRPr lang="en-US" altLang="ja-JP" dirty="0" smtClean="0"/>
          </a:p>
          <a:p>
            <a:pPr lvl="1"/>
            <a:r>
              <a:rPr lang="ja-JP" altLang="en-US" dirty="0" smtClean="0"/>
              <a:t>大学院は</a:t>
            </a:r>
            <a:r>
              <a:rPr lang="en-US" altLang="ja-JP" dirty="0" smtClean="0"/>
              <a:t>…</a:t>
            </a:r>
            <a:r>
              <a:rPr lang="ja-JP" altLang="en-US" dirty="0" smtClean="0"/>
              <a:t>大食いとか</a:t>
            </a:r>
            <a:endParaRPr lang="en-US" dirty="0"/>
          </a:p>
        </p:txBody>
      </p:sp>
    </p:spTree>
    <p:extLst>
      <p:ext uri="{BB962C8B-B14F-4D97-AF65-F5344CB8AC3E}">
        <p14:creationId xmlns:p14="http://schemas.microsoft.com/office/powerpoint/2010/main" val="2971198226"/>
      </p:ext>
    </p:extLst>
  </p:cSld>
  <p:clrMapOvr>
    <a:masterClrMapping/>
  </p:clrMapOvr>
  <p:transition spd="slow">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0B4AC312-9088-7A41-9348-5601ED868CC6}" type="slidenum">
              <a:rPr lang="en-US" smtClean="0"/>
              <a:pPr/>
              <a:t>30</a:t>
            </a:fld>
            <a:endParaRPr lang="en-US"/>
          </a:p>
        </p:txBody>
      </p:sp>
      <p:pic>
        <p:nvPicPr>
          <p:cNvPr id="6" name="コンテンツ プレースホルダ 6" descr="pvh_t.gif"/>
          <p:cNvPicPr>
            <a:picLocks noChangeAspect="1"/>
          </p:cNvPicPr>
          <p:nvPr/>
        </p:nvPicPr>
        <p:blipFill>
          <a:blip r:embed="rId3"/>
          <a:stretch>
            <a:fillRect/>
          </a:stretch>
        </p:blipFill>
        <p:spPr>
          <a:xfrm>
            <a:off x="4328416" y="536223"/>
            <a:ext cx="4053584" cy="6005309"/>
          </a:xfrm>
          <a:prstGeom prst="rect">
            <a:avLst/>
          </a:prstGeom>
        </p:spPr>
      </p:pic>
      <p:sp>
        <p:nvSpPr>
          <p:cNvPr id="13" name="TextBox 8"/>
          <p:cNvSpPr txBox="1"/>
          <p:nvPr/>
        </p:nvSpPr>
        <p:spPr>
          <a:xfrm>
            <a:off x="5029200" y="866577"/>
            <a:ext cx="2819400" cy="338554"/>
          </a:xfrm>
          <a:prstGeom prst="rect">
            <a:avLst/>
          </a:prstGeom>
          <a:solidFill>
            <a:schemeClr val="accent1">
              <a:lumMod val="20000"/>
              <a:lumOff val="80000"/>
              <a:alpha val="80000"/>
            </a:schemeClr>
          </a:solidFill>
        </p:spPr>
        <p:txBody>
          <a:bodyPr wrap="square" rtlCol="0">
            <a:spAutoFit/>
          </a:bodyPr>
          <a:lstStyle/>
          <a:p>
            <a:pPr algn="ctr"/>
            <a:r>
              <a:rPr lang="en-US" altLang="ja-JP" sz="1600" b="1" dirty="0" err="1" smtClean="0">
                <a:solidFill>
                  <a:srgbClr val="000000"/>
                </a:solidFill>
              </a:rPr>
              <a:t>Ertel’s</a:t>
            </a:r>
            <a:r>
              <a:rPr lang="en-US" altLang="ja-JP" sz="1600" b="1" dirty="0" smtClean="0">
                <a:solidFill>
                  <a:srgbClr val="000000"/>
                </a:solidFill>
              </a:rPr>
              <a:t> Potential </a:t>
            </a:r>
            <a:r>
              <a:rPr lang="en-US" altLang="ja-JP" sz="1600" b="1" dirty="0" err="1" smtClean="0">
                <a:solidFill>
                  <a:srgbClr val="000000"/>
                </a:solidFill>
              </a:rPr>
              <a:t>Vorticity</a:t>
            </a:r>
            <a:r>
              <a:rPr lang="ja-JP" altLang="en-US" sz="1600" b="1" dirty="0" smtClean="0">
                <a:solidFill>
                  <a:srgbClr val="000000"/>
                </a:solidFill>
              </a:rPr>
              <a:t>（</a:t>
            </a:r>
            <a:r>
              <a:rPr lang="en-US" altLang="ja-JP" sz="1600" b="1" dirty="0" smtClean="0">
                <a:solidFill>
                  <a:srgbClr val="000000"/>
                </a:solidFill>
              </a:rPr>
              <a:t>PV</a:t>
            </a:r>
            <a:r>
              <a:rPr lang="ja-JP" altLang="en-US" sz="1600" b="1" dirty="0" smtClean="0">
                <a:solidFill>
                  <a:srgbClr val="000000"/>
                </a:solidFill>
              </a:rPr>
              <a:t>）</a:t>
            </a:r>
            <a:endParaRPr lang="en-US" sz="1600" b="1" dirty="0">
              <a:solidFill>
                <a:srgbClr val="000000"/>
              </a:solidFill>
            </a:endParaRPr>
          </a:p>
        </p:txBody>
      </p:sp>
      <p:sp>
        <p:nvSpPr>
          <p:cNvPr id="14" name="TextBox 9"/>
          <p:cNvSpPr txBox="1"/>
          <p:nvPr/>
        </p:nvSpPr>
        <p:spPr>
          <a:xfrm>
            <a:off x="5029200" y="4863548"/>
            <a:ext cx="990600" cy="338554"/>
          </a:xfrm>
          <a:prstGeom prst="rect">
            <a:avLst/>
          </a:prstGeom>
          <a:solidFill>
            <a:schemeClr val="accent1">
              <a:lumMod val="20000"/>
              <a:lumOff val="80000"/>
              <a:alpha val="80000"/>
            </a:schemeClr>
          </a:solidFill>
        </p:spPr>
        <p:txBody>
          <a:bodyPr wrap="square" rtlCol="0">
            <a:spAutoFit/>
          </a:bodyPr>
          <a:lstStyle/>
          <a:p>
            <a:pPr algn="ctr"/>
            <a:r>
              <a:rPr lang="en-US" sz="1600" b="1" dirty="0" smtClean="0">
                <a:solidFill>
                  <a:srgbClr val="000000"/>
                </a:solidFill>
              </a:rPr>
              <a:t>Intensity</a:t>
            </a:r>
            <a:endParaRPr lang="en-US" sz="1600" b="1" dirty="0">
              <a:solidFill>
                <a:srgbClr val="000000"/>
              </a:solidFill>
            </a:endParaRPr>
          </a:p>
        </p:txBody>
      </p:sp>
      <p:sp>
        <p:nvSpPr>
          <p:cNvPr id="7" name="テキスト ボックス 6"/>
          <p:cNvSpPr txBox="1"/>
          <p:nvPr/>
        </p:nvSpPr>
        <p:spPr>
          <a:xfrm>
            <a:off x="7438658" y="1461195"/>
            <a:ext cx="1676400" cy="923330"/>
          </a:xfrm>
          <a:prstGeom prst="rect">
            <a:avLst/>
          </a:prstGeom>
          <a:solidFill>
            <a:schemeClr val="bg1"/>
          </a:solidFill>
          <a:ln w="28575">
            <a:solidFill>
              <a:schemeClr val="tx1"/>
            </a:solidFill>
          </a:ln>
        </p:spPr>
        <p:txBody>
          <a:bodyPr wrap="square" rtlCol="0">
            <a:spAutoFit/>
          </a:bodyPr>
          <a:lstStyle/>
          <a:p>
            <a:pPr algn="r"/>
            <a:r>
              <a:rPr kumimoji="1" lang="en-US" altLang="ja-JP" dirty="0" smtClean="0"/>
              <a:t>PV&gt;0</a:t>
            </a:r>
          </a:p>
          <a:p>
            <a:pPr algn="r"/>
            <a:r>
              <a:rPr kumimoji="1" lang="en-US" altLang="ja-JP" dirty="0" smtClean="0"/>
              <a:t>PV&lt;0</a:t>
            </a:r>
          </a:p>
          <a:p>
            <a:pPr algn="r"/>
            <a:r>
              <a:rPr kumimoji="1" lang="en-US" altLang="ja-JP" dirty="0" smtClean="0"/>
              <a:t>Interval: 2 PVU</a:t>
            </a:r>
            <a:endParaRPr kumimoji="1" lang="ja-JP" altLang="en-US" dirty="0"/>
          </a:p>
        </p:txBody>
      </p:sp>
      <p:cxnSp>
        <p:nvCxnSpPr>
          <p:cNvPr id="8" name="直線コネクタ 7"/>
          <p:cNvCxnSpPr/>
          <p:nvPr/>
        </p:nvCxnSpPr>
        <p:spPr>
          <a:xfrm rot="10800000">
            <a:off x="7667258" y="1622525"/>
            <a:ext cx="656858" cy="0"/>
          </a:xfrm>
          <a:prstGeom prst="line">
            <a:avLst/>
          </a:prstGeom>
          <a:ln w="38100">
            <a:solidFill>
              <a:schemeClr val="tx1">
                <a:lumMod val="50000"/>
                <a:lumOff val="50000"/>
              </a:schemeClr>
            </a:solidFill>
          </a:ln>
          <a:effectLst/>
        </p:spPr>
        <p:style>
          <a:lnRef idx="2">
            <a:schemeClr val="dk1"/>
          </a:lnRef>
          <a:fillRef idx="0">
            <a:schemeClr val="dk1"/>
          </a:fillRef>
          <a:effectRef idx="1">
            <a:schemeClr val="dk1"/>
          </a:effectRef>
          <a:fontRef idx="minor">
            <a:schemeClr val="tx1"/>
          </a:fontRef>
        </p:style>
      </p:cxnSp>
      <p:cxnSp>
        <p:nvCxnSpPr>
          <p:cNvPr id="9" name="直線コネクタ 8"/>
          <p:cNvCxnSpPr/>
          <p:nvPr/>
        </p:nvCxnSpPr>
        <p:spPr>
          <a:xfrm rot="10800000">
            <a:off x="7667258" y="1927324"/>
            <a:ext cx="656858" cy="0"/>
          </a:xfrm>
          <a:prstGeom prst="line">
            <a:avLst/>
          </a:prstGeom>
          <a:ln w="38100">
            <a:solidFill>
              <a:schemeClr val="tx1"/>
            </a:solidFill>
          </a:ln>
          <a:effectLst/>
        </p:spPr>
        <p:style>
          <a:lnRef idx="2">
            <a:schemeClr val="dk1"/>
          </a:lnRef>
          <a:fillRef idx="0">
            <a:schemeClr val="dk1"/>
          </a:fillRef>
          <a:effectRef idx="1">
            <a:schemeClr val="dk1"/>
          </a:effectRef>
          <a:fontRef idx="minor">
            <a:schemeClr val="tx1"/>
          </a:fontRef>
        </p:style>
      </p:cxnSp>
      <p:graphicFrame>
        <p:nvGraphicFramePr>
          <p:cNvPr id="15" name="Table 14"/>
          <p:cNvGraphicFramePr>
            <a:graphicFrameLocks noGrp="1"/>
          </p:cNvGraphicFramePr>
          <p:nvPr>
            <p:extLst>
              <p:ext uri="{D42A27DB-BD31-4B8C-83A1-F6EECF244321}">
                <p14:modId xmlns:p14="http://schemas.microsoft.com/office/powerpoint/2010/main" val="1024643921"/>
              </p:ext>
            </p:extLst>
          </p:nvPr>
        </p:nvGraphicFramePr>
        <p:xfrm>
          <a:off x="133350" y="1219200"/>
          <a:ext cx="3829050" cy="3332480"/>
        </p:xfrm>
        <a:graphic>
          <a:graphicData uri="http://schemas.openxmlformats.org/drawingml/2006/table">
            <a:tbl>
              <a:tblPr firstRow="1" bandRow="1">
                <a:tableStyleId>{5C22544A-7EE6-4342-B048-85BDC9FD1C3A}</a:tableStyleId>
              </a:tblPr>
              <a:tblGrid>
                <a:gridCol w="1924050"/>
                <a:gridCol w="1905000"/>
              </a:tblGrid>
              <a:tr h="320040">
                <a:tc>
                  <a:txBody>
                    <a:bodyPr/>
                    <a:lstStyle/>
                    <a:p>
                      <a:r>
                        <a:rPr lang="en-US" sz="1800" kern="1200" dirty="0" smtClean="0">
                          <a:solidFill>
                            <a:schemeClr val="bg1"/>
                          </a:solidFill>
                          <a:latin typeface="+mn-lt"/>
                          <a:ea typeface="+mn-ea"/>
                          <a:cs typeface="+mn-cs"/>
                        </a:rPr>
                        <a:t>Model</a:t>
                      </a:r>
                      <a:endParaRPr lang="en-US" dirty="0">
                        <a:solidFill>
                          <a:schemeClr val="bg1"/>
                        </a:solidFill>
                      </a:endParaRPr>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7F7F7F"/>
                    </a:solidFill>
                  </a:tcPr>
                </a:tc>
                <a:tc>
                  <a:txBody>
                    <a:bodyPr/>
                    <a:lstStyle/>
                    <a:p>
                      <a:r>
                        <a:rPr lang="en-US" altLang="ja-JP" dirty="0" smtClean="0"/>
                        <a:t>WRF</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7F7F7F"/>
                    </a:solidFill>
                  </a:tcPr>
                </a:tc>
              </a:tr>
              <a:tr h="370840">
                <a:tc>
                  <a:txBody>
                    <a:bodyPr/>
                    <a:lstStyle/>
                    <a:p>
                      <a:r>
                        <a:rPr lang="en-US" altLang="ja-JP" dirty="0" smtClean="0"/>
                        <a:t>Domain</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chemeClr val="bg1"/>
                    </a:solidFill>
                  </a:tcPr>
                </a:tc>
                <a:tc>
                  <a:txBody>
                    <a:bodyPr/>
                    <a:lstStyle/>
                    <a:p>
                      <a:r>
                        <a:rPr lang="en-US" dirty="0" smtClean="0"/>
                        <a:t>3000</a:t>
                      </a:r>
                      <a:r>
                        <a:rPr lang="en-US" altLang="ja-JP" dirty="0" smtClean="0"/>
                        <a:t>×3000 </a:t>
                      </a:r>
                      <a:r>
                        <a:rPr lang="en-US" baseline="0" dirty="0" smtClean="0"/>
                        <a:t>km</a:t>
                      </a:r>
                      <a:r>
                        <a:rPr lang="en-US" baseline="30000" dirty="0" smtClean="0"/>
                        <a:t>2</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chemeClr val="bg1"/>
                    </a:solidFill>
                  </a:tcPr>
                </a:tc>
              </a:tr>
              <a:tr h="370840">
                <a:tc>
                  <a:txBody>
                    <a:bodyPr/>
                    <a:lstStyle/>
                    <a:p>
                      <a:r>
                        <a:rPr lang="en-US" dirty="0" smtClean="0"/>
                        <a:t>Horizontal </a:t>
                      </a:r>
                      <a:r>
                        <a:rPr lang="en-US" dirty="0" err="1" smtClean="0"/>
                        <a:t>reso</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solidFill>
                      <a:schemeClr val="bg1"/>
                    </a:solidFill>
                  </a:tcPr>
                </a:tc>
                <a:tc>
                  <a:txBody>
                    <a:bodyPr/>
                    <a:lstStyle/>
                    <a:p>
                      <a:r>
                        <a:rPr lang="en-US" baseline="0" dirty="0" smtClean="0"/>
                        <a:t>2 km</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solidFill>
                      <a:schemeClr val="bg1"/>
                    </a:solidFill>
                  </a:tcPr>
                </a:tc>
              </a:tr>
              <a:tr h="370840">
                <a:tc>
                  <a:txBody>
                    <a:bodyPr/>
                    <a:lstStyle/>
                    <a:p>
                      <a:r>
                        <a:rPr lang="en-US" dirty="0" smtClean="0"/>
                        <a:t>Cloud</a:t>
                      </a:r>
                      <a:r>
                        <a:rPr lang="en-US" baseline="0" dirty="0" smtClean="0"/>
                        <a:t> physics</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solidFill>
                      <a:schemeClr val="bg1"/>
                    </a:solidFill>
                  </a:tcPr>
                </a:tc>
                <a:tc>
                  <a:txBody>
                    <a:bodyPr/>
                    <a:lstStyle/>
                    <a:p>
                      <a:r>
                        <a:rPr lang="en-US" dirty="0" smtClean="0"/>
                        <a:t>Warm rain</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solidFill>
                      <a:schemeClr val="bg1"/>
                    </a:solidFill>
                  </a:tcPr>
                </a:tc>
              </a:tr>
              <a:tr h="370840">
                <a:tc>
                  <a:txBody>
                    <a:bodyPr/>
                    <a:lstStyle/>
                    <a:p>
                      <a:r>
                        <a:rPr lang="en-US" dirty="0" smtClean="0"/>
                        <a:t>Turbulence</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solidFill>
                      <a:schemeClr val="bg1"/>
                    </a:solidFill>
                  </a:tcPr>
                </a:tc>
                <a:tc>
                  <a:txBody>
                    <a:bodyPr/>
                    <a:lstStyle/>
                    <a:p>
                      <a:r>
                        <a:rPr lang="en-US" dirty="0" err="1" smtClean="0"/>
                        <a:t>Smagorinsky</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solidFill>
                      <a:schemeClr val="bg1"/>
                    </a:solidFill>
                  </a:tcPr>
                </a:tc>
              </a:tr>
              <a:tr h="370840">
                <a:tc>
                  <a:txBody>
                    <a:bodyPr/>
                    <a:lstStyle/>
                    <a:p>
                      <a:r>
                        <a:rPr lang="en-US" dirty="0" smtClean="0"/>
                        <a:t>Radiation</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solidFill>
                      <a:schemeClr val="bg1"/>
                    </a:solidFill>
                  </a:tcPr>
                </a:tc>
                <a:tc>
                  <a:txBody>
                    <a:bodyPr/>
                    <a:lstStyle/>
                    <a:p>
                      <a:r>
                        <a:rPr lang="en-US" dirty="0" smtClean="0"/>
                        <a:t>--</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solidFill>
                      <a:schemeClr val="bg1"/>
                    </a:solidFill>
                  </a:tcPr>
                </a:tc>
              </a:tr>
              <a:tr h="370840">
                <a:tc>
                  <a:txBody>
                    <a:bodyPr/>
                    <a:lstStyle/>
                    <a:p>
                      <a:r>
                        <a:rPr lang="en-US" dirty="0" smtClean="0"/>
                        <a:t>Sea temperature</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t>300 K</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r>
                        <a:rPr lang="en-US" dirty="0" err="1" smtClean="0"/>
                        <a:t>Colioris</a:t>
                      </a:r>
                      <a:r>
                        <a:rPr lang="en-US" dirty="0" smtClean="0"/>
                        <a:t> Parameter</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t>5</a:t>
                      </a:r>
                      <a:r>
                        <a:rPr lang="en-US" baseline="0" dirty="0" smtClean="0"/>
                        <a:t>*10</a:t>
                      </a:r>
                      <a:r>
                        <a:rPr lang="en-US" baseline="30000" dirty="0" smtClean="0"/>
                        <a:t>-5 </a:t>
                      </a:r>
                      <a:r>
                        <a:rPr lang="en-US" baseline="0" dirty="0" smtClean="0"/>
                        <a:t>s</a:t>
                      </a:r>
                      <a:r>
                        <a:rPr lang="en-US" baseline="30000" dirty="0" smtClean="0"/>
                        <a:t>-1</a:t>
                      </a:r>
                      <a:endParaRPr lang="en-US" baseline="300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r>
                        <a:rPr lang="en-US" dirty="0" smtClean="0"/>
                        <a:t>Initial</a:t>
                      </a:r>
                      <a:r>
                        <a:rPr lang="en-US" baseline="0" dirty="0" smtClean="0"/>
                        <a:t> sounding</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t>Jordan (1958)</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1" name="正方形/長方形 10"/>
          <p:cNvSpPr/>
          <p:nvPr/>
        </p:nvSpPr>
        <p:spPr>
          <a:xfrm>
            <a:off x="0" y="6172200"/>
            <a:ext cx="4645887" cy="369332"/>
          </a:xfrm>
          <a:prstGeom prst="rect">
            <a:avLst/>
          </a:prstGeom>
        </p:spPr>
        <p:txBody>
          <a:bodyPr wrap="none">
            <a:spAutoFit/>
          </a:bodyPr>
          <a:lstStyle/>
          <a:p>
            <a:r>
              <a:rPr lang="en-US" altLang="ja-JP" dirty="0" smtClean="0">
                <a:latin typeface="MigMix 1P" pitchFamily="50" charset="-128"/>
                <a:ea typeface="MigMix 1P" pitchFamily="50" charset="-128"/>
                <a:cs typeface="MigMix 1P" pitchFamily="50" charset="-128"/>
              </a:rPr>
              <a:t>Miyamoto and </a:t>
            </a:r>
            <a:r>
              <a:rPr lang="en-US" altLang="ja-JP" dirty="0" err="1" smtClean="0">
                <a:latin typeface="MigMix 1P" pitchFamily="50" charset="-128"/>
                <a:ea typeface="MigMix 1P" pitchFamily="50" charset="-128"/>
                <a:cs typeface="MigMix 1P" pitchFamily="50" charset="-128"/>
              </a:rPr>
              <a:t>Takemi</a:t>
            </a:r>
            <a:r>
              <a:rPr lang="en-US" altLang="ja-JP" dirty="0" smtClean="0">
                <a:latin typeface="MigMix 1P" pitchFamily="50" charset="-128"/>
                <a:ea typeface="MigMix 1P" pitchFamily="50" charset="-128"/>
                <a:cs typeface="MigMix 1P" pitchFamily="50" charset="-128"/>
              </a:rPr>
              <a:t> (2011, in revision)</a:t>
            </a:r>
            <a:endParaRPr lang="en-US" altLang="ja-JP" baseline="30000" dirty="0">
              <a:latin typeface="MigMix 1P" pitchFamily="50" charset="-128"/>
              <a:ea typeface="MigMix 1P" pitchFamily="50" charset="-128"/>
              <a:cs typeface="MigMix 1P" pitchFamily="50" charset="-128"/>
            </a:endParaRPr>
          </a:p>
        </p:txBody>
      </p:sp>
      <p:sp>
        <p:nvSpPr>
          <p:cNvPr id="16" name="タイトル 1"/>
          <p:cNvSpPr>
            <a:spLocks noGrp="1"/>
          </p:cNvSpPr>
          <p:nvPr>
            <p:ph type="title"/>
          </p:nvPr>
        </p:nvSpPr>
        <p:spPr>
          <a:xfrm>
            <a:off x="254000" y="0"/>
            <a:ext cx="8623300" cy="457200"/>
          </a:xfrm>
        </p:spPr>
        <p:txBody>
          <a:bodyPr>
            <a:normAutofit/>
          </a:bodyPr>
          <a:lstStyle/>
          <a:p>
            <a:pPr lvl="0">
              <a:defRPr/>
            </a:pPr>
            <a:r>
              <a:rPr lang="en-US" altLang="ja-JP" dirty="0">
                <a:solidFill>
                  <a:schemeClr val="bg1">
                    <a:lumMod val="95000"/>
                  </a:schemeClr>
                </a:solidFill>
              </a:rPr>
              <a:t>Typhoons simulated by numerical models</a:t>
            </a:r>
            <a:r>
              <a:rPr lang="en-US" altLang="ja-JP" dirty="0"/>
              <a:t> </a:t>
            </a:r>
            <a:r>
              <a:rPr lang="en-US" altLang="ja-JP" dirty="0" smtClean="0"/>
              <a:t>2/4</a:t>
            </a:r>
            <a:endParaRPr lang="en-US" altLang="ja-JP" dirty="0"/>
          </a:p>
        </p:txBody>
      </p:sp>
    </p:spTree>
    <p:extLst>
      <p:ext uri="{BB962C8B-B14F-4D97-AF65-F5344CB8AC3E}">
        <p14:creationId xmlns:p14="http://schemas.microsoft.com/office/powerpoint/2010/main" val="278095569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rz_v_u_w_sgw_nondim_steady.eps"/>
          <p:cNvPicPr>
            <a:picLocks noChangeAspect="1"/>
          </p:cNvPicPr>
          <p:nvPr/>
        </p:nvPicPr>
        <p:blipFill rotWithShape="1">
          <a:blip r:embed="rId2">
            <a:extLst>
              <a:ext uri="{28A0092B-C50C-407E-A947-70E740481C1C}">
                <a14:useLocalDpi xmlns:a14="http://schemas.microsoft.com/office/drawing/2010/main" val="0"/>
              </a:ext>
            </a:extLst>
          </a:blip>
          <a:srcRect t="4445" b="52914"/>
          <a:stretch/>
        </p:blipFill>
        <p:spPr>
          <a:xfrm>
            <a:off x="3964743" y="3886200"/>
            <a:ext cx="5179258" cy="2208529"/>
          </a:xfrm>
          <a:prstGeom prst="rect">
            <a:avLst/>
          </a:prstGeom>
        </p:spPr>
      </p:pic>
      <p:pic>
        <p:nvPicPr>
          <p:cNvPr id="8" name="図 7" descr="TCtrack.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08" y="4116878"/>
            <a:ext cx="3100192" cy="2072177"/>
          </a:xfrm>
          <a:prstGeom prst="rect">
            <a:avLst/>
          </a:prstGeom>
        </p:spPr>
      </p:pic>
      <p:sp>
        <p:nvSpPr>
          <p:cNvPr id="2" name="タイトル 1"/>
          <p:cNvSpPr>
            <a:spLocks noGrp="1"/>
          </p:cNvSpPr>
          <p:nvPr>
            <p:ph type="title"/>
          </p:nvPr>
        </p:nvSpPr>
        <p:spPr/>
        <p:txBody>
          <a:bodyPr/>
          <a:lstStyle/>
          <a:p>
            <a:r>
              <a:rPr lang="en-US" altLang="ja-JP" dirty="0" smtClean="0">
                <a:solidFill>
                  <a:schemeClr val="bg1">
                    <a:lumMod val="95000"/>
                  </a:schemeClr>
                </a:solidFill>
              </a:rPr>
              <a:t>Typhoons simulated by numerical models</a:t>
            </a:r>
            <a:r>
              <a:rPr lang="en-US" altLang="ja-JP" dirty="0" smtClean="0"/>
              <a:t> 3/4</a:t>
            </a:r>
            <a:endParaRPr kumimoji="1" lang="ja-JP" altLang="en-US" dirty="0"/>
          </a:p>
        </p:txBody>
      </p:sp>
      <p:sp>
        <p:nvSpPr>
          <p:cNvPr id="4" name="スライド番号プレースホルダー 3"/>
          <p:cNvSpPr>
            <a:spLocks noGrp="1"/>
          </p:cNvSpPr>
          <p:nvPr>
            <p:ph type="sldNum" sz="quarter" idx="12"/>
          </p:nvPr>
        </p:nvSpPr>
        <p:spPr/>
        <p:txBody>
          <a:bodyPr/>
          <a:lstStyle/>
          <a:p>
            <a:fld id="{0B4AC312-9088-7A41-9348-5601ED868CC6}" type="slidenum">
              <a:rPr lang="en-US" smtClean="0"/>
              <a:pPr/>
              <a:t>31</a:t>
            </a:fld>
            <a:endParaRPr lang="en-US"/>
          </a:p>
        </p:txBody>
      </p:sp>
      <p:sp>
        <p:nvSpPr>
          <p:cNvPr id="11" name="正方形/長方形 10"/>
          <p:cNvSpPr/>
          <p:nvPr/>
        </p:nvSpPr>
        <p:spPr>
          <a:xfrm>
            <a:off x="0" y="6172200"/>
            <a:ext cx="4417235" cy="369332"/>
          </a:xfrm>
          <a:prstGeom prst="rect">
            <a:avLst/>
          </a:prstGeom>
        </p:spPr>
        <p:txBody>
          <a:bodyPr wrap="none">
            <a:spAutoFit/>
          </a:bodyPr>
          <a:lstStyle/>
          <a:p>
            <a:r>
              <a:rPr lang="en-US" altLang="ja-JP" dirty="0" smtClean="0">
                <a:latin typeface="MigMix 1P" pitchFamily="50" charset="-128"/>
                <a:ea typeface="MigMix 1P" pitchFamily="50" charset="-128"/>
                <a:cs typeface="MigMix 1P" pitchFamily="50" charset="-128"/>
              </a:rPr>
              <a:t>Miyamoto et al. (2011, in preparation)</a:t>
            </a:r>
            <a:endParaRPr lang="en-US" altLang="ja-JP" baseline="30000" dirty="0">
              <a:latin typeface="MigMix 1P" pitchFamily="50" charset="-128"/>
              <a:ea typeface="MigMix 1P" pitchFamily="50" charset="-128"/>
              <a:cs typeface="MigMix 1P" pitchFamily="50" charset="-128"/>
            </a:endParaRPr>
          </a:p>
        </p:txBody>
      </p:sp>
      <p:graphicFrame>
        <p:nvGraphicFramePr>
          <p:cNvPr id="17" name="Table 14"/>
          <p:cNvGraphicFramePr>
            <a:graphicFrameLocks noGrp="1"/>
          </p:cNvGraphicFramePr>
          <p:nvPr>
            <p:extLst>
              <p:ext uri="{D42A27DB-BD31-4B8C-83A1-F6EECF244321}">
                <p14:modId xmlns:p14="http://schemas.microsoft.com/office/powerpoint/2010/main" val="905419839"/>
              </p:ext>
            </p:extLst>
          </p:nvPr>
        </p:nvGraphicFramePr>
        <p:xfrm>
          <a:off x="133350" y="1219200"/>
          <a:ext cx="3829050" cy="2860040"/>
        </p:xfrm>
        <a:graphic>
          <a:graphicData uri="http://schemas.openxmlformats.org/drawingml/2006/table">
            <a:tbl>
              <a:tblPr firstRow="1" bandRow="1">
                <a:tableStyleId>{5C22544A-7EE6-4342-B048-85BDC9FD1C3A}</a:tableStyleId>
              </a:tblPr>
              <a:tblGrid>
                <a:gridCol w="1924050"/>
                <a:gridCol w="1905000"/>
              </a:tblGrid>
              <a:tr h="320040">
                <a:tc>
                  <a:txBody>
                    <a:bodyPr/>
                    <a:lstStyle/>
                    <a:p>
                      <a:r>
                        <a:rPr lang="en-US" sz="1800" kern="1200" dirty="0" smtClean="0">
                          <a:solidFill>
                            <a:schemeClr val="bg1"/>
                          </a:solidFill>
                          <a:latin typeface="+mn-lt"/>
                          <a:ea typeface="+mn-ea"/>
                          <a:cs typeface="+mn-cs"/>
                        </a:rPr>
                        <a:t>Model</a:t>
                      </a:r>
                      <a:endParaRPr lang="en-US" dirty="0">
                        <a:solidFill>
                          <a:schemeClr val="bg1"/>
                        </a:solidFill>
                      </a:endParaRPr>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7F7F7F"/>
                    </a:solidFill>
                  </a:tcPr>
                </a:tc>
                <a:tc>
                  <a:txBody>
                    <a:bodyPr/>
                    <a:lstStyle/>
                    <a:p>
                      <a:r>
                        <a:rPr lang="en-US" altLang="ja-JP" dirty="0" smtClean="0"/>
                        <a:t>NICAM</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7F7F7F"/>
                    </a:solidFill>
                  </a:tcPr>
                </a:tc>
              </a:tr>
              <a:tr h="370840">
                <a:tc>
                  <a:txBody>
                    <a:bodyPr/>
                    <a:lstStyle/>
                    <a:p>
                      <a:r>
                        <a:rPr lang="en-US" altLang="ja-JP" dirty="0" smtClean="0"/>
                        <a:t>Domain</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chemeClr val="bg1"/>
                    </a:solidFill>
                  </a:tcPr>
                </a:tc>
                <a:tc>
                  <a:txBody>
                    <a:bodyPr/>
                    <a:lstStyle/>
                    <a:p>
                      <a:r>
                        <a:rPr lang="en-US" dirty="0" smtClean="0"/>
                        <a:t>global</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chemeClr val="bg1"/>
                    </a:solidFill>
                  </a:tcPr>
                </a:tc>
              </a:tr>
              <a:tr h="370840">
                <a:tc>
                  <a:txBody>
                    <a:bodyPr/>
                    <a:lstStyle/>
                    <a:p>
                      <a:r>
                        <a:rPr lang="en-US" dirty="0" smtClean="0"/>
                        <a:t>Horizontal </a:t>
                      </a:r>
                      <a:r>
                        <a:rPr lang="en-US" dirty="0" err="1" smtClean="0"/>
                        <a:t>reso</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solidFill>
                      <a:schemeClr val="bg1"/>
                    </a:solidFill>
                  </a:tcPr>
                </a:tc>
                <a:tc>
                  <a:txBody>
                    <a:bodyPr/>
                    <a:lstStyle/>
                    <a:p>
                      <a:r>
                        <a:rPr lang="en-US" baseline="0" dirty="0" smtClean="0"/>
                        <a:t>7 km</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solidFill>
                      <a:schemeClr val="bg1"/>
                    </a:solidFill>
                  </a:tcPr>
                </a:tc>
              </a:tr>
              <a:tr h="370840">
                <a:tc>
                  <a:txBody>
                    <a:bodyPr/>
                    <a:lstStyle/>
                    <a:p>
                      <a:r>
                        <a:rPr lang="en-US" dirty="0" smtClean="0"/>
                        <a:t>Cloud</a:t>
                      </a:r>
                      <a:r>
                        <a:rPr lang="en-US" baseline="0" dirty="0" smtClean="0"/>
                        <a:t> physics</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solidFill>
                      <a:schemeClr val="bg1"/>
                    </a:solidFill>
                  </a:tcPr>
                </a:tc>
                <a:tc>
                  <a:txBody>
                    <a:bodyPr/>
                    <a:lstStyle/>
                    <a:p>
                      <a:r>
                        <a:rPr lang="en-US" altLang="ja-JP" sz="1800" b="0" i="0" u="none" strike="noStrike" kern="1200" baseline="0" dirty="0" smtClean="0">
                          <a:solidFill>
                            <a:schemeClr val="dk1"/>
                          </a:solidFill>
                          <a:latin typeface="+mn-lt"/>
                          <a:ea typeface="+mn-ea"/>
                          <a:cs typeface="+mn-cs"/>
                        </a:rPr>
                        <a:t>Tomita (2008)</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solidFill>
                      <a:schemeClr val="bg1"/>
                    </a:solidFill>
                  </a:tcPr>
                </a:tc>
              </a:tr>
              <a:tr h="370840">
                <a:tc>
                  <a:txBody>
                    <a:bodyPr/>
                    <a:lstStyle/>
                    <a:p>
                      <a:r>
                        <a:rPr lang="en-US" dirty="0" smtClean="0"/>
                        <a:t>Turbulence</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solidFill>
                      <a:schemeClr val="bg1"/>
                    </a:solidFill>
                  </a:tcPr>
                </a:tc>
                <a:tc>
                  <a:txBody>
                    <a:bodyPr/>
                    <a:lstStyle/>
                    <a:p>
                      <a:r>
                        <a:rPr lang="en-US" altLang="ja-JP" sz="1800" b="0" i="0" u="none" strike="noStrike" kern="1200" baseline="0" dirty="0" smtClean="0">
                          <a:solidFill>
                            <a:schemeClr val="dk1"/>
                          </a:solidFill>
                          <a:latin typeface="+mn-lt"/>
                          <a:ea typeface="+mn-ea"/>
                          <a:cs typeface="+mn-cs"/>
                        </a:rPr>
                        <a:t>Noda et al. (2010)</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solidFill>
                      <a:schemeClr val="bg1"/>
                    </a:solidFill>
                  </a:tcPr>
                </a:tc>
              </a:tr>
              <a:tr h="370840">
                <a:tc>
                  <a:txBody>
                    <a:bodyPr/>
                    <a:lstStyle/>
                    <a:p>
                      <a:r>
                        <a:rPr lang="en-US" dirty="0" smtClean="0"/>
                        <a:t>Radiation</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bg1"/>
                    </a:solidFill>
                  </a:tcPr>
                </a:tc>
                <a:tc>
                  <a:txBody>
                    <a:bodyPr/>
                    <a:lstStyle/>
                    <a:p>
                      <a:r>
                        <a:rPr lang="en-US" altLang="ja-JP" sz="1800" b="0" i="0" u="none" strike="noStrike" kern="1200" baseline="0" dirty="0" err="1" smtClean="0">
                          <a:solidFill>
                            <a:schemeClr val="dk1"/>
                          </a:solidFill>
                          <a:latin typeface="+mn-lt"/>
                          <a:ea typeface="+mn-ea"/>
                          <a:cs typeface="+mn-cs"/>
                        </a:rPr>
                        <a:t>Sekiguchi</a:t>
                      </a:r>
                      <a:r>
                        <a:rPr lang="en-US" altLang="ja-JP" sz="1800" b="0" i="0" u="none" strike="noStrike" kern="1200" baseline="0" dirty="0" smtClean="0">
                          <a:solidFill>
                            <a:schemeClr val="dk1"/>
                          </a:solidFill>
                          <a:latin typeface="+mn-lt"/>
                          <a:ea typeface="+mn-ea"/>
                          <a:cs typeface="+mn-cs"/>
                        </a:rPr>
                        <a:t> and Nakajima (2008)</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bg1"/>
                    </a:solidFill>
                  </a:tcPr>
                </a:tc>
              </a:tr>
              <a:tr h="370840">
                <a:tc>
                  <a:txBody>
                    <a:bodyPr/>
                    <a:lstStyle/>
                    <a:p>
                      <a:r>
                        <a:rPr lang="en-US" altLang="ja-JP" dirty="0" smtClean="0"/>
                        <a:t>Sea temperature</a:t>
                      </a:r>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ja-JP" sz="1800" b="0" i="0" u="none" strike="noStrike" kern="1200" baseline="0" dirty="0" smtClean="0">
                          <a:solidFill>
                            <a:schemeClr val="dk1"/>
                          </a:solidFill>
                          <a:latin typeface="+mn-lt"/>
                          <a:ea typeface="+mn-ea"/>
                          <a:cs typeface="+mn-cs"/>
                        </a:rPr>
                        <a:t>Reynolds SST</a:t>
                      </a:r>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22" name="テキスト ボックス 21"/>
          <p:cNvSpPr txBox="1"/>
          <p:nvPr/>
        </p:nvSpPr>
        <p:spPr>
          <a:xfrm>
            <a:off x="4417235" y="3822671"/>
            <a:ext cx="1831165" cy="307777"/>
          </a:xfrm>
          <a:prstGeom prst="rect">
            <a:avLst/>
          </a:prstGeom>
          <a:solidFill>
            <a:srgbClr val="FFFFFF"/>
          </a:solidFill>
        </p:spPr>
        <p:txBody>
          <a:bodyPr wrap="square" rtlCol="0">
            <a:spAutoFit/>
          </a:bodyPr>
          <a:lstStyle/>
          <a:p>
            <a:pPr algn="ctr"/>
            <a:r>
              <a:rPr kumimoji="1" lang="en-US" altLang="ja-JP" sz="1400" dirty="0" smtClean="0">
                <a:latin typeface="MigMix 1P" pitchFamily="50" charset="-128"/>
                <a:ea typeface="MigMix 1P" pitchFamily="50" charset="-128"/>
                <a:cs typeface="MigMix 1P" pitchFamily="50" charset="-128"/>
              </a:rPr>
              <a:t>Tangential wind/</a:t>
            </a:r>
            <a:r>
              <a:rPr kumimoji="1" lang="en-US" altLang="ja-JP" sz="1400" dirty="0" err="1" smtClean="0">
                <a:latin typeface="MigMix 1P" pitchFamily="50" charset="-128"/>
                <a:ea typeface="MigMix 1P" pitchFamily="50" charset="-128"/>
                <a:cs typeface="MigMix 1P" pitchFamily="50" charset="-128"/>
              </a:rPr>
              <a:t>v</a:t>
            </a:r>
            <a:r>
              <a:rPr kumimoji="1" lang="en-US" altLang="ja-JP" sz="1400" baseline="-25000" dirty="0" err="1" smtClean="0">
                <a:latin typeface="MigMix 1P" pitchFamily="50" charset="-128"/>
                <a:ea typeface="MigMix 1P" pitchFamily="50" charset="-128"/>
                <a:cs typeface="MigMix 1P" pitchFamily="50" charset="-128"/>
              </a:rPr>
              <a:t>m</a:t>
            </a:r>
            <a:endParaRPr kumimoji="1" lang="ja-JP" altLang="en-US" sz="1400" baseline="-25000" dirty="0">
              <a:latin typeface="MigMix 1P" pitchFamily="50" charset="-128"/>
              <a:ea typeface="MigMix 1P" pitchFamily="50" charset="-128"/>
              <a:cs typeface="MigMix 1P" pitchFamily="50" charset="-128"/>
            </a:endParaRPr>
          </a:p>
        </p:txBody>
      </p:sp>
      <p:sp>
        <p:nvSpPr>
          <p:cNvPr id="23" name="テキスト ボックス 22"/>
          <p:cNvSpPr txBox="1"/>
          <p:nvPr/>
        </p:nvSpPr>
        <p:spPr>
          <a:xfrm>
            <a:off x="6934200" y="3822671"/>
            <a:ext cx="1551774" cy="307777"/>
          </a:xfrm>
          <a:prstGeom prst="rect">
            <a:avLst/>
          </a:prstGeom>
          <a:solidFill>
            <a:srgbClr val="FFFFFF"/>
          </a:solidFill>
        </p:spPr>
        <p:txBody>
          <a:bodyPr wrap="square" rtlCol="0">
            <a:spAutoFit/>
          </a:bodyPr>
          <a:lstStyle/>
          <a:p>
            <a:pPr algn="ctr"/>
            <a:r>
              <a:rPr kumimoji="1" lang="en-US" altLang="ja-JP" sz="1400" dirty="0" smtClean="0">
                <a:latin typeface="MigMix 1P" pitchFamily="50" charset="-128"/>
                <a:ea typeface="MigMix 1P" pitchFamily="50" charset="-128"/>
                <a:cs typeface="MigMix 1P" pitchFamily="50" charset="-128"/>
              </a:rPr>
              <a:t>Radial wind/</a:t>
            </a:r>
            <a:r>
              <a:rPr kumimoji="1" lang="en-US" altLang="ja-JP" sz="1400" dirty="0" err="1" smtClean="0">
                <a:latin typeface="MigMix 1P" pitchFamily="50" charset="-128"/>
                <a:ea typeface="MigMix 1P" pitchFamily="50" charset="-128"/>
                <a:cs typeface="MigMix 1P" pitchFamily="50" charset="-128"/>
              </a:rPr>
              <a:t>v</a:t>
            </a:r>
            <a:r>
              <a:rPr kumimoji="1" lang="en-US" altLang="ja-JP" sz="1400" baseline="-25000" dirty="0" err="1" smtClean="0">
                <a:latin typeface="MigMix 1P" pitchFamily="50" charset="-128"/>
                <a:ea typeface="MigMix 1P" pitchFamily="50" charset="-128"/>
                <a:cs typeface="MigMix 1P" pitchFamily="50" charset="-128"/>
              </a:rPr>
              <a:t>m</a:t>
            </a:r>
            <a:endParaRPr kumimoji="1" lang="ja-JP" altLang="en-US" sz="1400" baseline="-25000" dirty="0">
              <a:latin typeface="MigMix 1P" pitchFamily="50" charset="-128"/>
              <a:ea typeface="MigMix 1P" pitchFamily="50" charset="-128"/>
              <a:cs typeface="MigMix 1P" pitchFamily="50" charset="-128"/>
            </a:endParaRPr>
          </a:p>
        </p:txBody>
      </p:sp>
      <p:sp>
        <p:nvSpPr>
          <p:cNvPr id="26" name="テキスト ボックス 25"/>
          <p:cNvSpPr txBox="1"/>
          <p:nvPr/>
        </p:nvSpPr>
        <p:spPr>
          <a:xfrm>
            <a:off x="4572000" y="5873781"/>
            <a:ext cx="1321916" cy="307777"/>
          </a:xfrm>
          <a:prstGeom prst="rect">
            <a:avLst/>
          </a:prstGeom>
          <a:solidFill>
            <a:srgbClr val="FFFFFF"/>
          </a:solidFill>
        </p:spPr>
        <p:txBody>
          <a:bodyPr wrap="square" rtlCol="0">
            <a:spAutoFit/>
          </a:bodyPr>
          <a:lstStyle/>
          <a:p>
            <a:pPr algn="ctr"/>
            <a:r>
              <a:rPr kumimoji="1" lang="en-US" altLang="ja-JP" sz="1400" dirty="0" smtClean="0">
                <a:latin typeface="MigMix 1P" pitchFamily="50" charset="-128"/>
                <a:ea typeface="MigMix 1P" pitchFamily="50" charset="-128"/>
                <a:cs typeface="MigMix 1P" pitchFamily="50" charset="-128"/>
              </a:rPr>
              <a:t>radius</a:t>
            </a:r>
            <a:endParaRPr kumimoji="1" lang="ja-JP" altLang="en-US" sz="1400" baseline="-25000" dirty="0">
              <a:latin typeface="MigMix 1P" pitchFamily="50" charset="-128"/>
              <a:ea typeface="MigMix 1P" pitchFamily="50" charset="-128"/>
              <a:cs typeface="MigMix 1P" pitchFamily="50" charset="-128"/>
            </a:endParaRPr>
          </a:p>
        </p:txBody>
      </p:sp>
      <p:sp>
        <p:nvSpPr>
          <p:cNvPr id="28" name="テキスト ボックス 27"/>
          <p:cNvSpPr txBox="1"/>
          <p:nvPr/>
        </p:nvSpPr>
        <p:spPr>
          <a:xfrm>
            <a:off x="7085441" y="5873781"/>
            <a:ext cx="1321916" cy="307777"/>
          </a:xfrm>
          <a:prstGeom prst="rect">
            <a:avLst/>
          </a:prstGeom>
          <a:solidFill>
            <a:srgbClr val="FFFFFF"/>
          </a:solidFill>
        </p:spPr>
        <p:txBody>
          <a:bodyPr wrap="square" rtlCol="0">
            <a:spAutoFit/>
          </a:bodyPr>
          <a:lstStyle/>
          <a:p>
            <a:pPr algn="ctr"/>
            <a:r>
              <a:rPr kumimoji="1" lang="en-US" altLang="ja-JP" sz="1400" dirty="0" smtClean="0">
                <a:latin typeface="MigMix 1P" pitchFamily="50" charset="-128"/>
                <a:ea typeface="MigMix 1P" pitchFamily="50" charset="-128"/>
                <a:cs typeface="MigMix 1P" pitchFamily="50" charset="-128"/>
              </a:rPr>
              <a:t>radius</a:t>
            </a:r>
            <a:endParaRPr kumimoji="1" lang="ja-JP" altLang="en-US" sz="1400" baseline="-25000" dirty="0">
              <a:latin typeface="MigMix 1P" pitchFamily="50" charset="-128"/>
              <a:ea typeface="MigMix 1P" pitchFamily="50" charset="-128"/>
              <a:cs typeface="MigMix 1P" pitchFamily="50" charset="-128"/>
            </a:endParaRPr>
          </a:p>
        </p:txBody>
      </p:sp>
      <p:sp>
        <p:nvSpPr>
          <p:cNvPr id="30" name="テキスト ボックス 29"/>
          <p:cNvSpPr txBox="1"/>
          <p:nvPr/>
        </p:nvSpPr>
        <p:spPr>
          <a:xfrm rot="16200000">
            <a:off x="3455332" y="4774269"/>
            <a:ext cx="1321916" cy="307777"/>
          </a:xfrm>
          <a:prstGeom prst="rect">
            <a:avLst/>
          </a:prstGeom>
          <a:solidFill>
            <a:srgbClr val="FFFFFF"/>
          </a:solidFill>
        </p:spPr>
        <p:txBody>
          <a:bodyPr wrap="square" rtlCol="0">
            <a:spAutoFit/>
          </a:bodyPr>
          <a:lstStyle/>
          <a:p>
            <a:pPr algn="ctr"/>
            <a:r>
              <a:rPr kumimoji="1" lang="en-US" altLang="ja-JP" sz="1400" dirty="0" smtClean="0">
                <a:latin typeface="MigMix 1P" pitchFamily="50" charset="-128"/>
                <a:ea typeface="MigMix 1P" pitchFamily="50" charset="-128"/>
                <a:cs typeface="MigMix 1P" pitchFamily="50" charset="-128"/>
              </a:rPr>
              <a:t>height</a:t>
            </a:r>
            <a:endParaRPr kumimoji="1" lang="ja-JP" altLang="en-US" sz="1400" baseline="-25000" dirty="0">
              <a:latin typeface="MigMix 1P" pitchFamily="50" charset="-128"/>
              <a:ea typeface="MigMix 1P" pitchFamily="50" charset="-128"/>
              <a:cs typeface="MigMix 1P" pitchFamily="50" charset="-128"/>
            </a:endParaRPr>
          </a:p>
        </p:txBody>
      </p:sp>
      <p:sp>
        <p:nvSpPr>
          <p:cNvPr id="31" name="テキスト ボックス 30"/>
          <p:cNvSpPr txBox="1"/>
          <p:nvPr/>
        </p:nvSpPr>
        <p:spPr>
          <a:xfrm rot="16200000">
            <a:off x="5940000" y="4820156"/>
            <a:ext cx="1321916" cy="216000"/>
          </a:xfrm>
          <a:prstGeom prst="rect">
            <a:avLst/>
          </a:prstGeom>
          <a:solidFill>
            <a:srgbClr val="FFFFFF"/>
          </a:solidFill>
        </p:spPr>
        <p:txBody>
          <a:bodyPr wrap="square" rtlCol="0" anchor="ctr">
            <a:spAutoFit/>
          </a:bodyPr>
          <a:lstStyle/>
          <a:p>
            <a:pPr algn="ctr"/>
            <a:r>
              <a:rPr kumimoji="1" lang="ja-JP" altLang="en-US" sz="1400" dirty="0" smtClean="0">
                <a:latin typeface="MigMix 1P" pitchFamily="50" charset="-128"/>
                <a:ea typeface="MigMix 1P" pitchFamily="50" charset="-128"/>
                <a:cs typeface="MigMix 1P" pitchFamily="50" charset="-128"/>
              </a:rPr>
              <a:t>高度</a:t>
            </a:r>
            <a:endParaRPr kumimoji="1" lang="ja-JP" altLang="en-US" sz="1400" baseline="-25000" dirty="0">
              <a:latin typeface="MigMix 1P" pitchFamily="50" charset="-128"/>
              <a:ea typeface="MigMix 1P" pitchFamily="50" charset="-128"/>
              <a:cs typeface="MigMix 1P" pitchFamily="50" charset="-128"/>
            </a:endParaRPr>
          </a:p>
        </p:txBody>
      </p:sp>
      <p:pic>
        <p:nvPicPr>
          <p:cNvPr id="14" name="図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3613" y="838200"/>
            <a:ext cx="4363187" cy="2804671"/>
          </a:xfrm>
          <a:prstGeom prst="rect">
            <a:avLst/>
          </a:prstGeom>
        </p:spPr>
      </p:pic>
    </p:spTree>
    <p:extLst>
      <p:ext uri="{BB962C8B-B14F-4D97-AF65-F5344CB8AC3E}">
        <p14:creationId xmlns:p14="http://schemas.microsoft.com/office/powerpoint/2010/main" val="3364598064"/>
      </p:ext>
    </p:extLst>
  </p:cSld>
  <p:clrMapOvr>
    <a:masterClrMapping/>
  </p:clrMapOvr>
  <p:transition spd="slow">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4186052" y="571500"/>
            <a:ext cx="4901046" cy="2857500"/>
          </a:xfrm>
          <a:prstGeom prst="rect">
            <a:avLst/>
          </a:prstGeom>
        </p:spPr>
      </p:pic>
      <p:sp>
        <p:nvSpPr>
          <p:cNvPr id="2" name="タイトル 1"/>
          <p:cNvSpPr>
            <a:spLocks noGrp="1"/>
          </p:cNvSpPr>
          <p:nvPr>
            <p:ph type="title"/>
          </p:nvPr>
        </p:nvSpPr>
        <p:spPr/>
        <p:txBody>
          <a:bodyPr>
            <a:normAutofit/>
          </a:bodyPr>
          <a:lstStyle/>
          <a:p>
            <a:pPr lvl="0">
              <a:defRPr/>
            </a:pPr>
            <a:r>
              <a:rPr lang="en-US" altLang="ja-JP" dirty="0">
                <a:solidFill>
                  <a:schemeClr val="bg1">
                    <a:lumMod val="95000"/>
                  </a:schemeClr>
                </a:solidFill>
              </a:rPr>
              <a:t>Typhoons simulated by numerical models</a:t>
            </a:r>
            <a:r>
              <a:rPr lang="en-US" altLang="ja-JP" dirty="0"/>
              <a:t> 4</a:t>
            </a:r>
            <a:r>
              <a:rPr lang="en-US" altLang="ja-JP" dirty="0" smtClean="0"/>
              <a:t>/4</a:t>
            </a:r>
            <a:endParaRPr lang="en-US" altLang="ja-JP" dirty="0"/>
          </a:p>
        </p:txBody>
      </p:sp>
      <p:sp>
        <p:nvSpPr>
          <p:cNvPr id="4" name="スライド番号プレースホルダ 3"/>
          <p:cNvSpPr>
            <a:spLocks noGrp="1"/>
          </p:cNvSpPr>
          <p:nvPr>
            <p:ph type="sldNum" sz="quarter" idx="12"/>
          </p:nvPr>
        </p:nvSpPr>
        <p:spPr/>
        <p:txBody>
          <a:bodyPr/>
          <a:lstStyle/>
          <a:p>
            <a:fld id="{0B4AC312-9088-7A41-9348-5601ED868CC6}" type="slidenum">
              <a:rPr lang="en-US" smtClean="0"/>
              <a:pPr/>
              <a:t>32</a:t>
            </a:fld>
            <a:endParaRPr lang="en-US"/>
          </a:p>
        </p:txBody>
      </p:sp>
      <p:sp>
        <p:nvSpPr>
          <p:cNvPr id="5" name="正方形/長方形 4"/>
          <p:cNvSpPr/>
          <p:nvPr/>
        </p:nvSpPr>
        <p:spPr>
          <a:xfrm>
            <a:off x="4724400" y="762000"/>
            <a:ext cx="3067479" cy="369332"/>
          </a:xfrm>
          <a:prstGeom prst="rect">
            <a:avLst/>
          </a:prstGeom>
        </p:spPr>
        <p:txBody>
          <a:bodyPr wrap="none">
            <a:spAutoFit/>
          </a:bodyPr>
          <a:lstStyle/>
          <a:p>
            <a:r>
              <a:rPr lang="en-US" altLang="ja-JP" dirty="0" smtClean="0">
                <a:latin typeface="MigMix 1P" pitchFamily="50" charset="-128"/>
                <a:ea typeface="MigMix 1P" pitchFamily="50" charset="-128"/>
                <a:cs typeface="MigMix 1P" pitchFamily="50" charset="-128"/>
              </a:rPr>
              <a:t>Holland and Webster (2007)</a:t>
            </a:r>
            <a:endParaRPr lang="en-US" altLang="ja-JP" baseline="30000" dirty="0">
              <a:latin typeface="MigMix 1P" pitchFamily="50" charset="-128"/>
              <a:ea typeface="MigMix 1P" pitchFamily="50" charset="-128"/>
              <a:cs typeface="MigMix 1P" pitchFamily="50" charset="-128"/>
            </a:endParaRPr>
          </a:p>
        </p:txBody>
      </p:sp>
      <p:sp>
        <p:nvSpPr>
          <p:cNvPr id="6" name="コンテンツ プレースホルダー 5"/>
          <p:cNvSpPr>
            <a:spLocks noGrp="1"/>
          </p:cNvSpPr>
          <p:nvPr>
            <p:ph idx="1"/>
          </p:nvPr>
        </p:nvSpPr>
        <p:spPr>
          <a:xfrm>
            <a:off x="3886200" y="4419600"/>
            <a:ext cx="4991100" cy="2073275"/>
          </a:xfrm>
        </p:spPr>
        <p:txBody>
          <a:bodyPr>
            <a:normAutofit/>
          </a:bodyPr>
          <a:lstStyle/>
          <a:p>
            <a:r>
              <a:rPr kumimoji="1" lang="en-US" altLang="ja-JP" sz="2000" dirty="0" smtClean="0"/>
              <a:t>Positive correlation between the sea surface temperature and intensity of typhoons</a:t>
            </a:r>
          </a:p>
          <a:p>
            <a:r>
              <a:rPr kumimoji="1" lang="en-US" altLang="ja-JP" sz="2000" dirty="0" smtClean="0"/>
              <a:t>Increasing trend especially in the late of 20</a:t>
            </a:r>
            <a:r>
              <a:rPr kumimoji="1" lang="en-US" altLang="ja-JP" sz="2000" baseline="30000" dirty="0" smtClean="0"/>
              <a:t>th</a:t>
            </a:r>
            <a:r>
              <a:rPr kumimoji="1" lang="en-US" altLang="ja-JP" sz="2000" dirty="0" smtClean="0"/>
              <a:t> century</a:t>
            </a:r>
            <a:endParaRPr kumimoji="1" lang="ja-JP" altLang="en-US" sz="2000" dirty="0"/>
          </a:p>
        </p:txBody>
      </p:sp>
      <p:pic>
        <p:nvPicPr>
          <p:cNvPr id="8" name="図 7"/>
          <p:cNvPicPr>
            <a:picLocks noChangeAspect="1"/>
          </p:cNvPicPr>
          <p:nvPr/>
        </p:nvPicPr>
        <p:blipFill>
          <a:blip r:embed="rId3"/>
          <a:stretch>
            <a:fillRect/>
          </a:stretch>
        </p:blipFill>
        <p:spPr>
          <a:xfrm>
            <a:off x="-1" y="533400"/>
            <a:ext cx="4068249" cy="2642623"/>
          </a:xfrm>
          <a:prstGeom prst="rect">
            <a:avLst/>
          </a:prstGeom>
        </p:spPr>
      </p:pic>
      <p:sp>
        <p:nvSpPr>
          <p:cNvPr id="9" name="正方形/長方形 8"/>
          <p:cNvSpPr/>
          <p:nvPr/>
        </p:nvSpPr>
        <p:spPr>
          <a:xfrm>
            <a:off x="491721" y="762000"/>
            <a:ext cx="1827093" cy="369332"/>
          </a:xfrm>
          <a:prstGeom prst="rect">
            <a:avLst/>
          </a:prstGeom>
        </p:spPr>
        <p:txBody>
          <a:bodyPr wrap="none">
            <a:spAutoFit/>
          </a:bodyPr>
          <a:lstStyle/>
          <a:p>
            <a:r>
              <a:rPr lang="en-US" altLang="ja-JP" dirty="0" smtClean="0">
                <a:latin typeface="MigMix 1P" pitchFamily="50" charset="-128"/>
                <a:ea typeface="MigMix 1P" pitchFamily="50" charset="-128"/>
                <a:cs typeface="MigMix 1P" pitchFamily="50" charset="-128"/>
              </a:rPr>
              <a:t>Emanuel (2007)</a:t>
            </a:r>
            <a:endParaRPr lang="en-US" altLang="ja-JP" baseline="30000" dirty="0">
              <a:latin typeface="MigMix 1P" pitchFamily="50" charset="-128"/>
              <a:ea typeface="MigMix 1P" pitchFamily="50" charset="-128"/>
              <a:cs typeface="MigMix 1P" pitchFamily="50" charset="-128"/>
            </a:endParaRPr>
          </a:p>
        </p:txBody>
      </p:sp>
      <p:pic>
        <p:nvPicPr>
          <p:cNvPr id="10" name="図 9"/>
          <p:cNvPicPr>
            <a:picLocks noChangeAspect="1"/>
          </p:cNvPicPr>
          <p:nvPr/>
        </p:nvPicPr>
        <p:blipFill>
          <a:blip r:embed="rId4"/>
          <a:stretch>
            <a:fillRect/>
          </a:stretch>
        </p:blipFill>
        <p:spPr>
          <a:xfrm>
            <a:off x="254000" y="3252223"/>
            <a:ext cx="3098800" cy="3117695"/>
          </a:xfrm>
          <a:prstGeom prst="rect">
            <a:avLst/>
          </a:prstGeom>
        </p:spPr>
      </p:pic>
      <p:sp>
        <p:nvSpPr>
          <p:cNvPr id="12" name="正方形/長方形 11"/>
          <p:cNvSpPr/>
          <p:nvPr/>
        </p:nvSpPr>
        <p:spPr>
          <a:xfrm>
            <a:off x="712907" y="5473404"/>
            <a:ext cx="2400003" cy="369332"/>
          </a:xfrm>
          <a:prstGeom prst="rect">
            <a:avLst/>
          </a:prstGeom>
        </p:spPr>
        <p:txBody>
          <a:bodyPr wrap="none">
            <a:spAutoFit/>
          </a:bodyPr>
          <a:lstStyle/>
          <a:p>
            <a:r>
              <a:rPr lang="en-US" altLang="ja-JP" dirty="0" smtClean="0">
                <a:latin typeface="MigMix 1P" pitchFamily="50" charset="-128"/>
                <a:ea typeface="MigMix 1P" pitchFamily="50" charset="-128"/>
                <a:cs typeface="MigMix 1P" pitchFamily="50" charset="-128"/>
              </a:rPr>
              <a:t>Webster et al.  (2007)</a:t>
            </a:r>
            <a:endParaRPr lang="en-US" altLang="ja-JP" baseline="30000" dirty="0">
              <a:latin typeface="MigMix 1P" pitchFamily="50" charset="-128"/>
              <a:ea typeface="MigMix 1P" pitchFamily="50" charset="-128"/>
              <a:cs typeface="MigMix 1P" pitchFamily="50" charset="-128"/>
            </a:endParaRPr>
          </a:p>
        </p:txBody>
      </p:sp>
    </p:spTree>
    <p:extLst>
      <p:ext uri="{BB962C8B-B14F-4D97-AF65-F5344CB8AC3E}">
        <p14:creationId xmlns:p14="http://schemas.microsoft.com/office/powerpoint/2010/main" val="3036433605"/>
      </p:ext>
    </p:extLst>
  </p:cSld>
  <p:clrMapOvr>
    <a:masterClrMapping/>
  </p:clrMapOvr>
  <p:transition spd="slow">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Theoretical (numerical) studies 1/2</a:t>
            </a:r>
            <a:endParaRPr kumimoji="1" lang="ja-JP" altLang="en-US" dirty="0"/>
          </a:p>
        </p:txBody>
      </p:sp>
      <p:sp>
        <p:nvSpPr>
          <p:cNvPr id="4" name="スライド番号プレースホルダー 3"/>
          <p:cNvSpPr>
            <a:spLocks noGrp="1"/>
          </p:cNvSpPr>
          <p:nvPr>
            <p:ph type="sldNum" sz="quarter" idx="12"/>
          </p:nvPr>
        </p:nvSpPr>
        <p:spPr/>
        <p:txBody>
          <a:bodyPr/>
          <a:lstStyle/>
          <a:p>
            <a:fld id="{0B4AC312-9088-7A41-9348-5601ED868CC6}" type="slidenum">
              <a:rPr lang="en-US" smtClean="0"/>
              <a:pPr/>
              <a:t>33</a:t>
            </a:fld>
            <a:endParaRPr lang="en-US"/>
          </a:p>
        </p:txBody>
      </p:sp>
      <p:sp>
        <p:nvSpPr>
          <p:cNvPr id="9" name="正方形/長方形 8"/>
          <p:cNvSpPr/>
          <p:nvPr/>
        </p:nvSpPr>
        <p:spPr>
          <a:xfrm>
            <a:off x="5350944" y="683872"/>
            <a:ext cx="2404512" cy="369332"/>
          </a:xfrm>
          <a:prstGeom prst="rect">
            <a:avLst/>
          </a:prstGeom>
        </p:spPr>
        <p:txBody>
          <a:bodyPr wrap="none">
            <a:spAutoFit/>
          </a:bodyPr>
          <a:lstStyle/>
          <a:p>
            <a:r>
              <a:rPr lang="en-US" altLang="ja-JP" dirty="0" smtClean="0">
                <a:latin typeface="MigMix 1P" pitchFamily="50" charset="-128"/>
                <a:ea typeface="MigMix 1P" pitchFamily="50" charset="-128"/>
                <a:cs typeface="MigMix 1P" pitchFamily="50" charset="-128"/>
              </a:rPr>
              <a:t>Schubert et al. (1999)</a:t>
            </a:r>
            <a:endParaRPr lang="en-US" altLang="ja-JP" baseline="30000" dirty="0">
              <a:latin typeface="MigMix 1P" pitchFamily="50" charset="-128"/>
              <a:ea typeface="MigMix 1P" pitchFamily="50" charset="-128"/>
              <a:cs typeface="MigMix 1P" pitchFamily="50" charset="-128"/>
            </a:endParaRPr>
          </a:p>
        </p:txBody>
      </p:sp>
      <p:pic>
        <p:nvPicPr>
          <p:cNvPr id="10" name="図 9"/>
          <p:cNvPicPr>
            <a:picLocks noChangeAspect="1"/>
          </p:cNvPicPr>
          <p:nvPr/>
        </p:nvPicPr>
        <p:blipFill>
          <a:blip r:embed="rId3"/>
          <a:stretch>
            <a:fillRect/>
          </a:stretch>
        </p:blipFill>
        <p:spPr>
          <a:xfrm>
            <a:off x="777590" y="840079"/>
            <a:ext cx="2557105" cy="5015516"/>
          </a:xfrm>
          <a:prstGeom prst="rect">
            <a:avLst/>
          </a:prstGeom>
        </p:spPr>
      </p:pic>
      <p:sp>
        <p:nvSpPr>
          <p:cNvPr id="12" name="正方形/長方形 11"/>
          <p:cNvSpPr/>
          <p:nvPr/>
        </p:nvSpPr>
        <p:spPr>
          <a:xfrm>
            <a:off x="254000" y="470747"/>
            <a:ext cx="3854541" cy="369332"/>
          </a:xfrm>
          <a:prstGeom prst="rect">
            <a:avLst/>
          </a:prstGeom>
        </p:spPr>
        <p:txBody>
          <a:bodyPr wrap="none">
            <a:spAutoFit/>
          </a:bodyPr>
          <a:lstStyle/>
          <a:p>
            <a:r>
              <a:rPr lang="en-US" altLang="ja-JP" dirty="0" smtClean="0">
                <a:latin typeface="MigMix 1P" pitchFamily="50" charset="-128"/>
                <a:ea typeface="MigMix 1P" pitchFamily="50" charset="-128"/>
                <a:cs typeface="MigMix 1P" pitchFamily="50" charset="-128"/>
              </a:rPr>
              <a:t>Montgomery and </a:t>
            </a:r>
            <a:r>
              <a:rPr lang="en-US" altLang="ja-JP" dirty="0" err="1" smtClean="0">
                <a:latin typeface="MigMix 1P" pitchFamily="50" charset="-128"/>
                <a:ea typeface="MigMix 1P" pitchFamily="50" charset="-128"/>
                <a:cs typeface="MigMix 1P" pitchFamily="50" charset="-128"/>
              </a:rPr>
              <a:t>Kallenbach</a:t>
            </a:r>
            <a:r>
              <a:rPr lang="en-US" altLang="ja-JP" dirty="0" smtClean="0">
                <a:latin typeface="MigMix 1P" pitchFamily="50" charset="-128"/>
                <a:ea typeface="MigMix 1P" pitchFamily="50" charset="-128"/>
                <a:cs typeface="MigMix 1P" pitchFamily="50" charset="-128"/>
              </a:rPr>
              <a:t> (1997)</a:t>
            </a:r>
            <a:endParaRPr lang="en-US" altLang="ja-JP" baseline="30000" dirty="0">
              <a:latin typeface="MigMix 1P" pitchFamily="50" charset="-128"/>
              <a:ea typeface="MigMix 1P" pitchFamily="50" charset="-128"/>
              <a:cs typeface="MigMix 1P" pitchFamily="50" charset="-128"/>
            </a:endParaRPr>
          </a:p>
        </p:txBody>
      </p:sp>
      <p:pic>
        <p:nvPicPr>
          <p:cNvPr id="13" name="図 12" descr="HurricaneIsabel12Sept200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1431" y="1219200"/>
            <a:ext cx="2125096" cy="2201264"/>
          </a:xfrm>
          <a:prstGeom prst="rect">
            <a:avLst/>
          </a:prstGeom>
        </p:spPr>
      </p:pic>
      <p:sp>
        <p:nvSpPr>
          <p:cNvPr id="14" name="正方形/長方形 13"/>
          <p:cNvSpPr/>
          <p:nvPr/>
        </p:nvSpPr>
        <p:spPr>
          <a:xfrm>
            <a:off x="6869915" y="5436037"/>
            <a:ext cx="2309696" cy="400110"/>
          </a:xfrm>
          <a:prstGeom prst="rect">
            <a:avLst/>
          </a:prstGeom>
        </p:spPr>
        <p:txBody>
          <a:bodyPr wrap="square">
            <a:spAutoFit/>
          </a:bodyPr>
          <a:lstStyle/>
          <a:p>
            <a:r>
              <a:rPr lang="en-US" altLang="ja-JP" sz="1000" dirty="0"/>
              <a:t>http://</a:t>
            </a:r>
            <a:r>
              <a:rPr lang="en-US" altLang="ja-JP" sz="1000" dirty="0" err="1"/>
              <a:t>www.hurricanescience.org</a:t>
            </a:r>
            <a:r>
              <a:rPr lang="en-US" altLang="ja-JP" sz="1000" dirty="0"/>
              <a:t>/science/science/</a:t>
            </a:r>
            <a:r>
              <a:rPr lang="en-US" altLang="ja-JP" sz="1000" dirty="0" err="1"/>
              <a:t>hurricanestructure</a:t>
            </a:r>
            <a:r>
              <a:rPr lang="en-US" altLang="ja-JP" sz="1000" dirty="0"/>
              <a:t>/</a:t>
            </a:r>
            <a:endParaRPr lang="ja-JP" altLang="en-US" sz="1000" dirty="0"/>
          </a:p>
        </p:txBody>
      </p:sp>
      <p:pic>
        <p:nvPicPr>
          <p:cNvPr id="16" name="図 15" descr="HurricaneIsabel12Sept2003.jpg"/>
          <p:cNvPicPr>
            <a:picLocks noChangeAspect="1"/>
          </p:cNvPicPr>
          <p:nvPr/>
        </p:nvPicPr>
        <p:blipFill rotWithShape="1">
          <a:blip r:embed="rId4">
            <a:extLst>
              <a:ext uri="{28A0092B-C50C-407E-A947-70E740481C1C}">
                <a14:useLocalDpi xmlns:a14="http://schemas.microsoft.com/office/drawing/2010/main" val="0"/>
              </a:ext>
            </a:extLst>
          </a:blip>
          <a:srcRect l="39044" t="32005" r="34318" b="43860"/>
          <a:stretch/>
        </p:blipFill>
        <p:spPr>
          <a:xfrm>
            <a:off x="7064370" y="3581400"/>
            <a:ext cx="1812930" cy="1701480"/>
          </a:xfrm>
          <a:prstGeom prst="rect">
            <a:avLst/>
          </a:prstGeom>
        </p:spPr>
      </p:pic>
      <p:pic>
        <p:nvPicPr>
          <p:cNvPr id="17" name="図 16"/>
          <p:cNvPicPr>
            <a:picLocks noChangeAspect="1"/>
          </p:cNvPicPr>
          <p:nvPr/>
        </p:nvPicPr>
        <p:blipFill>
          <a:blip r:embed="rId5"/>
          <a:stretch>
            <a:fillRect/>
          </a:stretch>
        </p:blipFill>
        <p:spPr>
          <a:xfrm>
            <a:off x="4236599" y="1066800"/>
            <a:ext cx="2613020" cy="3733800"/>
          </a:xfrm>
          <a:prstGeom prst="rect">
            <a:avLst/>
          </a:prstGeom>
        </p:spPr>
      </p:pic>
      <p:sp>
        <p:nvSpPr>
          <p:cNvPr id="18" name="コンテンツ プレースホルダー 5"/>
          <p:cNvSpPr>
            <a:spLocks noGrp="1"/>
          </p:cNvSpPr>
          <p:nvPr>
            <p:ph idx="1"/>
          </p:nvPr>
        </p:nvSpPr>
        <p:spPr>
          <a:xfrm>
            <a:off x="254000" y="5855596"/>
            <a:ext cx="8901235" cy="773804"/>
          </a:xfrm>
        </p:spPr>
        <p:txBody>
          <a:bodyPr>
            <a:normAutofit lnSpcReduction="10000"/>
          </a:bodyPr>
          <a:lstStyle/>
          <a:p>
            <a:pPr marL="0" indent="0">
              <a:buNone/>
            </a:pPr>
            <a:r>
              <a:rPr kumimoji="1" lang="en-US" altLang="ja-JP" sz="2400" dirty="0" smtClean="0"/>
              <a:t>The “eye” is not always circular and the shape may be determined by fluid dynamical processes. </a:t>
            </a:r>
            <a:endParaRPr kumimoji="1" lang="ja-JP" altLang="en-US" sz="2400" dirty="0"/>
          </a:p>
        </p:txBody>
      </p:sp>
    </p:spTree>
    <p:extLst>
      <p:ext uri="{BB962C8B-B14F-4D97-AF65-F5344CB8AC3E}">
        <p14:creationId xmlns:p14="http://schemas.microsoft.com/office/powerpoint/2010/main" val="124004463"/>
      </p:ext>
    </p:extLst>
  </p:cSld>
  <p:clrMapOvr>
    <a:masterClrMapping/>
  </p:clrMapOvr>
  <p:transition spd="slow">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Theoretical (numerical) studies 2/2</a:t>
            </a:r>
            <a:endParaRPr kumimoji="1" lang="ja-JP" altLang="en-US" dirty="0"/>
          </a:p>
        </p:txBody>
      </p:sp>
      <p:sp>
        <p:nvSpPr>
          <p:cNvPr id="4" name="スライド番号プレースホルダー 3"/>
          <p:cNvSpPr>
            <a:spLocks noGrp="1"/>
          </p:cNvSpPr>
          <p:nvPr>
            <p:ph type="sldNum" sz="quarter" idx="12"/>
          </p:nvPr>
        </p:nvSpPr>
        <p:spPr/>
        <p:txBody>
          <a:bodyPr/>
          <a:lstStyle/>
          <a:p>
            <a:fld id="{0B4AC312-9088-7A41-9348-5601ED868CC6}" type="slidenum">
              <a:rPr lang="en-US" smtClean="0"/>
              <a:pPr/>
              <a:t>34</a:t>
            </a:fld>
            <a:endParaRPr lang="en-US"/>
          </a:p>
        </p:txBody>
      </p:sp>
      <p:sp>
        <p:nvSpPr>
          <p:cNvPr id="6" name="コンテンツ プレースホルダー 5"/>
          <p:cNvSpPr>
            <a:spLocks noGrp="1"/>
          </p:cNvSpPr>
          <p:nvPr>
            <p:ph idx="1"/>
          </p:nvPr>
        </p:nvSpPr>
        <p:spPr>
          <a:xfrm>
            <a:off x="531935" y="5791199"/>
            <a:ext cx="8623300" cy="625475"/>
          </a:xfrm>
        </p:spPr>
        <p:txBody>
          <a:bodyPr>
            <a:normAutofit/>
          </a:bodyPr>
          <a:lstStyle/>
          <a:p>
            <a:pPr marL="0" indent="0">
              <a:buNone/>
            </a:pPr>
            <a:r>
              <a:rPr kumimoji="1" lang="en-US" altLang="ja-JP" sz="2400" dirty="0" smtClean="0"/>
              <a:t>Typhoons can be generated without any precursor.</a:t>
            </a:r>
            <a:endParaRPr kumimoji="1" lang="ja-JP" altLang="en-US" sz="2400" dirty="0"/>
          </a:p>
        </p:txBody>
      </p:sp>
      <p:pic>
        <p:nvPicPr>
          <p:cNvPr id="8" name="図 7"/>
          <p:cNvPicPr>
            <a:picLocks noChangeAspect="1"/>
          </p:cNvPicPr>
          <p:nvPr/>
        </p:nvPicPr>
        <p:blipFill>
          <a:blip r:embed="rId2"/>
          <a:stretch>
            <a:fillRect/>
          </a:stretch>
        </p:blipFill>
        <p:spPr>
          <a:xfrm>
            <a:off x="1219200" y="476769"/>
            <a:ext cx="6705600" cy="4879456"/>
          </a:xfrm>
          <a:prstGeom prst="rect">
            <a:avLst/>
          </a:prstGeom>
        </p:spPr>
      </p:pic>
      <p:sp>
        <p:nvSpPr>
          <p:cNvPr id="9" name="正方形/長方形 8"/>
          <p:cNvSpPr/>
          <p:nvPr/>
        </p:nvSpPr>
        <p:spPr>
          <a:xfrm>
            <a:off x="5796782" y="5356225"/>
            <a:ext cx="3405387" cy="369332"/>
          </a:xfrm>
          <a:prstGeom prst="rect">
            <a:avLst/>
          </a:prstGeom>
        </p:spPr>
        <p:txBody>
          <a:bodyPr wrap="none">
            <a:spAutoFit/>
          </a:bodyPr>
          <a:lstStyle/>
          <a:p>
            <a:r>
              <a:rPr lang="en-US" altLang="ja-JP" dirty="0" err="1" smtClean="0">
                <a:latin typeface="MigMix 1P" pitchFamily="50" charset="-128"/>
                <a:ea typeface="MigMix 1P" pitchFamily="50" charset="-128"/>
                <a:cs typeface="MigMix 1P" pitchFamily="50" charset="-128"/>
              </a:rPr>
              <a:t>Schecter</a:t>
            </a:r>
            <a:r>
              <a:rPr lang="en-US" altLang="ja-JP" dirty="0" smtClean="0">
                <a:latin typeface="MigMix 1P" pitchFamily="50" charset="-128"/>
                <a:ea typeface="MigMix 1P" pitchFamily="50" charset="-128"/>
                <a:cs typeface="MigMix 1P" pitchFamily="50" charset="-128"/>
              </a:rPr>
              <a:t> and Dunkerton (2009)</a:t>
            </a:r>
            <a:endParaRPr lang="en-US" altLang="ja-JP" baseline="30000" dirty="0">
              <a:latin typeface="MigMix 1P" pitchFamily="50" charset="-128"/>
              <a:ea typeface="MigMix 1P" pitchFamily="50" charset="-128"/>
              <a:cs typeface="MigMix 1P" pitchFamily="50" charset="-128"/>
            </a:endParaRPr>
          </a:p>
        </p:txBody>
      </p:sp>
    </p:spTree>
    <p:extLst>
      <p:ext uri="{BB962C8B-B14F-4D97-AF65-F5344CB8AC3E}">
        <p14:creationId xmlns:p14="http://schemas.microsoft.com/office/powerpoint/2010/main" val="1046374794"/>
      </p:ext>
    </p:extLst>
  </p:cSld>
  <p:clrMapOvr>
    <a:masterClrMapping/>
  </p:clrMapOvr>
  <p:transition spd="slow">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hurricane-1.jpg"/>
          <p:cNvPicPr>
            <a:picLocks noChangeAspect="1"/>
          </p:cNvPicPr>
          <p:nvPr/>
        </p:nvPicPr>
        <p:blipFill>
          <a:blip r:embed="rId2">
            <a:lum bright="10000" contrast="-10000"/>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p>
            <a:r>
              <a:rPr lang="en-US" altLang="ja-JP" dirty="0" smtClean="0">
                <a:solidFill>
                  <a:schemeClr val="bg1">
                    <a:lumMod val="95000"/>
                  </a:schemeClr>
                </a:solidFill>
              </a:rPr>
              <a:t>Summary </a:t>
            </a:r>
            <a:r>
              <a:rPr lang="ja-JP" altLang="en-US" dirty="0" smtClean="0">
                <a:solidFill>
                  <a:schemeClr val="bg1">
                    <a:lumMod val="95000"/>
                  </a:schemeClr>
                </a:solidFill>
              </a:rPr>
              <a:t>２（</a:t>
            </a:r>
            <a:r>
              <a:rPr lang="en-US" altLang="ja-JP" dirty="0" smtClean="0">
                <a:solidFill>
                  <a:schemeClr val="bg1">
                    <a:lumMod val="95000"/>
                  </a:schemeClr>
                </a:solidFill>
              </a:rPr>
              <a:t>researches on typhoons</a:t>
            </a:r>
            <a:r>
              <a:rPr lang="ja-JP" altLang="en-US" dirty="0" smtClean="0">
                <a:solidFill>
                  <a:schemeClr val="bg1">
                    <a:lumMod val="95000"/>
                  </a:schemeClr>
                </a:solidFill>
              </a:rPr>
              <a:t>）</a:t>
            </a:r>
            <a:endParaRPr lang="en-US" dirty="0">
              <a:solidFill>
                <a:schemeClr val="bg1">
                  <a:lumMod val="95000"/>
                </a:schemeClr>
              </a:solidFill>
            </a:endParaRPr>
          </a:p>
        </p:txBody>
      </p:sp>
      <p:sp>
        <p:nvSpPr>
          <p:cNvPr id="5" name="Slide Number Placeholder 3"/>
          <p:cNvSpPr>
            <a:spLocks noGrp="1"/>
          </p:cNvSpPr>
          <p:nvPr>
            <p:ph type="sldNum" sz="quarter" idx="12"/>
          </p:nvPr>
        </p:nvSpPr>
        <p:spPr/>
        <p:txBody>
          <a:bodyPr/>
          <a:lstStyle/>
          <a:p>
            <a:fld id="{0B4AC312-9088-7A41-9348-5601ED868CC6}" type="slidenum">
              <a:rPr lang="en-US" smtClean="0"/>
              <a:pPr/>
              <a:t>35</a:t>
            </a:fld>
            <a:endParaRPr lang="en-US" dirty="0"/>
          </a:p>
        </p:txBody>
      </p:sp>
      <p:sp>
        <p:nvSpPr>
          <p:cNvPr id="13" name="Rectangle 3"/>
          <p:cNvSpPr txBox="1">
            <a:spLocks noChangeArrowheads="1"/>
          </p:cNvSpPr>
          <p:nvPr/>
        </p:nvSpPr>
        <p:spPr>
          <a:xfrm>
            <a:off x="172448" y="858798"/>
            <a:ext cx="8590551" cy="5542002"/>
          </a:xfrm>
          <a:prstGeom prst="rect">
            <a:avLst/>
          </a:prstGeom>
          <a:solidFill>
            <a:schemeClr val="bg1">
              <a:alpha val="82000"/>
            </a:schemeClr>
          </a:solidFill>
        </p:spPr>
        <p:txBody>
          <a:bodyPr vert="horz" lIns="91440" tIns="45720" rIns="91440" bIns="45720" rtlCol="0">
            <a:noAutofit/>
            <a:scene3d>
              <a:camera prst="orthographicFront"/>
              <a:lightRig rig="threePt" dir="t"/>
            </a:scene3d>
            <a:sp3d extrusionH="57150">
              <a:bevelT w="38100" h="38100"/>
            </a:sp3d>
          </a:bodyPr>
          <a:lstStyle/>
          <a:p>
            <a:pPr marL="514350" lvl="0" indent="-514350">
              <a:spcBef>
                <a:spcPct val="20000"/>
              </a:spcBef>
              <a:buFont typeface="+mj-ea"/>
              <a:buAutoNum type="circleNumDbPlain"/>
              <a:defRPr/>
            </a:pPr>
            <a:r>
              <a:rPr kumimoji="0" lang="en-US" altLang="ja-JP" sz="2200" b="0" i="0" u="none" strike="noStrike" kern="1200" cap="none" spc="0" normalizeH="0" baseline="0" noProof="0" dirty="0" smtClean="0">
                <a:ln w="3175">
                  <a:solidFill>
                    <a:srgbClr val="5AB8FF"/>
                  </a:solidFill>
                </a:ln>
                <a:effectLst>
                  <a:outerShdw blurRad="50800" dist="38100" dir="2700000" algn="tl" rotWithShape="0">
                    <a:prstClr val="black">
                      <a:alpha val="40000"/>
                    </a:prstClr>
                  </a:outerShdw>
                </a:effectLst>
                <a:uLnTx/>
                <a:uFillTx/>
              </a:rPr>
              <a:t>Many numerical studies</a:t>
            </a:r>
            <a:r>
              <a:rPr lang="ja-JP" altLang="en-US" sz="2200" noProof="0" dirty="0">
                <a:ln w="3175">
                  <a:solidFill>
                    <a:srgbClr val="5AB8FF"/>
                  </a:solidFill>
                </a:ln>
                <a:effectLst>
                  <a:outerShdw blurRad="50800" dist="38100" dir="2700000" algn="tl" rotWithShape="0">
                    <a:prstClr val="black">
                      <a:alpha val="40000"/>
                    </a:prstClr>
                  </a:outerShdw>
                </a:effectLst>
              </a:rPr>
              <a:t> </a:t>
            </a:r>
            <a:r>
              <a:rPr lang="en-US" altLang="ja-JP" sz="2200" noProof="0" dirty="0" smtClean="0">
                <a:ln w="3175">
                  <a:solidFill>
                    <a:srgbClr val="5AB8FF"/>
                  </a:solidFill>
                </a:ln>
                <a:effectLst>
                  <a:outerShdw blurRad="50800" dist="38100" dir="2700000" algn="tl" rotWithShape="0">
                    <a:prstClr val="black">
                      <a:alpha val="40000"/>
                    </a:prstClr>
                  </a:outerShdw>
                </a:effectLst>
              </a:rPr>
              <a:t>due to the </a:t>
            </a:r>
            <a:r>
              <a:rPr lang="en-US" altLang="ja-JP" sz="2200" dirty="0" smtClean="0">
                <a:ln w="3175">
                  <a:solidFill>
                    <a:srgbClr val="5AB8FF"/>
                  </a:solidFill>
                </a:ln>
                <a:effectLst>
                  <a:outerShdw blurRad="50800" dist="38100" dir="2700000" algn="tl" rotWithShape="0">
                    <a:prstClr val="black">
                      <a:alpha val="40000"/>
                    </a:prstClr>
                  </a:outerShdw>
                </a:effectLst>
              </a:rPr>
              <a:t>difficulty of observation and </a:t>
            </a:r>
            <a:r>
              <a:rPr lang="en-US" altLang="ja-JP" sz="2200" dirty="0" err="1" smtClean="0">
                <a:ln w="3175">
                  <a:solidFill>
                    <a:srgbClr val="5AB8FF"/>
                  </a:solidFill>
                </a:ln>
                <a:effectLst>
                  <a:outerShdw blurRad="50800" dist="38100" dir="2700000" algn="tl" rotWithShape="0">
                    <a:prstClr val="black">
                      <a:alpha val="40000"/>
                    </a:prstClr>
                  </a:outerShdw>
                </a:effectLst>
              </a:rPr>
              <a:t>nonlinearlity</a:t>
            </a:r>
            <a:r>
              <a:rPr lang="en-US" altLang="ja-JP" sz="2200" dirty="0" smtClean="0">
                <a:ln w="3175">
                  <a:solidFill>
                    <a:srgbClr val="5AB8FF"/>
                  </a:solidFill>
                </a:ln>
                <a:effectLst>
                  <a:outerShdw blurRad="50800" dist="38100" dir="2700000" algn="tl" rotWithShape="0">
                    <a:prstClr val="black">
                      <a:alpha val="40000"/>
                    </a:prstClr>
                  </a:outerShdw>
                </a:effectLst>
              </a:rPr>
              <a:t> </a:t>
            </a:r>
            <a:endParaRPr kumimoji="0" lang="en-US" altLang="ja-JP" sz="2200" b="0" i="0" u="none" strike="noStrike" kern="1200" cap="none" spc="0" normalizeH="0" baseline="0" noProof="0" dirty="0" smtClean="0">
              <a:ln w="3175">
                <a:solidFill>
                  <a:srgbClr val="5AB8FF"/>
                </a:solidFill>
              </a:ln>
              <a:effectLst>
                <a:outerShdw blurRad="50800" dist="38100" dir="2700000" algn="tl" rotWithShape="0">
                  <a:prstClr val="black">
                    <a:alpha val="40000"/>
                  </a:prstClr>
                </a:outerShdw>
              </a:effectLst>
              <a:uLnTx/>
              <a:uFillTx/>
            </a:endParaRPr>
          </a:p>
          <a:p>
            <a:pPr marL="514350" marR="0" lvl="0" indent="-514350" algn="l" defTabSz="457200" rtl="0" eaLnBrk="1" fontAlgn="auto" latinLnBrk="0" hangingPunct="1">
              <a:lnSpc>
                <a:spcPct val="100000"/>
              </a:lnSpc>
              <a:spcBef>
                <a:spcPct val="20000"/>
              </a:spcBef>
              <a:spcAft>
                <a:spcPts val="0"/>
              </a:spcAft>
              <a:buClrTx/>
              <a:buSzTx/>
              <a:buFont typeface="+mj-ea"/>
              <a:buAutoNum type="circleNumDbPlain"/>
              <a:tabLst/>
              <a:defRPr/>
            </a:pPr>
            <a:endParaRPr kumimoji="0" lang="en-US" altLang="ja-JP" sz="2200" b="0" i="0" u="none" strike="noStrike" kern="1200" cap="none" spc="0" normalizeH="0" baseline="0" noProof="0" dirty="0" smtClean="0">
              <a:ln w="3175">
                <a:solidFill>
                  <a:schemeClr val="tx1"/>
                </a:solidFill>
              </a:ln>
              <a:effectLst>
                <a:outerShdw blurRad="50800" dist="38100" dir="2700000" algn="tl" rotWithShape="0">
                  <a:prstClr val="black">
                    <a:alpha val="40000"/>
                  </a:prstClr>
                </a:outerShdw>
              </a:effectLst>
              <a:uLnTx/>
              <a:uFillTx/>
            </a:endParaRPr>
          </a:p>
          <a:p>
            <a:pPr marL="514350" marR="0" lvl="0" indent="-514350" algn="l" defTabSz="457200" rtl="0" eaLnBrk="1" fontAlgn="auto" latinLnBrk="0" hangingPunct="1">
              <a:lnSpc>
                <a:spcPct val="100000"/>
              </a:lnSpc>
              <a:spcBef>
                <a:spcPct val="20000"/>
              </a:spcBef>
              <a:spcAft>
                <a:spcPts val="0"/>
              </a:spcAft>
              <a:buClrTx/>
              <a:buSzTx/>
              <a:buFont typeface="+mj-ea"/>
              <a:buAutoNum type="circleNumDbPlain"/>
              <a:tabLst/>
              <a:defRPr/>
            </a:pPr>
            <a:r>
              <a:rPr lang="en-US" altLang="ja-JP" sz="2200" b="1" dirty="0" smtClean="0">
                <a:ln w="18000">
                  <a:solidFill>
                    <a:srgbClr val="FFFF00"/>
                  </a:solidFill>
                  <a:prstDash val="solid"/>
                  <a:miter lim="800000"/>
                </a:ln>
                <a:noFill/>
                <a:effectLst>
                  <a:outerShdw blurRad="25500" dist="23000" dir="7020000" algn="tl">
                    <a:srgbClr val="000000">
                      <a:alpha val="50000"/>
                    </a:srgbClr>
                  </a:outerShdw>
                </a:effectLst>
              </a:rPr>
              <a:t>Scientific target shifts from track</a:t>
            </a:r>
            <a:r>
              <a:rPr lang="ja-JP" altLang="en-US" sz="2200" b="1" dirty="0" smtClean="0">
                <a:ln w="18000">
                  <a:solidFill>
                    <a:srgbClr val="FFFF00"/>
                  </a:solidFill>
                  <a:prstDash val="solid"/>
                  <a:miter lim="800000"/>
                </a:ln>
                <a:noFill/>
                <a:effectLst>
                  <a:outerShdw blurRad="25500" dist="23000" dir="7020000" algn="tl">
                    <a:srgbClr val="000000">
                      <a:alpha val="50000"/>
                    </a:srgbClr>
                  </a:outerShdw>
                </a:effectLst>
              </a:rPr>
              <a:t>（</a:t>
            </a:r>
            <a:r>
              <a:rPr lang="en-US" altLang="ja-JP" sz="2200" b="1" dirty="0" smtClean="0">
                <a:ln w="18000">
                  <a:solidFill>
                    <a:srgbClr val="FFFF00"/>
                  </a:solidFill>
                  <a:prstDash val="solid"/>
                  <a:miter lim="800000"/>
                </a:ln>
                <a:noFill/>
                <a:effectLst>
                  <a:outerShdw blurRad="25500" dist="23000" dir="7020000" algn="tl">
                    <a:srgbClr val="000000">
                      <a:alpha val="50000"/>
                    </a:srgbClr>
                  </a:outerShdw>
                </a:effectLst>
              </a:rPr>
              <a:t>~1990</a:t>
            </a:r>
            <a:r>
              <a:rPr lang="ja-JP" altLang="en-US" sz="2200" b="1" dirty="0" smtClean="0">
                <a:ln w="18000">
                  <a:solidFill>
                    <a:srgbClr val="FFFF00"/>
                  </a:solidFill>
                  <a:prstDash val="solid"/>
                  <a:miter lim="800000"/>
                </a:ln>
                <a:noFill/>
                <a:effectLst>
                  <a:outerShdw blurRad="25500" dist="23000" dir="7020000" algn="tl">
                    <a:srgbClr val="000000">
                      <a:alpha val="50000"/>
                    </a:srgbClr>
                  </a:outerShdw>
                </a:effectLst>
              </a:rPr>
              <a:t>） </a:t>
            </a:r>
            <a:r>
              <a:rPr lang="en-US" altLang="ja-JP" sz="2200" b="1" dirty="0" smtClean="0">
                <a:ln w="18000">
                  <a:solidFill>
                    <a:srgbClr val="FFFF00"/>
                  </a:solidFill>
                  <a:prstDash val="solid"/>
                  <a:miter lim="800000"/>
                </a:ln>
                <a:noFill/>
                <a:effectLst>
                  <a:outerShdw blurRad="25500" dist="23000" dir="7020000" algn="tl">
                    <a:srgbClr val="000000">
                      <a:alpha val="50000"/>
                    </a:srgbClr>
                  </a:outerShdw>
                </a:effectLst>
              </a:rPr>
              <a:t>to small scale phenomena</a:t>
            </a:r>
            <a:r>
              <a:rPr lang="ja-JP" altLang="en-US" sz="2200" b="1" dirty="0" smtClean="0">
                <a:ln w="18000">
                  <a:solidFill>
                    <a:srgbClr val="FFFF00"/>
                  </a:solidFill>
                  <a:prstDash val="solid"/>
                  <a:miter lim="800000"/>
                </a:ln>
                <a:noFill/>
                <a:effectLst>
                  <a:outerShdw blurRad="25500" dist="23000" dir="7020000" algn="tl">
                    <a:srgbClr val="000000">
                      <a:alpha val="50000"/>
                    </a:srgbClr>
                  </a:outerShdw>
                </a:effectLst>
              </a:rPr>
              <a:t> </a:t>
            </a:r>
            <a:r>
              <a:rPr lang="en-US" altLang="ja-JP" sz="2200" b="1" dirty="0" smtClean="0">
                <a:ln w="18000">
                  <a:solidFill>
                    <a:srgbClr val="FFFF00"/>
                  </a:solidFill>
                  <a:prstDash val="solid"/>
                  <a:miter lim="800000"/>
                </a:ln>
                <a:noFill/>
                <a:effectLst>
                  <a:outerShdw blurRad="25500" dist="23000" dir="7020000" algn="tl">
                    <a:srgbClr val="000000">
                      <a:alpha val="50000"/>
                    </a:srgbClr>
                  </a:outerShdw>
                </a:effectLst>
              </a:rPr>
              <a:t>in the core region</a:t>
            </a:r>
          </a:p>
          <a:p>
            <a:pPr marL="514350" marR="0" lvl="0" indent="-514350" algn="l" defTabSz="457200" rtl="0" eaLnBrk="1" fontAlgn="auto" latinLnBrk="0" hangingPunct="1">
              <a:lnSpc>
                <a:spcPct val="100000"/>
              </a:lnSpc>
              <a:spcBef>
                <a:spcPct val="20000"/>
              </a:spcBef>
              <a:spcAft>
                <a:spcPts val="0"/>
              </a:spcAft>
              <a:buClrTx/>
              <a:buSzTx/>
              <a:buFont typeface="+mj-ea"/>
              <a:buAutoNum type="circleNumDbPlain"/>
              <a:tabLst/>
              <a:defRPr/>
            </a:pPr>
            <a:endParaRPr lang="en-US" altLang="ja-JP" sz="2200" dirty="0" smtClean="0">
              <a:ln w="3175">
                <a:solidFill>
                  <a:schemeClr val="tx1"/>
                </a:solidFill>
              </a:ln>
              <a:effectLst>
                <a:outerShdw blurRad="50800" dist="38100" dir="2700000" algn="tl" rotWithShape="0">
                  <a:prstClr val="black">
                    <a:alpha val="40000"/>
                  </a:prstClr>
                </a:outerShdw>
              </a:effectLst>
            </a:endParaRPr>
          </a:p>
          <a:p>
            <a:pPr marL="514350" indent="-514350">
              <a:spcBef>
                <a:spcPct val="20000"/>
              </a:spcBef>
              <a:buFont typeface="+mj-ea"/>
              <a:buAutoNum type="circleNumDbPlain"/>
              <a:defRPr/>
            </a:pPr>
            <a:r>
              <a:rPr lang="en-US" altLang="ja-JP" sz="2200" dirty="0" smtClean="0">
                <a:ln w="3175">
                  <a:solidFill>
                    <a:srgbClr val="00B050"/>
                  </a:solidFill>
                </a:ln>
                <a:effectLst>
                  <a:outerShdw blurRad="50800" dist="38100" dir="2700000" algn="tl" rotWithShape="0">
                    <a:prstClr val="black">
                      <a:alpha val="40000"/>
                    </a:prstClr>
                  </a:outerShdw>
                </a:effectLst>
              </a:rPr>
              <a:t>As models gain in popularity, number of “case study” is on the increase</a:t>
            </a:r>
          </a:p>
          <a:p>
            <a:pPr marL="514350" lvl="0" indent="-514350">
              <a:spcBef>
                <a:spcPct val="20000"/>
              </a:spcBef>
              <a:buFont typeface="+mj-ea"/>
              <a:buAutoNum type="circleNumDbPlain"/>
              <a:defRPr/>
            </a:pPr>
            <a:endParaRPr lang="en-US" altLang="ja-JP" sz="2200" dirty="0">
              <a:ln w="3175">
                <a:solidFill>
                  <a:srgbClr val="00B050"/>
                </a:solidFill>
              </a:ln>
              <a:effectLst>
                <a:outerShdw blurRad="50800" dist="38100" dir="2700000" algn="tl" rotWithShape="0">
                  <a:prstClr val="black">
                    <a:alpha val="40000"/>
                  </a:prstClr>
                </a:outerShdw>
              </a:effectLst>
            </a:endParaRPr>
          </a:p>
          <a:p>
            <a:pPr marL="514350" lvl="0" indent="-514350">
              <a:spcBef>
                <a:spcPct val="20000"/>
              </a:spcBef>
              <a:buFont typeface="+mj-ea"/>
              <a:buAutoNum type="circleNumDbPlain"/>
              <a:defRPr/>
            </a:pPr>
            <a:r>
              <a:rPr lang="en-US" altLang="ja-JP" sz="2200" dirty="0" smtClean="0">
                <a:ln w="3175">
                  <a:solidFill>
                    <a:srgbClr val="FFC000"/>
                  </a:solidFill>
                </a:ln>
                <a:effectLst>
                  <a:outerShdw blurRad="50800" dist="38100" dir="2700000" algn="tl" rotWithShape="0">
                    <a:prstClr val="black">
                      <a:alpha val="40000"/>
                    </a:prstClr>
                  </a:outerShdw>
                </a:effectLst>
              </a:rPr>
              <a:t>Recent climatological studies focus on future changes (global warming)</a:t>
            </a:r>
          </a:p>
          <a:p>
            <a:pPr marL="514350" marR="0" lvl="0" indent="-514350" algn="l" defTabSz="457200" rtl="0" eaLnBrk="1" fontAlgn="auto" latinLnBrk="0" hangingPunct="1">
              <a:lnSpc>
                <a:spcPct val="100000"/>
              </a:lnSpc>
              <a:spcBef>
                <a:spcPct val="20000"/>
              </a:spcBef>
              <a:spcAft>
                <a:spcPts val="0"/>
              </a:spcAft>
              <a:buClrTx/>
              <a:buSzTx/>
              <a:buFont typeface="+mj-ea"/>
              <a:buAutoNum type="circleNumDbPlain"/>
              <a:tabLst/>
              <a:defRPr/>
            </a:pPr>
            <a:endParaRPr lang="en-US" altLang="ja-JP" sz="2200" dirty="0" smtClean="0">
              <a:ln w="3175">
                <a:solidFill>
                  <a:schemeClr val="tx1"/>
                </a:solidFill>
              </a:ln>
              <a:effectLst>
                <a:outerShdw blurRad="50800" dist="38100" dir="2700000" algn="tl" rotWithShape="0">
                  <a:prstClr val="black">
                    <a:alpha val="40000"/>
                  </a:prstClr>
                </a:outerShdw>
              </a:effectLst>
            </a:endParaRPr>
          </a:p>
          <a:p>
            <a:pPr marL="514350" indent="-514350">
              <a:spcBef>
                <a:spcPct val="20000"/>
              </a:spcBef>
              <a:buFont typeface="+mj-ea"/>
              <a:buAutoNum type="circleNumDbPlain"/>
              <a:defRPr/>
            </a:pPr>
            <a:r>
              <a:rPr lang="en-US" altLang="ja-JP" sz="2200" dirty="0" smtClean="0">
                <a:ln w="3175">
                  <a:solidFill>
                    <a:srgbClr val="FF0000"/>
                  </a:solidFill>
                </a:ln>
                <a:effectLst>
                  <a:outerShdw blurRad="50800" dist="38100" dir="2700000" algn="tl" rotWithShape="0">
                    <a:prstClr val="black">
                      <a:alpha val="40000"/>
                    </a:prstClr>
                  </a:outerShdw>
                </a:effectLst>
              </a:rPr>
              <a:t>Unsolved problems = genesis/intensification processes (especially genesis, how a typhoon generates, what is the mechanism)</a:t>
            </a:r>
          </a:p>
          <a:p>
            <a:pPr marL="514350" indent="-514350">
              <a:spcBef>
                <a:spcPct val="20000"/>
              </a:spcBef>
              <a:buFont typeface="+mj-ea"/>
              <a:buAutoNum type="circleNumDbPlain"/>
              <a:defRPr/>
            </a:pPr>
            <a:endParaRPr lang="en-US" altLang="ja-JP" sz="2200" dirty="0">
              <a:ln w="3175">
                <a:solidFill>
                  <a:srgbClr val="FF0000"/>
                </a:solidFill>
              </a:ln>
              <a:effectLst>
                <a:outerShdw blurRad="50800" dist="38100" dir="2700000" algn="tl" rotWithShape="0">
                  <a:prstClr val="black">
                    <a:alpha val="40000"/>
                  </a:prstClr>
                </a:outerShdw>
              </a:effectLst>
            </a:endParaRPr>
          </a:p>
          <a:p>
            <a:pPr marL="514350" indent="-514350">
              <a:spcBef>
                <a:spcPct val="20000"/>
              </a:spcBef>
              <a:buFont typeface="+mj-ea"/>
              <a:buAutoNum type="circleNumDbPlain"/>
              <a:defRPr/>
            </a:pPr>
            <a:endParaRPr lang="en-US" altLang="ja-JP" sz="2200" dirty="0">
              <a:ln w="3175">
                <a:solidFill>
                  <a:srgbClr val="FF0000"/>
                </a:solidFill>
              </a:ln>
              <a:effectLst>
                <a:outerShdw blurRad="50800" dist="38100" dir="2700000" algn="tl" rotWithShape="0">
                  <a:prstClr val="black">
                    <a:alpha val="40000"/>
                  </a:prstClr>
                </a:outerShdw>
              </a:effectLst>
            </a:endParaRPr>
          </a:p>
          <a:p>
            <a:pPr marL="514350" marR="0" lvl="0" indent="-514350" algn="l" defTabSz="457200" rtl="0" eaLnBrk="1" fontAlgn="auto" latinLnBrk="0" hangingPunct="1">
              <a:lnSpc>
                <a:spcPct val="100000"/>
              </a:lnSpc>
              <a:spcBef>
                <a:spcPct val="20000"/>
              </a:spcBef>
              <a:spcAft>
                <a:spcPts val="0"/>
              </a:spcAft>
              <a:buClrTx/>
              <a:buSzTx/>
              <a:buFont typeface="+mj-ea"/>
              <a:buAutoNum type="circleNumDbPlain"/>
              <a:tabLst/>
              <a:defRPr/>
            </a:pPr>
            <a:endParaRPr lang="en-US" altLang="ja-JP" sz="2200" dirty="0" smtClean="0">
              <a:ln w="3175">
                <a:solidFill>
                  <a:srgbClr val="00B050"/>
                </a:solidFill>
              </a:ln>
              <a:effectLst>
                <a:outerShdw blurRad="50800" dist="38100" dir="2700000" algn="tl" rotWithShape="0">
                  <a:prstClr val="black">
                    <a:alpha val="40000"/>
                  </a:prstClr>
                </a:outerShdw>
              </a:effectLst>
            </a:endParaRPr>
          </a:p>
          <a:p>
            <a:pPr marL="514350" marR="0" lvl="0" indent="-514350" algn="l" defTabSz="457200" rtl="0" eaLnBrk="1" fontAlgn="auto" latinLnBrk="0" hangingPunct="1">
              <a:lnSpc>
                <a:spcPct val="100000"/>
              </a:lnSpc>
              <a:spcBef>
                <a:spcPct val="20000"/>
              </a:spcBef>
              <a:spcAft>
                <a:spcPts val="0"/>
              </a:spcAft>
              <a:buClrTx/>
              <a:buSzTx/>
              <a:buFont typeface="+mj-ea"/>
              <a:buAutoNum type="circleNumDbPlain"/>
              <a:tabLst/>
              <a:defRPr/>
            </a:pPr>
            <a:endParaRPr lang="en-US" altLang="ja-JP" sz="2200" dirty="0" smtClean="0">
              <a:ln>
                <a:solidFill>
                  <a:schemeClr val="tx1"/>
                </a:solidFill>
              </a:ln>
              <a:solidFill>
                <a:schemeClr val="bg1">
                  <a:lumMod val="95000"/>
                </a:schemeClr>
              </a:solidFill>
            </a:endParaRPr>
          </a:p>
          <a:p>
            <a:pPr marL="514350" marR="0" lvl="0" indent="-514350" algn="l" defTabSz="457200" rtl="0" eaLnBrk="1" fontAlgn="auto" latinLnBrk="0" hangingPunct="1">
              <a:lnSpc>
                <a:spcPct val="100000"/>
              </a:lnSpc>
              <a:spcBef>
                <a:spcPct val="20000"/>
              </a:spcBef>
              <a:spcAft>
                <a:spcPts val="0"/>
              </a:spcAft>
              <a:buClrTx/>
              <a:buSzTx/>
              <a:buFont typeface="+mj-ea"/>
              <a:buAutoNum type="circleNumDbPlain"/>
              <a:tabLst/>
              <a:defRPr/>
            </a:pPr>
            <a:endParaRPr kumimoji="0" lang="en-US" altLang="ja-JP" sz="2200" b="0" i="0" u="none" strike="noStrike" kern="1200" cap="none" spc="0" normalizeH="0" baseline="0" noProof="0" dirty="0" smtClean="0">
              <a:ln>
                <a:solidFill>
                  <a:schemeClr val="tx1"/>
                </a:solidFill>
              </a:ln>
              <a:solidFill>
                <a:schemeClr val="bg1">
                  <a:lumMod val="95000"/>
                </a:schemeClr>
              </a:solidFill>
              <a:effectLst/>
              <a:uLnTx/>
              <a:uFillTx/>
            </a:endParaRPr>
          </a:p>
          <a:p>
            <a:pPr marL="457200" marR="0" lvl="0" indent="-457200" algn="l" defTabSz="457200" rtl="0" eaLnBrk="1" fontAlgn="auto" latinLnBrk="0" hangingPunct="1">
              <a:lnSpc>
                <a:spcPct val="100000"/>
              </a:lnSpc>
              <a:spcBef>
                <a:spcPct val="20000"/>
              </a:spcBef>
              <a:spcAft>
                <a:spcPts val="0"/>
              </a:spcAft>
              <a:buClrTx/>
              <a:buSzTx/>
              <a:tabLst/>
              <a:defRPr/>
            </a:pPr>
            <a:endParaRPr kumimoji="0" lang="en-US" altLang="ja-JP" sz="2200" b="0" i="0" u="none" strike="noStrike" kern="1200" cap="none" spc="0" normalizeH="0" baseline="0" noProof="0" dirty="0" smtClean="0">
              <a:ln>
                <a:solidFill>
                  <a:schemeClr val="tx1"/>
                </a:solidFill>
              </a:ln>
              <a:solidFill>
                <a:schemeClr val="bg1">
                  <a:lumMod val="95000"/>
                </a:schemeClr>
              </a:solidFill>
              <a:effectLst/>
              <a:uLnTx/>
              <a:uFillTx/>
            </a:endParaRPr>
          </a:p>
        </p:txBody>
      </p:sp>
    </p:spTree>
    <p:extLst>
      <p:ext uri="{BB962C8B-B14F-4D97-AF65-F5344CB8AC3E}">
        <p14:creationId xmlns:p14="http://schemas.microsoft.com/office/powerpoint/2010/main" val="1215666616"/>
      </p:ext>
    </p:extLst>
  </p:cSld>
  <p:clrMapOvr>
    <a:masterClrMapping/>
  </p:clrMapOvr>
  <p:transition spd="slow">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6858000"/>
          </a:xfrm>
          <a:prstGeom prst="rect">
            <a:avLst/>
          </a:prstGeom>
          <a:gradFill flip="none" rotWithShape="1">
            <a:gsLst>
              <a:gs pos="100000">
                <a:schemeClr val="tx1"/>
              </a:gs>
              <a:gs pos="30000">
                <a:srgbClr val="787878"/>
              </a:gs>
              <a:gs pos="0">
                <a:schemeClr val="accent1">
                  <a:tint val="50000"/>
                  <a:shade val="100000"/>
                  <a:satMod val="35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 name="タイトル 4"/>
          <p:cNvSpPr>
            <a:spLocks noGrp="1"/>
          </p:cNvSpPr>
          <p:nvPr>
            <p:ph type="title"/>
          </p:nvPr>
        </p:nvSpPr>
        <p:spPr>
          <a:xfrm>
            <a:off x="722313" y="1538012"/>
            <a:ext cx="5221287" cy="1362075"/>
          </a:xfrm>
        </p:spPr>
        <p:txBody>
          <a:bodyPr/>
          <a:lstStyle/>
          <a:p>
            <a:r>
              <a:rPr kumimoji="1" lang="en-US" altLang="ja-JP" b="0" dirty="0" smtClean="0">
                <a:ln w="3175" cmpd="sng">
                  <a:noFill/>
                </a:ln>
                <a:solidFill>
                  <a:schemeClr val="bg1"/>
                </a:solidFill>
              </a:rPr>
              <a:t>3</a:t>
            </a:r>
            <a:r>
              <a:rPr kumimoji="1" lang="en-US" altLang="ja-JP" b="0" dirty="0">
                <a:ln w="3175" cmpd="sng">
                  <a:noFill/>
                </a:ln>
                <a:solidFill>
                  <a:schemeClr val="bg1"/>
                </a:solidFill>
              </a:rPr>
              <a:t>. </a:t>
            </a:r>
            <a:r>
              <a:rPr kumimoji="1" lang="en-US" altLang="ja-JP" b="0" dirty="0" smtClean="0">
                <a:ln w="3175" cmpd="sng">
                  <a:noFill/>
                </a:ln>
                <a:solidFill>
                  <a:schemeClr val="bg1"/>
                </a:solidFill>
              </a:rPr>
              <a:t>Own studies</a:t>
            </a:r>
            <a:endParaRPr kumimoji="1" lang="ja-JP" altLang="en-US" b="0" dirty="0">
              <a:ln w="3175" cmpd="sng">
                <a:noFill/>
              </a:ln>
              <a:solidFill>
                <a:schemeClr val="bg1"/>
              </a:solidFill>
            </a:endParaRPr>
          </a:p>
        </p:txBody>
      </p:sp>
      <p:sp>
        <p:nvSpPr>
          <p:cNvPr id="4" name="スライド番号プレースホルダー 3"/>
          <p:cNvSpPr>
            <a:spLocks noGrp="1"/>
          </p:cNvSpPr>
          <p:nvPr>
            <p:ph type="sldNum" sz="quarter" idx="12"/>
          </p:nvPr>
        </p:nvSpPr>
        <p:spPr/>
        <p:txBody>
          <a:bodyPr/>
          <a:lstStyle/>
          <a:p>
            <a:fld id="{0B4AC312-9088-7A41-9348-5601ED868CC6}" type="slidenum">
              <a:rPr lang="en-US" smtClean="0"/>
              <a:pPr/>
              <a:t>36</a:t>
            </a:fld>
            <a:endParaRPr lang="en-US"/>
          </a:p>
        </p:txBody>
      </p:sp>
      <p:sp>
        <p:nvSpPr>
          <p:cNvPr id="9" name="正方形/長方形 8"/>
          <p:cNvSpPr/>
          <p:nvPr/>
        </p:nvSpPr>
        <p:spPr>
          <a:xfrm>
            <a:off x="1338469" y="4692712"/>
            <a:ext cx="7500731" cy="1477328"/>
          </a:xfrm>
          <a:prstGeom prst="rect">
            <a:avLst/>
          </a:prstGeom>
          <a:ln>
            <a:noFill/>
          </a:ln>
        </p:spPr>
        <p:txBody>
          <a:bodyPr wrap="square">
            <a:spAutoFit/>
          </a:bodyPr>
          <a:lstStyle/>
          <a:p>
            <a:pPr marL="514350" indent="-514350">
              <a:buFont typeface="+mj-lt"/>
              <a:buAutoNum type="alphaLcParenR" startAt="2"/>
            </a:pPr>
            <a:r>
              <a:rPr lang="en-US" altLang="ja-JP" sz="3000" dirty="0" smtClean="0">
                <a:solidFill>
                  <a:schemeClr val="tx1">
                    <a:lumMod val="50000"/>
                    <a:lumOff val="50000"/>
                  </a:schemeClr>
                </a:solidFill>
              </a:rPr>
              <a:t>Maximum intensity theory including the effect of ocean mixing</a:t>
            </a:r>
          </a:p>
          <a:p>
            <a:r>
              <a:rPr lang="en-US" altLang="ja-JP" sz="3000" dirty="0" smtClean="0">
                <a:solidFill>
                  <a:schemeClr val="tx1">
                    <a:lumMod val="50000"/>
                    <a:lumOff val="50000"/>
                  </a:schemeClr>
                </a:solidFill>
              </a:rPr>
              <a:t>(Miyamoto, Bryan and </a:t>
            </a:r>
            <a:r>
              <a:rPr lang="en-US" altLang="ja-JP" sz="3000" dirty="0" err="1" smtClean="0">
                <a:solidFill>
                  <a:schemeClr val="tx1">
                    <a:lumMod val="50000"/>
                    <a:lumOff val="50000"/>
                  </a:schemeClr>
                </a:solidFill>
              </a:rPr>
              <a:t>Rotunno</a:t>
            </a:r>
            <a:r>
              <a:rPr lang="en-US" altLang="ja-JP" sz="3000" dirty="0" smtClean="0">
                <a:solidFill>
                  <a:schemeClr val="tx1">
                    <a:lumMod val="50000"/>
                    <a:lumOff val="50000"/>
                  </a:schemeClr>
                </a:solidFill>
              </a:rPr>
              <a:t> 2011, in prep.)</a:t>
            </a:r>
            <a:endParaRPr lang="ja-JP" altLang="en-US" sz="3000" dirty="0">
              <a:solidFill>
                <a:schemeClr val="tx1">
                  <a:lumMod val="50000"/>
                  <a:lumOff val="50000"/>
                </a:schemeClr>
              </a:solidFill>
            </a:endParaRPr>
          </a:p>
        </p:txBody>
      </p:sp>
      <p:sp>
        <p:nvSpPr>
          <p:cNvPr id="6" name="正方形/長方形 5"/>
          <p:cNvSpPr/>
          <p:nvPr/>
        </p:nvSpPr>
        <p:spPr>
          <a:xfrm>
            <a:off x="1338469" y="3657600"/>
            <a:ext cx="7500731" cy="1015663"/>
          </a:xfrm>
          <a:prstGeom prst="rect">
            <a:avLst/>
          </a:prstGeom>
          <a:ln>
            <a:noFill/>
          </a:ln>
        </p:spPr>
        <p:txBody>
          <a:bodyPr wrap="square">
            <a:spAutoFit/>
          </a:bodyPr>
          <a:lstStyle/>
          <a:p>
            <a:pPr marL="514350" indent="-514350">
              <a:buFont typeface="+mj-lt"/>
              <a:buAutoNum type="alphaLcParenR"/>
            </a:pPr>
            <a:r>
              <a:rPr kumimoji="1" lang="en-US" altLang="ja-JP" sz="3000" dirty="0">
                <a:ln w="3175" cmpd="sng">
                  <a:noFill/>
                </a:ln>
                <a:solidFill>
                  <a:schemeClr val="bg1"/>
                </a:solidFill>
              </a:rPr>
              <a:t>E</a:t>
            </a:r>
            <a:r>
              <a:rPr kumimoji="1" lang="en-US" altLang="ja-JP" sz="3000" dirty="0" smtClean="0">
                <a:ln w="3175" cmpd="sng">
                  <a:noFill/>
                </a:ln>
                <a:solidFill>
                  <a:schemeClr val="bg1"/>
                </a:solidFill>
              </a:rPr>
              <a:t>ffective radius for sea surface fluxes</a:t>
            </a:r>
          </a:p>
          <a:p>
            <a:r>
              <a:rPr kumimoji="1" lang="en-US" altLang="ja-JP" sz="3000" dirty="0" smtClean="0">
                <a:ln w="3175" cmpd="sng">
                  <a:noFill/>
                </a:ln>
                <a:solidFill>
                  <a:schemeClr val="bg1"/>
                </a:solidFill>
              </a:rPr>
              <a:t>(Miyamoto and </a:t>
            </a:r>
            <a:r>
              <a:rPr kumimoji="1" lang="en-US" altLang="ja-JP" sz="3000" dirty="0" err="1" smtClean="0">
                <a:ln w="3175" cmpd="sng">
                  <a:noFill/>
                </a:ln>
                <a:solidFill>
                  <a:schemeClr val="bg1"/>
                </a:solidFill>
              </a:rPr>
              <a:t>Takemi</a:t>
            </a:r>
            <a:r>
              <a:rPr kumimoji="1" lang="en-US" altLang="ja-JP" sz="3000" dirty="0" smtClean="0">
                <a:ln w="3175" cmpd="sng">
                  <a:noFill/>
                </a:ln>
                <a:solidFill>
                  <a:schemeClr val="bg1"/>
                </a:solidFill>
              </a:rPr>
              <a:t> 2010)</a:t>
            </a:r>
          </a:p>
        </p:txBody>
      </p:sp>
    </p:spTree>
    <p:extLst>
      <p:ext uri="{BB962C8B-B14F-4D97-AF65-F5344CB8AC3E}">
        <p14:creationId xmlns:p14="http://schemas.microsoft.com/office/powerpoint/2010/main" val="2177179966"/>
      </p:ext>
    </p:extLst>
  </p:cSld>
  <p:clrMapOvr>
    <a:masterClrMapping/>
  </p:clrMapOvr>
  <p:transition spd="slow">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グループ化 73"/>
          <p:cNvGrpSpPr/>
          <p:nvPr/>
        </p:nvGrpSpPr>
        <p:grpSpPr>
          <a:xfrm>
            <a:off x="1778953" y="1143000"/>
            <a:ext cx="5570220" cy="739140"/>
            <a:chOff x="1778953" y="1143000"/>
            <a:chExt cx="5570220" cy="739140"/>
          </a:xfrm>
        </p:grpSpPr>
        <p:sp>
          <p:nvSpPr>
            <p:cNvPr id="66" name="正方形/長方形 65"/>
            <p:cNvSpPr/>
            <p:nvPr/>
          </p:nvSpPr>
          <p:spPr>
            <a:xfrm>
              <a:off x="1778953" y="1143000"/>
              <a:ext cx="5570220" cy="73914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57" name="Picture 56"/>
            <p:cNvPicPr>
              <a:picLocks noChangeAspect="1"/>
            </p:cNvPicPr>
            <p:nvPr/>
          </p:nvPicPr>
          <p:blipFill>
            <a:blip r:embed="rId2"/>
            <a:stretch>
              <a:fillRect/>
            </a:stretch>
          </p:blipFill>
          <p:spPr>
            <a:xfrm>
              <a:off x="2542159" y="1272540"/>
              <a:ext cx="1013460" cy="358140"/>
            </a:xfrm>
            <a:prstGeom prst="rect">
              <a:avLst/>
            </a:prstGeom>
            <a:solidFill>
              <a:schemeClr val="bg1"/>
            </a:solidFill>
          </p:spPr>
        </p:pic>
      </p:grpSp>
      <p:sp>
        <p:nvSpPr>
          <p:cNvPr id="78" name="正方形/長方形 77"/>
          <p:cNvSpPr/>
          <p:nvPr/>
        </p:nvSpPr>
        <p:spPr>
          <a:xfrm>
            <a:off x="685800" y="2133600"/>
            <a:ext cx="7543800" cy="3962400"/>
          </a:xfrm>
          <a:prstGeom prst="rect">
            <a:avLst/>
          </a:prstGeom>
          <a:solidFill>
            <a:schemeClr val="bg1"/>
          </a:solidFill>
          <a:ln>
            <a:noFill/>
          </a:ln>
          <a:effectLst>
            <a:outerShdw blurRad="127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194" name="Rectangle 2"/>
          <p:cNvSpPr>
            <a:spLocks noGrp="1" noChangeArrowheads="1"/>
          </p:cNvSpPr>
          <p:nvPr>
            <p:ph type="title"/>
          </p:nvPr>
        </p:nvSpPr>
        <p:spPr/>
        <p:txBody>
          <a:bodyPr>
            <a:normAutofit fontScale="90000"/>
          </a:bodyPr>
          <a:lstStyle/>
          <a:p>
            <a:r>
              <a:rPr lang="en-US" altLang="ja-JP" dirty="0" smtClean="0">
                <a:solidFill>
                  <a:schemeClr val="bg1">
                    <a:lumMod val="95000"/>
                  </a:schemeClr>
                </a:solidFill>
              </a:rPr>
              <a:t>Intensification </a:t>
            </a:r>
            <a:r>
              <a:rPr lang="en-US" altLang="ja-JP" dirty="0">
                <a:solidFill>
                  <a:schemeClr val="bg1">
                    <a:lumMod val="95000"/>
                  </a:schemeClr>
                </a:solidFill>
              </a:rPr>
              <a:t>theory (</a:t>
            </a:r>
            <a:r>
              <a:rPr lang="en-US" altLang="ja-JP" dirty="0" err="1">
                <a:solidFill>
                  <a:schemeClr val="bg1">
                    <a:lumMod val="95000"/>
                  </a:schemeClr>
                </a:solidFill>
              </a:rPr>
              <a:t>Ooyama</a:t>
            </a:r>
            <a:r>
              <a:rPr lang="en-US" altLang="ja-JP" dirty="0">
                <a:solidFill>
                  <a:schemeClr val="bg1">
                    <a:lumMod val="95000"/>
                  </a:schemeClr>
                </a:solidFill>
              </a:rPr>
              <a:t> 1963; </a:t>
            </a:r>
            <a:r>
              <a:rPr lang="en-US" altLang="ja-JP" dirty="0" err="1">
                <a:solidFill>
                  <a:schemeClr val="bg1">
                    <a:lumMod val="95000"/>
                  </a:schemeClr>
                </a:solidFill>
              </a:rPr>
              <a:t>Charney</a:t>
            </a:r>
            <a:r>
              <a:rPr lang="en-US" altLang="ja-JP" dirty="0">
                <a:solidFill>
                  <a:schemeClr val="bg1">
                    <a:lumMod val="95000"/>
                  </a:schemeClr>
                </a:solidFill>
              </a:rPr>
              <a:t> and </a:t>
            </a:r>
            <a:r>
              <a:rPr lang="en-US" altLang="ja-JP" dirty="0" err="1">
                <a:solidFill>
                  <a:schemeClr val="bg1">
                    <a:lumMod val="95000"/>
                  </a:schemeClr>
                </a:solidFill>
              </a:rPr>
              <a:t>Eliassen</a:t>
            </a:r>
            <a:r>
              <a:rPr lang="en-US" altLang="ja-JP" dirty="0">
                <a:solidFill>
                  <a:schemeClr val="bg1">
                    <a:lumMod val="95000"/>
                  </a:schemeClr>
                </a:solidFill>
              </a:rPr>
              <a:t> 1964)</a:t>
            </a:r>
            <a:endParaRPr lang="ja-JP" altLang="en-US" dirty="0">
              <a:solidFill>
                <a:schemeClr val="bg1">
                  <a:lumMod val="95000"/>
                </a:schemeClr>
              </a:solidFill>
            </a:endParaRPr>
          </a:p>
        </p:txBody>
      </p:sp>
      <p:grpSp>
        <p:nvGrpSpPr>
          <p:cNvPr id="2" name="Group 4"/>
          <p:cNvGrpSpPr>
            <a:grpSpLocks/>
          </p:cNvGrpSpPr>
          <p:nvPr/>
        </p:nvGrpSpPr>
        <p:grpSpPr bwMode="auto">
          <a:xfrm>
            <a:off x="3200400" y="4060825"/>
            <a:ext cx="2324100" cy="581025"/>
            <a:chOff x="2256" y="2208"/>
            <a:chExt cx="1152" cy="288"/>
          </a:xfrm>
        </p:grpSpPr>
        <p:sp>
          <p:nvSpPr>
            <p:cNvPr id="8197" name="AutoShape 5"/>
            <p:cNvSpPr>
              <a:spLocks noChangeArrowheads="1"/>
            </p:cNvSpPr>
            <p:nvPr/>
          </p:nvSpPr>
          <p:spPr bwMode="auto">
            <a:xfrm rot="16200000">
              <a:off x="2160" y="2304"/>
              <a:ext cx="288" cy="96"/>
            </a:xfrm>
            <a:prstGeom prst="rightArrow">
              <a:avLst>
                <a:gd name="adj1" fmla="val 50000"/>
                <a:gd name="adj2" fmla="val 75000"/>
              </a:avLst>
            </a:prstGeom>
            <a:solidFill>
              <a:srgbClr val="808080"/>
            </a:solidFill>
            <a:ln w="9525">
              <a:noFill/>
              <a:miter lim="800000"/>
              <a:headEnd/>
              <a:tailEnd/>
            </a:ln>
            <a:effectLst/>
          </p:spPr>
          <p:txBody>
            <a:bodyPr wrap="none" anchor="ctr"/>
            <a:lstStyle/>
            <a:p>
              <a:endParaRPr lang="ja-JP" altLang="en-US" dirty="0"/>
            </a:p>
          </p:txBody>
        </p:sp>
        <p:sp>
          <p:nvSpPr>
            <p:cNvPr id="8198" name="AutoShape 6"/>
            <p:cNvSpPr>
              <a:spLocks noChangeArrowheads="1"/>
            </p:cNvSpPr>
            <p:nvPr/>
          </p:nvSpPr>
          <p:spPr bwMode="auto">
            <a:xfrm rot="16200000">
              <a:off x="3216" y="2304"/>
              <a:ext cx="288" cy="96"/>
            </a:xfrm>
            <a:prstGeom prst="rightArrow">
              <a:avLst>
                <a:gd name="adj1" fmla="val 50000"/>
                <a:gd name="adj2" fmla="val 75000"/>
              </a:avLst>
            </a:prstGeom>
            <a:solidFill>
              <a:srgbClr val="808080"/>
            </a:solidFill>
            <a:ln w="9525">
              <a:noFill/>
              <a:miter lim="800000"/>
              <a:headEnd/>
              <a:tailEnd/>
            </a:ln>
            <a:effectLst/>
          </p:spPr>
          <p:txBody>
            <a:bodyPr wrap="none" anchor="ctr"/>
            <a:lstStyle/>
            <a:p>
              <a:endParaRPr lang="ja-JP" altLang="en-US" dirty="0"/>
            </a:p>
          </p:txBody>
        </p:sp>
      </p:grpSp>
      <p:grpSp>
        <p:nvGrpSpPr>
          <p:cNvPr id="3" name="Group 7"/>
          <p:cNvGrpSpPr>
            <a:grpSpLocks/>
          </p:cNvGrpSpPr>
          <p:nvPr/>
        </p:nvGrpSpPr>
        <p:grpSpPr bwMode="auto">
          <a:xfrm>
            <a:off x="3200400" y="3298825"/>
            <a:ext cx="2324100" cy="581025"/>
            <a:chOff x="2256" y="1776"/>
            <a:chExt cx="1152" cy="288"/>
          </a:xfrm>
        </p:grpSpPr>
        <p:sp>
          <p:nvSpPr>
            <p:cNvPr id="8200" name="AutoShape 8"/>
            <p:cNvSpPr>
              <a:spLocks noChangeArrowheads="1"/>
            </p:cNvSpPr>
            <p:nvPr/>
          </p:nvSpPr>
          <p:spPr bwMode="auto">
            <a:xfrm rot="16200000">
              <a:off x="3216" y="1872"/>
              <a:ext cx="288" cy="96"/>
            </a:xfrm>
            <a:prstGeom prst="rightArrow">
              <a:avLst>
                <a:gd name="adj1" fmla="val 50000"/>
                <a:gd name="adj2" fmla="val 75000"/>
              </a:avLst>
            </a:prstGeom>
            <a:solidFill>
              <a:srgbClr val="808080"/>
            </a:solidFill>
            <a:ln w="9525">
              <a:noFill/>
              <a:miter lim="800000"/>
              <a:headEnd/>
              <a:tailEnd/>
            </a:ln>
            <a:effectLst/>
          </p:spPr>
          <p:txBody>
            <a:bodyPr wrap="none" anchor="ctr"/>
            <a:lstStyle/>
            <a:p>
              <a:endParaRPr lang="ja-JP" altLang="en-US" dirty="0"/>
            </a:p>
          </p:txBody>
        </p:sp>
        <p:sp>
          <p:nvSpPr>
            <p:cNvPr id="8201" name="AutoShape 9"/>
            <p:cNvSpPr>
              <a:spLocks noChangeArrowheads="1"/>
            </p:cNvSpPr>
            <p:nvPr/>
          </p:nvSpPr>
          <p:spPr bwMode="auto">
            <a:xfrm rot="16200000">
              <a:off x="2160" y="1872"/>
              <a:ext cx="288" cy="96"/>
            </a:xfrm>
            <a:prstGeom prst="rightArrow">
              <a:avLst>
                <a:gd name="adj1" fmla="val 50000"/>
                <a:gd name="adj2" fmla="val 75000"/>
              </a:avLst>
            </a:prstGeom>
            <a:solidFill>
              <a:srgbClr val="808080"/>
            </a:solidFill>
            <a:ln w="9525">
              <a:noFill/>
              <a:miter lim="800000"/>
              <a:headEnd/>
              <a:tailEnd/>
            </a:ln>
            <a:effectLst/>
          </p:spPr>
          <p:txBody>
            <a:bodyPr wrap="none" anchor="ctr"/>
            <a:lstStyle/>
            <a:p>
              <a:endParaRPr lang="ja-JP" altLang="en-US" dirty="0"/>
            </a:p>
          </p:txBody>
        </p:sp>
      </p:grpSp>
      <p:grpSp>
        <p:nvGrpSpPr>
          <p:cNvPr id="4" name="Group 10"/>
          <p:cNvGrpSpPr>
            <a:grpSpLocks/>
          </p:cNvGrpSpPr>
          <p:nvPr/>
        </p:nvGrpSpPr>
        <p:grpSpPr bwMode="auto">
          <a:xfrm>
            <a:off x="2728913" y="3756025"/>
            <a:ext cx="3222625" cy="1219200"/>
            <a:chOff x="2016" y="1920"/>
            <a:chExt cx="1594" cy="603"/>
          </a:xfrm>
        </p:grpSpPr>
        <p:pic>
          <p:nvPicPr>
            <p:cNvPr id="8203" name="Picture 11"/>
            <p:cNvPicPr>
              <a:picLocks noChangeAspect="1" noChangeArrowheads="1"/>
            </p:cNvPicPr>
            <p:nvPr/>
          </p:nvPicPr>
          <p:blipFill>
            <a:blip r:embed="rId3"/>
            <a:srcRect/>
            <a:stretch>
              <a:fillRect/>
            </a:stretch>
          </p:blipFill>
          <p:spPr bwMode="auto">
            <a:xfrm>
              <a:off x="2016" y="1920"/>
              <a:ext cx="538" cy="603"/>
            </a:xfrm>
            <a:prstGeom prst="rect">
              <a:avLst/>
            </a:prstGeom>
            <a:noFill/>
            <a:ln w="9525">
              <a:noFill/>
              <a:miter lim="800000"/>
              <a:headEnd/>
              <a:tailEnd/>
            </a:ln>
            <a:effectLst/>
          </p:spPr>
        </p:pic>
        <p:pic>
          <p:nvPicPr>
            <p:cNvPr id="8204" name="Picture 12"/>
            <p:cNvPicPr>
              <a:picLocks noChangeAspect="1" noChangeArrowheads="1"/>
            </p:cNvPicPr>
            <p:nvPr/>
          </p:nvPicPr>
          <p:blipFill>
            <a:blip r:embed="rId3"/>
            <a:srcRect/>
            <a:stretch>
              <a:fillRect/>
            </a:stretch>
          </p:blipFill>
          <p:spPr bwMode="auto">
            <a:xfrm>
              <a:off x="3072" y="1920"/>
              <a:ext cx="538" cy="603"/>
            </a:xfrm>
            <a:prstGeom prst="rect">
              <a:avLst/>
            </a:prstGeom>
            <a:noFill/>
            <a:ln w="9525">
              <a:noFill/>
              <a:miter lim="800000"/>
              <a:headEnd/>
              <a:tailEnd/>
            </a:ln>
            <a:effectLst/>
          </p:spPr>
        </p:pic>
      </p:grpSp>
      <p:grpSp>
        <p:nvGrpSpPr>
          <p:cNvPr id="5" name="Group 13"/>
          <p:cNvGrpSpPr>
            <a:grpSpLocks/>
          </p:cNvGrpSpPr>
          <p:nvPr/>
        </p:nvGrpSpPr>
        <p:grpSpPr bwMode="auto">
          <a:xfrm>
            <a:off x="2755901" y="3222625"/>
            <a:ext cx="3148014" cy="1844675"/>
            <a:chOff x="2028" y="1968"/>
            <a:chExt cx="1557" cy="576"/>
          </a:xfrm>
        </p:grpSpPr>
        <p:sp>
          <p:nvSpPr>
            <p:cNvPr id="8206" name="Rectangle 14"/>
            <p:cNvSpPr>
              <a:spLocks noChangeArrowheads="1"/>
            </p:cNvSpPr>
            <p:nvPr/>
          </p:nvSpPr>
          <p:spPr bwMode="auto">
            <a:xfrm>
              <a:off x="3105" y="1968"/>
              <a:ext cx="480" cy="576"/>
            </a:xfrm>
            <a:prstGeom prst="rect">
              <a:avLst/>
            </a:prstGeom>
            <a:solidFill>
              <a:schemeClr val="bg1"/>
            </a:solidFill>
            <a:ln w="9525">
              <a:noFill/>
              <a:miter lim="800000"/>
              <a:headEnd/>
              <a:tailEnd/>
            </a:ln>
            <a:effectLst/>
          </p:spPr>
          <p:txBody>
            <a:bodyPr wrap="none" anchor="ctr"/>
            <a:lstStyle/>
            <a:p>
              <a:endParaRPr lang="ja-JP" altLang="en-US" dirty="0"/>
            </a:p>
          </p:txBody>
        </p:sp>
        <p:sp>
          <p:nvSpPr>
            <p:cNvPr id="8207" name="Rectangle 15"/>
            <p:cNvSpPr>
              <a:spLocks noChangeArrowheads="1"/>
            </p:cNvSpPr>
            <p:nvPr/>
          </p:nvSpPr>
          <p:spPr bwMode="auto">
            <a:xfrm>
              <a:off x="2028" y="1968"/>
              <a:ext cx="480" cy="576"/>
            </a:xfrm>
            <a:prstGeom prst="rect">
              <a:avLst/>
            </a:prstGeom>
            <a:solidFill>
              <a:schemeClr val="bg1"/>
            </a:solidFill>
            <a:ln w="9525">
              <a:noFill/>
              <a:miter lim="800000"/>
              <a:headEnd/>
              <a:tailEnd/>
            </a:ln>
            <a:effectLst/>
          </p:spPr>
          <p:txBody>
            <a:bodyPr wrap="none" anchor="ctr"/>
            <a:lstStyle/>
            <a:p>
              <a:endParaRPr lang="ja-JP" altLang="en-US" dirty="0"/>
            </a:p>
          </p:txBody>
        </p:sp>
      </p:grpSp>
      <p:sp>
        <p:nvSpPr>
          <p:cNvPr id="8208" name="Oval 16"/>
          <p:cNvSpPr>
            <a:spLocks noChangeArrowheads="1"/>
          </p:cNvSpPr>
          <p:nvPr/>
        </p:nvSpPr>
        <p:spPr bwMode="auto">
          <a:xfrm>
            <a:off x="2765425" y="4857750"/>
            <a:ext cx="3195638" cy="581025"/>
          </a:xfrm>
          <a:prstGeom prst="ellipse">
            <a:avLst/>
          </a:prstGeom>
          <a:noFill/>
          <a:ln w="19050">
            <a:solidFill>
              <a:srgbClr val="000032"/>
            </a:solidFill>
            <a:prstDash val="dash"/>
            <a:round/>
            <a:headEnd/>
            <a:tailEnd/>
          </a:ln>
          <a:effectLst/>
        </p:spPr>
        <p:txBody>
          <a:bodyPr wrap="none" anchor="ctr"/>
          <a:lstStyle/>
          <a:p>
            <a:endParaRPr lang="ja-JP" altLang="en-US" dirty="0"/>
          </a:p>
        </p:txBody>
      </p:sp>
      <p:sp>
        <p:nvSpPr>
          <p:cNvPr id="8209" name="Oval 17"/>
          <p:cNvSpPr>
            <a:spLocks noChangeAspect="1" noChangeArrowheads="1"/>
          </p:cNvSpPr>
          <p:nvPr/>
        </p:nvSpPr>
        <p:spPr bwMode="auto">
          <a:xfrm>
            <a:off x="1989138" y="4779963"/>
            <a:ext cx="4822825" cy="876300"/>
          </a:xfrm>
          <a:prstGeom prst="ellipse">
            <a:avLst/>
          </a:prstGeom>
          <a:noFill/>
          <a:ln w="19050">
            <a:solidFill>
              <a:srgbClr val="000032"/>
            </a:solidFill>
            <a:prstDash val="dash"/>
            <a:round/>
            <a:headEnd/>
            <a:tailEnd/>
          </a:ln>
          <a:effectLst/>
        </p:spPr>
        <p:txBody>
          <a:bodyPr wrap="none" anchor="ctr"/>
          <a:lstStyle/>
          <a:p>
            <a:endParaRPr lang="ja-JP" altLang="en-US" dirty="0"/>
          </a:p>
        </p:txBody>
      </p:sp>
      <p:sp>
        <p:nvSpPr>
          <p:cNvPr id="8210" name="Oval 18"/>
          <p:cNvSpPr>
            <a:spLocks noChangeAspect="1" noChangeArrowheads="1"/>
          </p:cNvSpPr>
          <p:nvPr/>
        </p:nvSpPr>
        <p:spPr bwMode="auto">
          <a:xfrm>
            <a:off x="838200" y="4629150"/>
            <a:ext cx="7239000" cy="1314450"/>
          </a:xfrm>
          <a:prstGeom prst="ellipse">
            <a:avLst/>
          </a:prstGeom>
          <a:noFill/>
          <a:ln w="19050">
            <a:solidFill>
              <a:srgbClr val="000032"/>
            </a:solidFill>
            <a:prstDash val="dash"/>
            <a:round/>
            <a:headEnd/>
            <a:tailEnd/>
          </a:ln>
          <a:effectLst/>
        </p:spPr>
        <p:txBody>
          <a:bodyPr wrap="none" anchor="ctr"/>
          <a:lstStyle/>
          <a:p>
            <a:endParaRPr lang="ja-JP" altLang="en-US" dirty="0"/>
          </a:p>
        </p:txBody>
      </p:sp>
      <p:pic>
        <p:nvPicPr>
          <p:cNvPr id="8211" name="Picture 19"/>
          <p:cNvPicPr>
            <a:picLocks noChangeAspect="1" noChangeArrowheads="1"/>
          </p:cNvPicPr>
          <p:nvPr/>
        </p:nvPicPr>
        <p:blipFill>
          <a:blip r:embed="rId4"/>
          <a:srcRect/>
          <a:stretch>
            <a:fillRect/>
          </a:stretch>
        </p:blipFill>
        <p:spPr bwMode="auto">
          <a:xfrm>
            <a:off x="4146550" y="4968875"/>
            <a:ext cx="425450" cy="287338"/>
          </a:xfrm>
          <a:prstGeom prst="rect">
            <a:avLst/>
          </a:prstGeom>
          <a:noFill/>
          <a:ln w="9525">
            <a:noFill/>
            <a:miter lim="800000"/>
            <a:headEnd/>
            <a:tailEnd/>
          </a:ln>
          <a:effectLst/>
        </p:spPr>
      </p:pic>
      <p:sp>
        <p:nvSpPr>
          <p:cNvPr id="8212" name="Rectangle 20"/>
          <p:cNvSpPr>
            <a:spLocks noChangeArrowheads="1"/>
          </p:cNvSpPr>
          <p:nvPr/>
        </p:nvSpPr>
        <p:spPr bwMode="auto">
          <a:xfrm>
            <a:off x="4564063" y="4953000"/>
            <a:ext cx="84137" cy="339725"/>
          </a:xfrm>
          <a:prstGeom prst="rect">
            <a:avLst/>
          </a:prstGeom>
          <a:solidFill>
            <a:schemeClr val="bg1"/>
          </a:solidFill>
          <a:ln w="9525">
            <a:noFill/>
            <a:miter lim="800000"/>
            <a:headEnd/>
            <a:tailEnd/>
          </a:ln>
          <a:effectLst/>
        </p:spPr>
        <p:txBody>
          <a:bodyPr wrap="none" anchor="ctr"/>
          <a:lstStyle/>
          <a:p>
            <a:endParaRPr lang="ja-JP" altLang="en-US" dirty="0"/>
          </a:p>
        </p:txBody>
      </p:sp>
      <p:sp>
        <p:nvSpPr>
          <p:cNvPr id="8213" name="AutoShape 21"/>
          <p:cNvSpPr>
            <a:spLocks noChangeArrowheads="1"/>
          </p:cNvSpPr>
          <p:nvPr/>
        </p:nvSpPr>
        <p:spPr bwMode="auto">
          <a:xfrm>
            <a:off x="3155950" y="4781550"/>
            <a:ext cx="774700" cy="484188"/>
          </a:xfrm>
          <a:prstGeom prst="curvedRightArrow">
            <a:avLst>
              <a:gd name="adj1" fmla="val 20000"/>
              <a:gd name="adj2" fmla="val 40000"/>
              <a:gd name="adj3" fmla="val 53333"/>
            </a:avLst>
          </a:prstGeom>
          <a:solidFill>
            <a:srgbClr val="808080"/>
          </a:solidFill>
          <a:ln w="9525">
            <a:noFill/>
            <a:miter lim="800000"/>
            <a:headEnd/>
            <a:tailEnd/>
          </a:ln>
          <a:effectLst/>
        </p:spPr>
        <p:txBody>
          <a:bodyPr wrap="none" anchor="ctr"/>
          <a:lstStyle/>
          <a:p>
            <a:endParaRPr lang="ja-JP" altLang="en-US" dirty="0"/>
          </a:p>
        </p:txBody>
      </p:sp>
      <p:sp>
        <p:nvSpPr>
          <p:cNvPr id="8214" name="AutoShape 22"/>
          <p:cNvSpPr>
            <a:spLocks noChangeArrowheads="1"/>
          </p:cNvSpPr>
          <p:nvPr/>
        </p:nvSpPr>
        <p:spPr bwMode="auto">
          <a:xfrm rot="10800000">
            <a:off x="4832350" y="4781550"/>
            <a:ext cx="774700" cy="484188"/>
          </a:xfrm>
          <a:prstGeom prst="curvedRightArrow">
            <a:avLst>
              <a:gd name="adj1" fmla="val 20000"/>
              <a:gd name="adj2" fmla="val 40000"/>
              <a:gd name="adj3" fmla="val 53333"/>
            </a:avLst>
          </a:prstGeom>
          <a:solidFill>
            <a:srgbClr val="808080"/>
          </a:solidFill>
          <a:ln w="9525">
            <a:noFill/>
            <a:miter lim="800000"/>
            <a:headEnd/>
            <a:tailEnd/>
          </a:ln>
          <a:effectLst/>
        </p:spPr>
        <p:txBody>
          <a:bodyPr wrap="none" anchor="ctr"/>
          <a:lstStyle/>
          <a:p>
            <a:endParaRPr lang="ja-JP" altLang="en-US" dirty="0"/>
          </a:p>
        </p:txBody>
      </p:sp>
      <p:grpSp>
        <p:nvGrpSpPr>
          <p:cNvPr id="6" name="Group 23"/>
          <p:cNvGrpSpPr>
            <a:grpSpLocks/>
          </p:cNvGrpSpPr>
          <p:nvPr/>
        </p:nvGrpSpPr>
        <p:grpSpPr bwMode="auto">
          <a:xfrm>
            <a:off x="2152650" y="4975225"/>
            <a:ext cx="4454525" cy="193675"/>
            <a:chOff x="1728" y="2736"/>
            <a:chExt cx="2208" cy="96"/>
          </a:xfrm>
        </p:grpSpPr>
        <p:sp>
          <p:nvSpPr>
            <p:cNvPr id="8216" name="AutoShape 24"/>
            <p:cNvSpPr>
              <a:spLocks noChangeArrowheads="1"/>
            </p:cNvSpPr>
            <p:nvPr/>
          </p:nvSpPr>
          <p:spPr bwMode="auto">
            <a:xfrm>
              <a:off x="1728" y="2736"/>
              <a:ext cx="288" cy="96"/>
            </a:xfrm>
            <a:prstGeom prst="rightArrow">
              <a:avLst>
                <a:gd name="adj1" fmla="val 50000"/>
                <a:gd name="adj2" fmla="val 75000"/>
              </a:avLst>
            </a:prstGeom>
            <a:solidFill>
              <a:srgbClr val="808080"/>
            </a:solidFill>
            <a:ln w="9525">
              <a:noFill/>
              <a:miter lim="800000"/>
              <a:headEnd/>
              <a:tailEnd/>
            </a:ln>
            <a:effectLst/>
          </p:spPr>
          <p:txBody>
            <a:bodyPr wrap="none" anchor="ctr"/>
            <a:lstStyle/>
            <a:p>
              <a:endParaRPr lang="ja-JP" altLang="en-US" dirty="0"/>
            </a:p>
          </p:txBody>
        </p:sp>
        <p:sp>
          <p:nvSpPr>
            <p:cNvPr id="8217" name="AutoShape 25"/>
            <p:cNvSpPr>
              <a:spLocks noChangeArrowheads="1"/>
            </p:cNvSpPr>
            <p:nvPr/>
          </p:nvSpPr>
          <p:spPr bwMode="auto">
            <a:xfrm rot="10800000">
              <a:off x="3648" y="2736"/>
              <a:ext cx="288" cy="96"/>
            </a:xfrm>
            <a:prstGeom prst="rightArrow">
              <a:avLst>
                <a:gd name="adj1" fmla="val 50000"/>
                <a:gd name="adj2" fmla="val 75000"/>
              </a:avLst>
            </a:prstGeom>
            <a:solidFill>
              <a:srgbClr val="808080"/>
            </a:solidFill>
            <a:ln w="9525">
              <a:noFill/>
              <a:miter lim="800000"/>
              <a:headEnd/>
              <a:tailEnd/>
            </a:ln>
            <a:effectLst/>
          </p:spPr>
          <p:txBody>
            <a:bodyPr wrap="none" anchor="ctr"/>
            <a:lstStyle/>
            <a:p>
              <a:endParaRPr lang="ja-JP" altLang="en-US" dirty="0"/>
            </a:p>
          </p:txBody>
        </p:sp>
      </p:grpSp>
      <p:grpSp>
        <p:nvGrpSpPr>
          <p:cNvPr id="7" name="Group 33"/>
          <p:cNvGrpSpPr>
            <a:grpSpLocks/>
          </p:cNvGrpSpPr>
          <p:nvPr/>
        </p:nvGrpSpPr>
        <p:grpSpPr bwMode="auto">
          <a:xfrm>
            <a:off x="1285875" y="4975225"/>
            <a:ext cx="6294438" cy="193675"/>
            <a:chOff x="1296" y="2736"/>
            <a:chExt cx="3120" cy="96"/>
          </a:xfrm>
        </p:grpSpPr>
        <p:sp>
          <p:nvSpPr>
            <p:cNvPr id="8226" name="AutoShape 34"/>
            <p:cNvSpPr>
              <a:spLocks noChangeArrowheads="1"/>
            </p:cNvSpPr>
            <p:nvPr/>
          </p:nvSpPr>
          <p:spPr bwMode="auto">
            <a:xfrm>
              <a:off x="1296" y="2736"/>
              <a:ext cx="288" cy="96"/>
            </a:xfrm>
            <a:prstGeom prst="rightArrow">
              <a:avLst>
                <a:gd name="adj1" fmla="val 50000"/>
                <a:gd name="adj2" fmla="val 75000"/>
              </a:avLst>
            </a:prstGeom>
            <a:solidFill>
              <a:srgbClr val="808080"/>
            </a:solidFill>
            <a:ln w="9525">
              <a:noFill/>
              <a:miter lim="800000"/>
              <a:headEnd/>
              <a:tailEnd/>
            </a:ln>
            <a:effectLst/>
          </p:spPr>
          <p:txBody>
            <a:bodyPr wrap="none" anchor="ctr"/>
            <a:lstStyle/>
            <a:p>
              <a:endParaRPr lang="ja-JP" altLang="en-US" dirty="0"/>
            </a:p>
          </p:txBody>
        </p:sp>
        <p:sp>
          <p:nvSpPr>
            <p:cNvPr id="8227" name="AutoShape 35"/>
            <p:cNvSpPr>
              <a:spLocks noChangeArrowheads="1"/>
            </p:cNvSpPr>
            <p:nvPr/>
          </p:nvSpPr>
          <p:spPr bwMode="auto">
            <a:xfrm rot="10800000">
              <a:off x="4128" y="2736"/>
              <a:ext cx="288" cy="96"/>
            </a:xfrm>
            <a:prstGeom prst="rightArrow">
              <a:avLst>
                <a:gd name="adj1" fmla="val 50000"/>
                <a:gd name="adj2" fmla="val 75000"/>
              </a:avLst>
            </a:prstGeom>
            <a:solidFill>
              <a:srgbClr val="808080"/>
            </a:solidFill>
            <a:ln w="9525">
              <a:noFill/>
              <a:miter lim="800000"/>
              <a:headEnd/>
              <a:tailEnd/>
            </a:ln>
            <a:effectLst/>
          </p:spPr>
          <p:txBody>
            <a:bodyPr wrap="none" anchor="ctr"/>
            <a:lstStyle/>
            <a:p>
              <a:endParaRPr lang="ja-JP" altLang="en-US" dirty="0"/>
            </a:p>
          </p:txBody>
        </p:sp>
      </p:grpSp>
      <p:grpSp>
        <p:nvGrpSpPr>
          <p:cNvPr id="8" name="Group 36"/>
          <p:cNvGrpSpPr>
            <a:grpSpLocks/>
          </p:cNvGrpSpPr>
          <p:nvPr/>
        </p:nvGrpSpPr>
        <p:grpSpPr bwMode="auto">
          <a:xfrm>
            <a:off x="2352675" y="2438400"/>
            <a:ext cx="4048125" cy="2233613"/>
            <a:chOff x="1824" y="1488"/>
            <a:chExt cx="2003" cy="1105"/>
          </a:xfrm>
        </p:grpSpPr>
        <p:pic>
          <p:nvPicPr>
            <p:cNvPr id="8229" name="Picture 37"/>
            <p:cNvPicPr>
              <a:picLocks noChangeAspect="1" noChangeArrowheads="1"/>
            </p:cNvPicPr>
            <p:nvPr/>
          </p:nvPicPr>
          <p:blipFill>
            <a:blip r:embed="rId5"/>
            <a:srcRect/>
            <a:stretch>
              <a:fillRect/>
            </a:stretch>
          </p:blipFill>
          <p:spPr bwMode="auto">
            <a:xfrm>
              <a:off x="3209" y="1506"/>
              <a:ext cx="618" cy="1086"/>
            </a:xfrm>
            <a:prstGeom prst="rect">
              <a:avLst/>
            </a:prstGeom>
            <a:noFill/>
            <a:ln w="9525">
              <a:noFill/>
              <a:miter lim="800000"/>
              <a:headEnd/>
              <a:tailEnd/>
            </a:ln>
            <a:effectLst/>
          </p:spPr>
        </p:pic>
        <p:pic>
          <p:nvPicPr>
            <p:cNvPr id="8230" name="Picture 38"/>
            <p:cNvPicPr>
              <a:picLocks noChangeAspect="1" noChangeArrowheads="1"/>
            </p:cNvPicPr>
            <p:nvPr/>
          </p:nvPicPr>
          <p:blipFill>
            <a:blip r:embed="rId6"/>
            <a:srcRect/>
            <a:stretch>
              <a:fillRect/>
            </a:stretch>
          </p:blipFill>
          <p:spPr bwMode="auto">
            <a:xfrm>
              <a:off x="1824" y="1488"/>
              <a:ext cx="730" cy="1105"/>
            </a:xfrm>
            <a:prstGeom prst="rect">
              <a:avLst/>
            </a:prstGeom>
            <a:noFill/>
            <a:ln w="9525">
              <a:noFill/>
              <a:miter lim="800000"/>
              <a:headEnd/>
              <a:tailEnd/>
            </a:ln>
            <a:effectLst/>
          </p:spPr>
        </p:pic>
      </p:grpSp>
      <p:grpSp>
        <p:nvGrpSpPr>
          <p:cNvPr id="9" name="Group 39"/>
          <p:cNvGrpSpPr>
            <a:grpSpLocks/>
          </p:cNvGrpSpPr>
          <p:nvPr/>
        </p:nvGrpSpPr>
        <p:grpSpPr bwMode="auto">
          <a:xfrm>
            <a:off x="3030538" y="3733800"/>
            <a:ext cx="2751137" cy="804863"/>
            <a:chOff x="2176" y="2064"/>
            <a:chExt cx="1360" cy="398"/>
          </a:xfrm>
        </p:grpSpPr>
        <p:sp>
          <p:nvSpPr>
            <p:cNvPr id="8232" name="AutoShape 40"/>
            <p:cNvSpPr>
              <a:spLocks noChangeArrowheads="1"/>
            </p:cNvSpPr>
            <p:nvPr/>
          </p:nvSpPr>
          <p:spPr bwMode="auto">
            <a:xfrm rot="17100000">
              <a:off x="3280" y="2206"/>
              <a:ext cx="384" cy="128"/>
            </a:xfrm>
            <a:prstGeom prst="rightArrow">
              <a:avLst>
                <a:gd name="adj1" fmla="val 50000"/>
                <a:gd name="adj2" fmla="val 75000"/>
              </a:avLst>
            </a:prstGeom>
            <a:solidFill>
              <a:srgbClr val="808080"/>
            </a:solidFill>
            <a:ln w="9525">
              <a:noFill/>
              <a:miter lim="800000"/>
              <a:headEnd/>
              <a:tailEnd/>
            </a:ln>
            <a:effectLst/>
          </p:spPr>
          <p:txBody>
            <a:bodyPr wrap="none" anchor="ctr"/>
            <a:lstStyle/>
            <a:p>
              <a:endParaRPr lang="ja-JP" altLang="en-US" dirty="0"/>
            </a:p>
          </p:txBody>
        </p:sp>
        <p:sp>
          <p:nvSpPr>
            <p:cNvPr id="8233" name="AutoShape 41"/>
            <p:cNvSpPr>
              <a:spLocks noChangeArrowheads="1"/>
            </p:cNvSpPr>
            <p:nvPr/>
          </p:nvSpPr>
          <p:spPr bwMode="auto">
            <a:xfrm rot="15300000">
              <a:off x="2048" y="2192"/>
              <a:ext cx="384" cy="128"/>
            </a:xfrm>
            <a:prstGeom prst="rightArrow">
              <a:avLst>
                <a:gd name="adj1" fmla="val 50000"/>
                <a:gd name="adj2" fmla="val 75000"/>
              </a:avLst>
            </a:prstGeom>
            <a:solidFill>
              <a:srgbClr val="808080"/>
            </a:solidFill>
            <a:ln w="9525">
              <a:noFill/>
              <a:miter lim="800000"/>
              <a:headEnd/>
              <a:tailEnd/>
            </a:ln>
            <a:effectLst/>
          </p:spPr>
          <p:txBody>
            <a:bodyPr wrap="none" anchor="ctr"/>
            <a:lstStyle/>
            <a:p>
              <a:endParaRPr lang="ja-JP" altLang="en-US" dirty="0"/>
            </a:p>
          </p:txBody>
        </p:sp>
      </p:grpSp>
      <p:grpSp>
        <p:nvGrpSpPr>
          <p:cNvPr id="10" name="Group 42"/>
          <p:cNvGrpSpPr>
            <a:grpSpLocks/>
          </p:cNvGrpSpPr>
          <p:nvPr/>
        </p:nvGrpSpPr>
        <p:grpSpPr bwMode="auto">
          <a:xfrm>
            <a:off x="2809875" y="2819400"/>
            <a:ext cx="3201988" cy="776288"/>
            <a:chOff x="2064" y="1632"/>
            <a:chExt cx="1584" cy="384"/>
          </a:xfrm>
        </p:grpSpPr>
        <p:sp>
          <p:nvSpPr>
            <p:cNvPr id="8235" name="AutoShape 43"/>
            <p:cNvSpPr>
              <a:spLocks noChangeArrowheads="1"/>
            </p:cNvSpPr>
            <p:nvPr/>
          </p:nvSpPr>
          <p:spPr bwMode="auto">
            <a:xfrm rot="17100000">
              <a:off x="3392" y="1760"/>
              <a:ext cx="384" cy="128"/>
            </a:xfrm>
            <a:prstGeom prst="rightArrow">
              <a:avLst>
                <a:gd name="adj1" fmla="val 50000"/>
                <a:gd name="adj2" fmla="val 75000"/>
              </a:avLst>
            </a:prstGeom>
            <a:solidFill>
              <a:srgbClr val="808080"/>
            </a:solidFill>
            <a:ln w="9525">
              <a:noFill/>
              <a:miter lim="800000"/>
              <a:headEnd/>
              <a:tailEnd/>
            </a:ln>
            <a:effectLst/>
          </p:spPr>
          <p:txBody>
            <a:bodyPr wrap="none" anchor="ctr"/>
            <a:lstStyle/>
            <a:p>
              <a:endParaRPr lang="ja-JP" altLang="en-US" dirty="0"/>
            </a:p>
          </p:txBody>
        </p:sp>
        <p:sp>
          <p:nvSpPr>
            <p:cNvPr id="8236" name="AutoShape 44"/>
            <p:cNvSpPr>
              <a:spLocks noChangeArrowheads="1"/>
            </p:cNvSpPr>
            <p:nvPr/>
          </p:nvSpPr>
          <p:spPr bwMode="auto">
            <a:xfrm rot="15300000">
              <a:off x="1936" y="1760"/>
              <a:ext cx="384" cy="128"/>
            </a:xfrm>
            <a:prstGeom prst="rightArrow">
              <a:avLst>
                <a:gd name="adj1" fmla="val 50000"/>
                <a:gd name="adj2" fmla="val 75000"/>
              </a:avLst>
            </a:prstGeom>
            <a:solidFill>
              <a:srgbClr val="808080"/>
            </a:solidFill>
            <a:ln w="9525">
              <a:noFill/>
              <a:miter lim="800000"/>
              <a:headEnd/>
              <a:tailEnd/>
            </a:ln>
            <a:effectLst/>
          </p:spPr>
          <p:txBody>
            <a:bodyPr wrap="none" anchor="ctr"/>
            <a:lstStyle/>
            <a:p>
              <a:endParaRPr lang="ja-JP" altLang="en-US" dirty="0"/>
            </a:p>
          </p:txBody>
        </p:sp>
      </p:grpSp>
      <p:grpSp>
        <p:nvGrpSpPr>
          <p:cNvPr id="11" name="Group 45"/>
          <p:cNvGrpSpPr>
            <a:grpSpLocks/>
          </p:cNvGrpSpPr>
          <p:nvPr/>
        </p:nvGrpSpPr>
        <p:grpSpPr bwMode="auto">
          <a:xfrm>
            <a:off x="2152650" y="2362200"/>
            <a:ext cx="4454525" cy="193675"/>
            <a:chOff x="1728" y="1680"/>
            <a:chExt cx="2208" cy="96"/>
          </a:xfrm>
        </p:grpSpPr>
        <p:sp>
          <p:nvSpPr>
            <p:cNvPr id="8238" name="AutoShape 46"/>
            <p:cNvSpPr>
              <a:spLocks noChangeArrowheads="1"/>
            </p:cNvSpPr>
            <p:nvPr/>
          </p:nvSpPr>
          <p:spPr bwMode="auto">
            <a:xfrm rot="10800000">
              <a:off x="1728" y="1680"/>
              <a:ext cx="288" cy="96"/>
            </a:xfrm>
            <a:prstGeom prst="rightArrow">
              <a:avLst>
                <a:gd name="adj1" fmla="val 50000"/>
                <a:gd name="adj2" fmla="val 75000"/>
              </a:avLst>
            </a:prstGeom>
            <a:solidFill>
              <a:srgbClr val="808080"/>
            </a:solidFill>
            <a:ln w="9525">
              <a:noFill/>
              <a:miter lim="800000"/>
              <a:headEnd/>
              <a:tailEnd/>
            </a:ln>
            <a:effectLst/>
          </p:spPr>
          <p:txBody>
            <a:bodyPr wrap="none" anchor="ctr"/>
            <a:lstStyle/>
            <a:p>
              <a:endParaRPr lang="ja-JP" altLang="en-US" dirty="0"/>
            </a:p>
          </p:txBody>
        </p:sp>
        <p:sp>
          <p:nvSpPr>
            <p:cNvPr id="8239" name="AutoShape 47"/>
            <p:cNvSpPr>
              <a:spLocks noChangeArrowheads="1"/>
            </p:cNvSpPr>
            <p:nvPr/>
          </p:nvSpPr>
          <p:spPr bwMode="auto">
            <a:xfrm>
              <a:off x="3648" y="1680"/>
              <a:ext cx="288" cy="96"/>
            </a:xfrm>
            <a:prstGeom prst="rightArrow">
              <a:avLst>
                <a:gd name="adj1" fmla="val 50000"/>
                <a:gd name="adj2" fmla="val 75000"/>
              </a:avLst>
            </a:prstGeom>
            <a:solidFill>
              <a:srgbClr val="808080"/>
            </a:solidFill>
            <a:ln w="9525">
              <a:noFill/>
              <a:miter lim="800000"/>
              <a:headEnd/>
              <a:tailEnd/>
            </a:ln>
            <a:effectLst/>
          </p:spPr>
          <p:txBody>
            <a:bodyPr wrap="none" anchor="ctr"/>
            <a:lstStyle/>
            <a:p>
              <a:endParaRPr lang="ja-JP" altLang="en-US" dirty="0"/>
            </a:p>
          </p:txBody>
        </p:sp>
      </p:grpSp>
      <p:grpSp>
        <p:nvGrpSpPr>
          <p:cNvPr id="12" name="Group 48"/>
          <p:cNvGrpSpPr>
            <a:grpSpLocks/>
          </p:cNvGrpSpPr>
          <p:nvPr/>
        </p:nvGrpSpPr>
        <p:grpSpPr bwMode="auto">
          <a:xfrm>
            <a:off x="2047875" y="2300287"/>
            <a:ext cx="4745038" cy="290513"/>
            <a:chOff x="1680" y="1488"/>
            <a:chExt cx="2352" cy="144"/>
          </a:xfrm>
        </p:grpSpPr>
        <p:sp>
          <p:nvSpPr>
            <p:cNvPr id="8241" name="AutoShape 49"/>
            <p:cNvSpPr>
              <a:spLocks noChangeArrowheads="1"/>
            </p:cNvSpPr>
            <p:nvPr/>
          </p:nvSpPr>
          <p:spPr bwMode="auto">
            <a:xfrm rot="10800000">
              <a:off x="1680" y="1488"/>
              <a:ext cx="336" cy="144"/>
            </a:xfrm>
            <a:prstGeom prst="rightArrow">
              <a:avLst>
                <a:gd name="adj1" fmla="val 50000"/>
                <a:gd name="adj2" fmla="val 58333"/>
              </a:avLst>
            </a:prstGeom>
            <a:solidFill>
              <a:srgbClr val="808080"/>
            </a:solidFill>
            <a:ln w="9525">
              <a:noFill/>
              <a:miter lim="800000"/>
              <a:headEnd/>
              <a:tailEnd/>
            </a:ln>
            <a:effectLst/>
          </p:spPr>
          <p:txBody>
            <a:bodyPr wrap="none" anchor="ctr"/>
            <a:lstStyle/>
            <a:p>
              <a:endParaRPr lang="ja-JP" altLang="en-US" dirty="0"/>
            </a:p>
          </p:txBody>
        </p:sp>
        <p:sp>
          <p:nvSpPr>
            <p:cNvPr id="8242" name="AutoShape 50"/>
            <p:cNvSpPr>
              <a:spLocks noChangeArrowheads="1"/>
            </p:cNvSpPr>
            <p:nvPr/>
          </p:nvSpPr>
          <p:spPr bwMode="auto">
            <a:xfrm>
              <a:off x="3648" y="1504"/>
              <a:ext cx="384" cy="128"/>
            </a:xfrm>
            <a:prstGeom prst="rightArrow">
              <a:avLst>
                <a:gd name="adj1" fmla="val 50000"/>
                <a:gd name="adj2" fmla="val 75000"/>
              </a:avLst>
            </a:prstGeom>
            <a:solidFill>
              <a:srgbClr val="808080"/>
            </a:solidFill>
            <a:ln w="9525">
              <a:noFill/>
              <a:miter lim="800000"/>
              <a:headEnd/>
              <a:tailEnd/>
            </a:ln>
            <a:effectLst/>
          </p:spPr>
          <p:txBody>
            <a:bodyPr wrap="none" anchor="ctr"/>
            <a:lstStyle/>
            <a:p>
              <a:endParaRPr lang="ja-JP" altLang="en-US" dirty="0"/>
            </a:p>
          </p:txBody>
        </p:sp>
      </p:grpSp>
      <p:sp>
        <p:nvSpPr>
          <p:cNvPr id="8243" name="AutoShape 51"/>
          <p:cNvSpPr>
            <a:spLocks noChangeArrowheads="1"/>
          </p:cNvSpPr>
          <p:nvPr/>
        </p:nvSpPr>
        <p:spPr bwMode="auto">
          <a:xfrm>
            <a:off x="3105150" y="4670425"/>
            <a:ext cx="969963" cy="679450"/>
          </a:xfrm>
          <a:prstGeom prst="curvedRightArrow">
            <a:avLst>
              <a:gd name="adj1" fmla="val 20000"/>
              <a:gd name="adj2" fmla="val 40000"/>
              <a:gd name="adj3" fmla="val 47586"/>
            </a:avLst>
          </a:prstGeom>
          <a:solidFill>
            <a:srgbClr val="FFFF00"/>
          </a:solidFill>
          <a:ln w="25400">
            <a:solidFill>
              <a:srgbClr val="000000"/>
            </a:solidFill>
            <a:miter lim="800000"/>
            <a:headEnd/>
            <a:tailEnd/>
          </a:ln>
          <a:effectLst/>
        </p:spPr>
        <p:txBody>
          <a:bodyPr wrap="none" anchor="ctr"/>
          <a:lstStyle/>
          <a:p>
            <a:endParaRPr lang="ja-JP" altLang="en-US" dirty="0"/>
          </a:p>
        </p:txBody>
      </p:sp>
      <p:sp>
        <p:nvSpPr>
          <p:cNvPr id="8244" name="AutoShape 52"/>
          <p:cNvSpPr>
            <a:spLocks noChangeArrowheads="1"/>
          </p:cNvSpPr>
          <p:nvPr/>
        </p:nvSpPr>
        <p:spPr bwMode="auto">
          <a:xfrm rot="10800000">
            <a:off x="4629150" y="4670425"/>
            <a:ext cx="969963" cy="679450"/>
          </a:xfrm>
          <a:prstGeom prst="curvedRightArrow">
            <a:avLst>
              <a:gd name="adj1" fmla="val 20000"/>
              <a:gd name="adj2" fmla="val 40000"/>
              <a:gd name="adj3" fmla="val 47586"/>
            </a:avLst>
          </a:prstGeom>
          <a:solidFill>
            <a:srgbClr val="FFFF00"/>
          </a:solidFill>
          <a:ln w="25400">
            <a:solidFill>
              <a:srgbClr val="000000"/>
            </a:solidFill>
            <a:miter lim="800000"/>
            <a:headEnd/>
            <a:tailEnd/>
          </a:ln>
          <a:effectLst/>
        </p:spPr>
        <p:txBody>
          <a:bodyPr wrap="none" anchor="ctr"/>
          <a:lstStyle/>
          <a:p>
            <a:endParaRPr lang="ja-JP" altLang="en-US" dirty="0"/>
          </a:p>
        </p:txBody>
      </p:sp>
      <p:sp>
        <p:nvSpPr>
          <p:cNvPr id="54" name="スライド番号プレースホルダ 3"/>
          <p:cNvSpPr>
            <a:spLocks noGrp="1"/>
          </p:cNvSpPr>
          <p:nvPr>
            <p:ph type="sldNum" sz="quarter" idx="12"/>
          </p:nvPr>
        </p:nvSpPr>
        <p:spPr>
          <a:xfrm>
            <a:off x="6553200" y="6492875"/>
            <a:ext cx="2133600" cy="365125"/>
          </a:xfrm>
        </p:spPr>
        <p:txBody>
          <a:bodyPr/>
          <a:lstStyle/>
          <a:p>
            <a:fld id="{0B4AC312-9088-7A41-9348-5601ED868CC6}" type="slidenum">
              <a:rPr lang="en-US" smtClean="0"/>
              <a:pPr/>
              <a:t>37</a:t>
            </a:fld>
            <a:endParaRPr lang="en-US" dirty="0"/>
          </a:p>
        </p:txBody>
      </p:sp>
      <p:pic>
        <p:nvPicPr>
          <p:cNvPr id="56" name="Picture 55"/>
          <p:cNvPicPr>
            <a:picLocks noChangeAspect="1"/>
          </p:cNvPicPr>
          <p:nvPr/>
        </p:nvPicPr>
        <p:blipFill>
          <a:blip r:embed="rId7"/>
          <a:stretch>
            <a:fillRect/>
          </a:stretch>
        </p:blipFill>
        <p:spPr>
          <a:xfrm>
            <a:off x="4960620" y="1310640"/>
            <a:ext cx="2004060" cy="312420"/>
          </a:xfrm>
          <a:prstGeom prst="rect">
            <a:avLst/>
          </a:prstGeom>
          <a:solidFill>
            <a:schemeClr val="bg1"/>
          </a:solidFill>
        </p:spPr>
      </p:pic>
      <p:pic>
        <p:nvPicPr>
          <p:cNvPr id="58" name="Picture 57"/>
          <p:cNvPicPr>
            <a:picLocks noChangeAspect="1"/>
          </p:cNvPicPr>
          <p:nvPr/>
        </p:nvPicPr>
        <p:blipFill>
          <a:blip r:embed="rId8"/>
          <a:stretch>
            <a:fillRect/>
          </a:stretch>
        </p:blipFill>
        <p:spPr>
          <a:xfrm>
            <a:off x="1786890" y="1143000"/>
            <a:ext cx="5570220" cy="739140"/>
          </a:xfrm>
          <a:prstGeom prst="rect">
            <a:avLst/>
          </a:prstGeom>
          <a:solidFill>
            <a:schemeClr val="bg1"/>
          </a:solidFill>
        </p:spPr>
      </p:pic>
      <p:grpSp>
        <p:nvGrpSpPr>
          <p:cNvPr id="13" name="Group 26"/>
          <p:cNvGrpSpPr>
            <a:grpSpLocks/>
          </p:cNvGrpSpPr>
          <p:nvPr/>
        </p:nvGrpSpPr>
        <p:grpSpPr bwMode="auto">
          <a:xfrm>
            <a:off x="2332800" y="4899025"/>
            <a:ext cx="4067175" cy="290513"/>
            <a:chOff x="1824" y="2688"/>
            <a:chExt cx="2016" cy="144"/>
          </a:xfrm>
          <a:solidFill>
            <a:srgbClr val="FF0000"/>
          </a:solidFill>
        </p:grpSpPr>
        <p:sp>
          <p:nvSpPr>
            <p:cNvPr id="60" name="AutoShape 27"/>
            <p:cNvSpPr>
              <a:spLocks noChangeArrowheads="1"/>
            </p:cNvSpPr>
            <p:nvPr/>
          </p:nvSpPr>
          <p:spPr bwMode="auto">
            <a:xfrm rot="16200000">
              <a:off x="1944" y="2712"/>
              <a:ext cx="144" cy="96"/>
            </a:xfrm>
            <a:prstGeom prst="rightArrow">
              <a:avLst>
                <a:gd name="adj1" fmla="val 50000"/>
                <a:gd name="adj2" fmla="val 37500"/>
              </a:avLst>
            </a:prstGeom>
            <a:grpFill/>
            <a:ln w="9525">
              <a:noFill/>
              <a:miter lim="800000"/>
              <a:headEnd/>
              <a:tailEnd/>
            </a:ln>
            <a:effectLst/>
          </p:spPr>
          <p:txBody>
            <a:bodyPr wrap="none" anchor="ctr"/>
            <a:lstStyle/>
            <a:p>
              <a:endParaRPr lang="ja-JP" altLang="en-US">
                <a:solidFill>
                  <a:srgbClr val="FF0000"/>
                </a:solidFill>
              </a:endParaRPr>
            </a:p>
          </p:txBody>
        </p:sp>
        <p:sp>
          <p:nvSpPr>
            <p:cNvPr id="61" name="AutoShape 28"/>
            <p:cNvSpPr>
              <a:spLocks noChangeArrowheads="1"/>
            </p:cNvSpPr>
            <p:nvPr/>
          </p:nvSpPr>
          <p:spPr bwMode="auto">
            <a:xfrm rot="16200000">
              <a:off x="2088" y="2712"/>
              <a:ext cx="144" cy="96"/>
            </a:xfrm>
            <a:prstGeom prst="rightArrow">
              <a:avLst>
                <a:gd name="adj1" fmla="val 50000"/>
                <a:gd name="adj2" fmla="val 37500"/>
              </a:avLst>
            </a:prstGeom>
            <a:grpFill/>
            <a:ln w="9525">
              <a:noFill/>
              <a:miter lim="800000"/>
              <a:headEnd/>
              <a:tailEnd/>
            </a:ln>
            <a:effectLst/>
          </p:spPr>
          <p:txBody>
            <a:bodyPr wrap="none" anchor="ctr"/>
            <a:lstStyle/>
            <a:p>
              <a:endParaRPr lang="ja-JP" altLang="en-US">
                <a:solidFill>
                  <a:srgbClr val="FF0000"/>
                </a:solidFill>
              </a:endParaRPr>
            </a:p>
          </p:txBody>
        </p:sp>
        <p:sp>
          <p:nvSpPr>
            <p:cNvPr id="62" name="AutoShape 29"/>
            <p:cNvSpPr>
              <a:spLocks noChangeArrowheads="1"/>
            </p:cNvSpPr>
            <p:nvPr/>
          </p:nvSpPr>
          <p:spPr bwMode="auto">
            <a:xfrm rot="16200000">
              <a:off x="1800" y="2712"/>
              <a:ext cx="144" cy="96"/>
            </a:xfrm>
            <a:prstGeom prst="rightArrow">
              <a:avLst>
                <a:gd name="adj1" fmla="val 50000"/>
                <a:gd name="adj2" fmla="val 37500"/>
              </a:avLst>
            </a:prstGeom>
            <a:grpFill/>
            <a:ln w="9525">
              <a:noFill/>
              <a:miter lim="800000"/>
              <a:headEnd/>
              <a:tailEnd/>
            </a:ln>
            <a:effectLst/>
          </p:spPr>
          <p:txBody>
            <a:bodyPr wrap="none" anchor="ctr"/>
            <a:lstStyle/>
            <a:p>
              <a:endParaRPr lang="ja-JP" altLang="en-US">
                <a:solidFill>
                  <a:srgbClr val="FF0000"/>
                </a:solidFill>
              </a:endParaRPr>
            </a:p>
          </p:txBody>
        </p:sp>
        <p:sp>
          <p:nvSpPr>
            <p:cNvPr id="63" name="AutoShape 30"/>
            <p:cNvSpPr>
              <a:spLocks noChangeArrowheads="1"/>
            </p:cNvSpPr>
            <p:nvPr/>
          </p:nvSpPr>
          <p:spPr bwMode="auto">
            <a:xfrm rot="16200000">
              <a:off x="3576" y="2712"/>
              <a:ext cx="144" cy="96"/>
            </a:xfrm>
            <a:prstGeom prst="rightArrow">
              <a:avLst>
                <a:gd name="adj1" fmla="val 50000"/>
                <a:gd name="adj2" fmla="val 37500"/>
              </a:avLst>
            </a:prstGeom>
            <a:grpFill/>
            <a:ln w="9525">
              <a:noFill/>
              <a:miter lim="800000"/>
              <a:headEnd/>
              <a:tailEnd/>
            </a:ln>
            <a:effectLst/>
          </p:spPr>
          <p:txBody>
            <a:bodyPr wrap="none" anchor="ctr"/>
            <a:lstStyle/>
            <a:p>
              <a:endParaRPr lang="ja-JP" altLang="en-US">
                <a:solidFill>
                  <a:srgbClr val="FF0000"/>
                </a:solidFill>
              </a:endParaRPr>
            </a:p>
          </p:txBody>
        </p:sp>
        <p:sp>
          <p:nvSpPr>
            <p:cNvPr id="64" name="AutoShape 31"/>
            <p:cNvSpPr>
              <a:spLocks noChangeArrowheads="1"/>
            </p:cNvSpPr>
            <p:nvPr/>
          </p:nvSpPr>
          <p:spPr bwMode="auto">
            <a:xfrm rot="16200000">
              <a:off x="3720" y="2712"/>
              <a:ext cx="144" cy="96"/>
            </a:xfrm>
            <a:prstGeom prst="rightArrow">
              <a:avLst>
                <a:gd name="adj1" fmla="val 50000"/>
                <a:gd name="adj2" fmla="val 37500"/>
              </a:avLst>
            </a:prstGeom>
            <a:grpFill/>
            <a:ln w="9525">
              <a:noFill/>
              <a:miter lim="800000"/>
              <a:headEnd/>
              <a:tailEnd/>
            </a:ln>
            <a:effectLst/>
          </p:spPr>
          <p:txBody>
            <a:bodyPr wrap="none" anchor="ctr"/>
            <a:lstStyle/>
            <a:p>
              <a:endParaRPr lang="ja-JP" altLang="en-US">
                <a:solidFill>
                  <a:srgbClr val="FF0000"/>
                </a:solidFill>
              </a:endParaRPr>
            </a:p>
          </p:txBody>
        </p:sp>
        <p:sp>
          <p:nvSpPr>
            <p:cNvPr id="65" name="AutoShape 32"/>
            <p:cNvSpPr>
              <a:spLocks noChangeArrowheads="1"/>
            </p:cNvSpPr>
            <p:nvPr/>
          </p:nvSpPr>
          <p:spPr bwMode="auto">
            <a:xfrm rot="16200000">
              <a:off x="3432" y="2712"/>
              <a:ext cx="144" cy="96"/>
            </a:xfrm>
            <a:prstGeom prst="rightArrow">
              <a:avLst>
                <a:gd name="adj1" fmla="val 50000"/>
                <a:gd name="adj2" fmla="val 37500"/>
              </a:avLst>
            </a:prstGeom>
            <a:grpFill/>
            <a:ln w="9525">
              <a:noFill/>
              <a:miter lim="800000"/>
              <a:headEnd/>
              <a:tailEnd/>
            </a:ln>
            <a:effectLst/>
          </p:spPr>
          <p:txBody>
            <a:bodyPr wrap="none" anchor="ctr"/>
            <a:lstStyle/>
            <a:p>
              <a:endParaRPr lang="ja-JP" altLang="en-US">
                <a:solidFill>
                  <a:srgbClr val="FF0000"/>
                </a:solidFill>
              </a:endParaRPr>
            </a:p>
          </p:txBody>
        </p:sp>
      </p:grpSp>
      <p:grpSp>
        <p:nvGrpSpPr>
          <p:cNvPr id="14" name="Group 26"/>
          <p:cNvGrpSpPr>
            <a:grpSpLocks/>
          </p:cNvGrpSpPr>
          <p:nvPr/>
        </p:nvGrpSpPr>
        <p:grpSpPr bwMode="auto">
          <a:xfrm rot="10800000">
            <a:off x="2333625" y="5105400"/>
            <a:ext cx="4067175" cy="290513"/>
            <a:chOff x="1824" y="2688"/>
            <a:chExt cx="2016" cy="144"/>
          </a:xfrm>
          <a:solidFill>
            <a:srgbClr val="000090"/>
          </a:solidFill>
        </p:grpSpPr>
        <p:sp>
          <p:nvSpPr>
            <p:cNvPr id="67" name="AutoShape 27"/>
            <p:cNvSpPr>
              <a:spLocks noChangeArrowheads="1"/>
            </p:cNvSpPr>
            <p:nvPr/>
          </p:nvSpPr>
          <p:spPr bwMode="auto">
            <a:xfrm rot="16200000">
              <a:off x="1944" y="2712"/>
              <a:ext cx="144" cy="96"/>
            </a:xfrm>
            <a:prstGeom prst="rightArrow">
              <a:avLst>
                <a:gd name="adj1" fmla="val 50000"/>
                <a:gd name="adj2" fmla="val 37500"/>
              </a:avLst>
            </a:prstGeom>
            <a:grpFill/>
            <a:ln w="9525">
              <a:noFill/>
              <a:miter lim="800000"/>
              <a:headEnd/>
              <a:tailEnd/>
            </a:ln>
            <a:effectLst/>
          </p:spPr>
          <p:txBody>
            <a:bodyPr wrap="none" anchor="ctr"/>
            <a:lstStyle/>
            <a:p>
              <a:endParaRPr lang="ja-JP" altLang="en-US">
                <a:solidFill>
                  <a:srgbClr val="FF0000"/>
                </a:solidFill>
              </a:endParaRPr>
            </a:p>
          </p:txBody>
        </p:sp>
        <p:sp>
          <p:nvSpPr>
            <p:cNvPr id="68" name="AutoShape 28"/>
            <p:cNvSpPr>
              <a:spLocks noChangeArrowheads="1"/>
            </p:cNvSpPr>
            <p:nvPr/>
          </p:nvSpPr>
          <p:spPr bwMode="auto">
            <a:xfrm rot="16200000">
              <a:off x="2088" y="2712"/>
              <a:ext cx="144" cy="96"/>
            </a:xfrm>
            <a:prstGeom prst="rightArrow">
              <a:avLst>
                <a:gd name="adj1" fmla="val 50000"/>
                <a:gd name="adj2" fmla="val 37500"/>
              </a:avLst>
            </a:prstGeom>
            <a:grpFill/>
            <a:ln w="9525">
              <a:noFill/>
              <a:miter lim="800000"/>
              <a:headEnd/>
              <a:tailEnd/>
            </a:ln>
            <a:effectLst/>
          </p:spPr>
          <p:txBody>
            <a:bodyPr wrap="none" anchor="ctr"/>
            <a:lstStyle/>
            <a:p>
              <a:endParaRPr lang="ja-JP" altLang="en-US">
                <a:solidFill>
                  <a:srgbClr val="FF0000"/>
                </a:solidFill>
              </a:endParaRPr>
            </a:p>
          </p:txBody>
        </p:sp>
        <p:sp>
          <p:nvSpPr>
            <p:cNvPr id="69" name="AutoShape 29"/>
            <p:cNvSpPr>
              <a:spLocks noChangeArrowheads="1"/>
            </p:cNvSpPr>
            <p:nvPr/>
          </p:nvSpPr>
          <p:spPr bwMode="auto">
            <a:xfrm rot="16200000">
              <a:off x="1800" y="2712"/>
              <a:ext cx="144" cy="96"/>
            </a:xfrm>
            <a:prstGeom prst="rightArrow">
              <a:avLst>
                <a:gd name="adj1" fmla="val 50000"/>
                <a:gd name="adj2" fmla="val 37500"/>
              </a:avLst>
            </a:prstGeom>
            <a:grpFill/>
            <a:ln w="9525">
              <a:noFill/>
              <a:miter lim="800000"/>
              <a:headEnd/>
              <a:tailEnd/>
            </a:ln>
            <a:effectLst/>
          </p:spPr>
          <p:txBody>
            <a:bodyPr wrap="none" anchor="ctr"/>
            <a:lstStyle/>
            <a:p>
              <a:endParaRPr lang="ja-JP" altLang="en-US">
                <a:solidFill>
                  <a:srgbClr val="FF0000"/>
                </a:solidFill>
              </a:endParaRPr>
            </a:p>
          </p:txBody>
        </p:sp>
        <p:sp>
          <p:nvSpPr>
            <p:cNvPr id="70" name="AutoShape 30"/>
            <p:cNvSpPr>
              <a:spLocks noChangeArrowheads="1"/>
            </p:cNvSpPr>
            <p:nvPr/>
          </p:nvSpPr>
          <p:spPr bwMode="auto">
            <a:xfrm rot="16200000">
              <a:off x="3576" y="2712"/>
              <a:ext cx="144" cy="96"/>
            </a:xfrm>
            <a:prstGeom prst="rightArrow">
              <a:avLst>
                <a:gd name="adj1" fmla="val 50000"/>
                <a:gd name="adj2" fmla="val 37500"/>
              </a:avLst>
            </a:prstGeom>
            <a:grpFill/>
            <a:ln w="9525">
              <a:noFill/>
              <a:miter lim="800000"/>
              <a:headEnd/>
              <a:tailEnd/>
            </a:ln>
            <a:effectLst/>
          </p:spPr>
          <p:txBody>
            <a:bodyPr wrap="none" anchor="ctr"/>
            <a:lstStyle/>
            <a:p>
              <a:endParaRPr lang="ja-JP" altLang="en-US">
                <a:solidFill>
                  <a:srgbClr val="FF0000"/>
                </a:solidFill>
              </a:endParaRPr>
            </a:p>
          </p:txBody>
        </p:sp>
        <p:sp>
          <p:nvSpPr>
            <p:cNvPr id="71" name="AutoShape 31"/>
            <p:cNvSpPr>
              <a:spLocks noChangeArrowheads="1"/>
            </p:cNvSpPr>
            <p:nvPr/>
          </p:nvSpPr>
          <p:spPr bwMode="auto">
            <a:xfrm rot="16200000">
              <a:off x="3720" y="2712"/>
              <a:ext cx="144" cy="96"/>
            </a:xfrm>
            <a:prstGeom prst="rightArrow">
              <a:avLst>
                <a:gd name="adj1" fmla="val 50000"/>
                <a:gd name="adj2" fmla="val 37500"/>
              </a:avLst>
            </a:prstGeom>
            <a:grpFill/>
            <a:ln w="9525">
              <a:noFill/>
              <a:miter lim="800000"/>
              <a:headEnd/>
              <a:tailEnd/>
            </a:ln>
            <a:effectLst/>
          </p:spPr>
          <p:txBody>
            <a:bodyPr wrap="none" anchor="ctr"/>
            <a:lstStyle/>
            <a:p>
              <a:endParaRPr lang="ja-JP" altLang="en-US">
                <a:solidFill>
                  <a:srgbClr val="FF0000"/>
                </a:solidFill>
              </a:endParaRPr>
            </a:p>
          </p:txBody>
        </p:sp>
        <p:sp>
          <p:nvSpPr>
            <p:cNvPr id="72" name="AutoShape 32"/>
            <p:cNvSpPr>
              <a:spLocks noChangeArrowheads="1"/>
            </p:cNvSpPr>
            <p:nvPr/>
          </p:nvSpPr>
          <p:spPr bwMode="auto">
            <a:xfrm rot="16200000">
              <a:off x="3432" y="2712"/>
              <a:ext cx="144" cy="96"/>
            </a:xfrm>
            <a:prstGeom prst="rightArrow">
              <a:avLst>
                <a:gd name="adj1" fmla="val 50000"/>
                <a:gd name="adj2" fmla="val 37500"/>
              </a:avLst>
            </a:prstGeom>
            <a:grpFill/>
            <a:ln w="9525">
              <a:noFill/>
              <a:miter lim="800000"/>
              <a:headEnd/>
              <a:tailEnd/>
            </a:ln>
            <a:effectLst/>
          </p:spPr>
          <p:txBody>
            <a:bodyPr wrap="none" anchor="ctr"/>
            <a:lstStyle/>
            <a:p>
              <a:endParaRPr lang="ja-JP" altLang="en-US">
                <a:solidFill>
                  <a:srgbClr val="FF0000"/>
                </a:solidFill>
              </a:endParaRPr>
            </a:p>
          </p:txBody>
        </p:sp>
      </p:grpSp>
      <p:sp>
        <p:nvSpPr>
          <p:cNvPr id="79" name="Rectangle 3"/>
          <p:cNvSpPr txBox="1">
            <a:spLocks noChangeArrowheads="1"/>
          </p:cNvSpPr>
          <p:nvPr/>
        </p:nvSpPr>
        <p:spPr>
          <a:xfrm>
            <a:off x="677863" y="3416787"/>
            <a:ext cx="2035960" cy="926126"/>
          </a:xfrm>
          <a:prstGeom prst="rect">
            <a:avLst/>
          </a:prstGeom>
        </p:spPr>
        <p:txBody>
          <a:bodyPr vert="horz" lIns="91440" tIns="45720" rIns="91440" bIns="45720" rtlCol="0">
            <a:normAutofit/>
          </a:bodyPr>
          <a:lstStyle/>
          <a:p>
            <a:pPr marL="457200" marR="0" lvl="0" indent="-457200" algn="l" defTabSz="457200" rtl="0" eaLnBrk="1" fontAlgn="auto" latinLnBrk="0" hangingPunct="1">
              <a:lnSpc>
                <a:spcPct val="100000"/>
              </a:lnSpc>
              <a:spcBef>
                <a:spcPct val="20000"/>
              </a:spcBef>
              <a:spcAft>
                <a:spcPts val="0"/>
              </a:spcAft>
              <a:buClrTx/>
              <a:buSzTx/>
              <a:tabLst/>
              <a:defRPr/>
            </a:pPr>
            <a:r>
              <a:rPr lang="ja-JP" altLang="en-US" sz="2000" dirty="0" smtClean="0"/>
              <a:t>水蒸気の凝結</a:t>
            </a:r>
            <a:endParaRPr lang="en-US" altLang="ja-JP" sz="2000" dirty="0" smtClean="0"/>
          </a:p>
          <a:p>
            <a:pPr marL="457200" marR="0" lvl="0" indent="-457200" algn="l" defTabSz="457200" rtl="0" eaLnBrk="1" fontAlgn="auto" latinLnBrk="0" hangingPunct="1">
              <a:lnSpc>
                <a:spcPct val="100000"/>
              </a:lnSpc>
              <a:spcBef>
                <a:spcPct val="20000"/>
              </a:spcBef>
              <a:spcAft>
                <a:spcPts val="0"/>
              </a:spcAft>
              <a:buClrTx/>
              <a:buSzTx/>
              <a:tabLst/>
              <a:defRPr/>
            </a:pPr>
            <a:r>
              <a:rPr lang="ja-JP" altLang="en-US" sz="2000" dirty="0" smtClean="0"/>
              <a:t>→空気塊を加熱</a:t>
            </a:r>
            <a:endParaRPr kumimoji="0" lang="en-US" altLang="ja-JP" sz="2000" b="0" i="0" u="none" strike="noStrike" kern="1200" cap="none" spc="0" normalizeH="0" baseline="0" noProof="0" dirty="0" smtClean="0">
              <a:ln>
                <a:noFill/>
              </a:ln>
              <a:effectLst/>
              <a:uLnTx/>
              <a:uFillTx/>
              <a:latin typeface="+mn-lt"/>
              <a:ea typeface="+mn-ea"/>
              <a:cs typeface="+mn-cs"/>
            </a:endParaRPr>
          </a:p>
        </p:txBody>
      </p:sp>
      <p:sp>
        <p:nvSpPr>
          <p:cNvPr id="80" name="Rectangle 3"/>
          <p:cNvSpPr txBox="1">
            <a:spLocks noChangeArrowheads="1"/>
          </p:cNvSpPr>
          <p:nvPr/>
        </p:nvSpPr>
        <p:spPr>
          <a:xfrm>
            <a:off x="6498440" y="3416787"/>
            <a:ext cx="2035960" cy="926126"/>
          </a:xfrm>
          <a:prstGeom prst="rect">
            <a:avLst/>
          </a:prstGeom>
        </p:spPr>
        <p:txBody>
          <a:bodyPr vert="horz" lIns="91440" tIns="45720" rIns="91440" bIns="45720" rtlCol="0">
            <a:normAutofit/>
          </a:bodyPr>
          <a:lstStyle/>
          <a:p>
            <a:pPr marL="457200" marR="0" lvl="0" indent="-457200" algn="l" defTabSz="457200" rtl="0" eaLnBrk="1" fontAlgn="auto" latinLnBrk="0" hangingPunct="1">
              <a:lnSpc>
                <a:spcPct val="100000"/>
              </a:lnSpc>
              <a:spcBef>
                <a:spcPct val="20000"/>
              </a:spcBef>
              <a:spcAft>
                <a:spcPts val="0"/>
              </a:spcAft>
              <a:buClrTx/>
              <a:buSzTx/>
              <a:tabLst/>
              <a:defRPr/>
            </a:pPr>
            <a:r>
              <a:rPr lang="ja-JP" altLang="en-US" sz="2000" dirty="0" smtClean="0"/>
              <a:t>温かい＝</a:t>
            </a:r>
            <a:r>
              <a:rPr kumimoji="0" lang="ja-JP" altLang="en-US" sz="2000" b="0" i="0" u="none" strike="noStrike" kern="1200" cap="none" spc="0" normalizeH="0" baseline="0" noProof="0" dirty="0" smtClean="0">
                <a:ln>
                  <a:noFill/>
                </a:ln>
                <a:effectLst/>
                <a:uLnTx/>
                <a:uFillTx/>
                <a:latin typeface="+mn-lt"/>
                <a:ea typeface="+mn-ea"/>
                <a:cs typeface="+mn-cs"/>
              </a:rPr>
              <a:t>軽い</a:t>
            </a:r>
            <a:endParaRPr kumimoji="0" lang="en-US" altLang="ja-JP" sz="2000" b="0" i="0" u="none" strike="noStrike" kern="1200" cap="none" spc="0" normalizeH="0" baseline="0" noProof="0" dirty="0" smtClean="0">
              <a:ln>
                <a:noFill/>
              </a:ln>
              <a:effectLst/>
              <a:uLnTx/>
              <a:uFillTx/>
              <a:latin typeface="+mn-lt"/>
              <a:ea typeface="+mn-ea"/>
              <a:cs typeface="+mn-cs"/>
            </a:endParaRPr>
          </a:p>
          <a:p>
            <a:pPr marL="457200" marR="0" lvl="0" indent="-457200" algn="l" defTabSz="457200" rtl="0" eaLnBrk="1" fontAlgn="auto" latinLnBrk="0" hangingPunct="1">
              <a:lnSpc>
                <a:spcPct val="100000"/>
              </a:lnSpc>
              <a:spcBef>
                <a:spcPct val="20000"/>
              </a:spcBef>
              <a:spcAft>
                <a:spcPts val="0"/>
              </a:spcAft>
              <a:buClrTx/>
              <a:buSzTx/>
              <a:tabLst/>
              <a:defRPr/>
            </a:pPr>
            <a:r>
              <a:rPr kumimoji="0" lang="ja-JP" altLang="en-US" sz="2000" b="0" i="0" u="none" strike="noStrike" kern="1200" cap="none" spc="0" normalizeH="0" baseline="0" noProof="0" dirty="0" smtClean="0">
                <a:ln>
                  <a:noFill/>
                </a:ln>
                <a:effectLst/>
                <a:uLnTx/>
                <a:uFillTx/>
                <a:latin typeface="+mn-lt"/>
                <a:ea typeface="+mn-ea"/>
                <a:cs typeface="+mn-cs"/>
              </a:rPr>
              <a:t>空気塊</a:t>
            </a:r>
            <a:r>
              <a:rPr lang="ja-JP" altLang="en-US" sz="2000" dirty="0" smtClean="0"/>
              <a:t>→</a:t>
            </a:r>
            <a:r>
              <a:rPr kumimoji="0" lang="ja-JP" altLang="en-US" sz="2000" b="0" i="0" u="none" strike="noStrike" kern="1200" cap="none" spc="0" normalizeH="0" baseline="0" noProof="0" dirty="0" smtClean="0">
                <a:ln>
                  <a:noFill/>
                </a:ln>
                <a:effectLst/>
                <a:uLnTx/>
                <a:uFillTx/>
                <a:latin typeface="+mn-lt"/>
                <a:ea typeface="+mn-ea"/>
                <a:cs typeface="+mn-cs"/>
              </a:rPr>
              <a:t>上昇</a:t>
            </a:r>
            <a:endParaRPr kumimoji="0" lang="en-US" altLang="ja-JP" sz="2000" b="0" i="0" u="none" strike="noStrike" kern="1200" cap="none" spc="0" normalizeH="0" baseline="0" noProof="0" dirty="0" smtClean="0">
              <a:ln>
                <a:noFill/>
              </a:ln>
              <a:effectLst/>
              <a:uLnTx/>
              <a:uFillTx/>
              <a:latin typeface="+mn-lt"/>
              <a:ea typeface="+mn-ea"/>
              <a:cs typeface="+mn-cs"/>
            </a:endParaRPr>
          </a:p>
        </p:txBody>
      </p:sp>
    </p:spTree>
    <p:extLst>
      <p:ext uri="{BB962C8B-B14F-4D97-AF65-F5344CB8AC3E}">
        <p14:creationId xmlns:p14="http://schemas.microsoft.com/office/powerpoint/2010/main" val="4286293892"/>
      </p:ext>
    </p:extLst>
  </p:cSld>
  <p:clrMapOvr>
    <a:masterClrMapping/>
  </p:clrMapOvr>
  <p:transition spd="slow">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0"/>
          <p:cNvPicPr>
            <a:picLocks noChangeAspect="1" noChangeArrowheads="1"/>
          </p:cNvPicPr>
          <p:nvPr/>
        </p:nvPicPr>
        <p:blipFill>
          <a:blip r:embed="rId2"/>
          <a:srcRect/>
          <a:stretch>
            <a:fillRect/>
          </a:stretch>
        </p:blipFill>
        <p:spPr bwMode="auto">
          <a:xfrm>
            <a:off x="2209800" y="1752600"/>
            <a:ext cx="4712034" cy="3181350"/>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altLang="ja-JP" dirty="0"/>
              <a:t>H</a:t>
            </a:r>
            <a:r>
              <a:rPr lang="en-US" altLang="ja-JP" dirty="0" smtClean="0"/>
              <a:t>ypothesis</a:t>
            </a:r>
            <a:r>
              <a:rPr lang="ja-JP" altLang="en-US" dirty="0" smtClean="0"/>
              <a:t>：</a:t>
            </a:r>
            <a:r>
              <a:rPr lang="en-US" altLang="ja-JP" dirty="0"/>
              <a:t>E</a:t>
            </a:r>
            <a:r>
              <a:rPr lang="en-US" altLang="ja-JP" dirty="0" smtClean="0"/>
              <a:t>ffective radius</a:t>
            </a:r>
            <a:endParaRPr lang="en-US" dirty="0"/>
          </a:p>
        </p:txBody>
      </p:sp>
      <p:sp>
        <p:nvSpPr>
          <p:cNvPr id="3" name="Content Placeholder 2"/>
          <p:cNvSpPr>
            <a:spLocks noGrp="1"/>
          </p:cNvSpPr>
          <p:nvPr>
            <p:ph idx="1"/>
          </p:nvPr>
        </p:nvSpPr>
        <p:spPr>
          <a:xfrm>
            <a:off x="254000" y="533400"/>
            <a:ext cx="8623300" cy="5241727"/>
          </a:xfrm>
        </p:spPr>
        <p:txBody>
          <a:bodyPr>
            <a:normAutofit/>
          </a:bodyPr>
          <a:lstStyle/>
          <a:p>
            <a:r>
              <a:rPr lang="en-US" altLang="ja-JP" sz="2000" dirty="0" smtClean="0"/>
              <a:t>Effective Radius for TC intensity</a:t>
            </a:r>
            <a:r>
              <a:rPr lang="ja-JP" altLang="en-US" sz="2000" dirty="0" smtClean="0"/>
              <a:t>：</a:t>
            </a:r>
            <a:r>
              <a:rPr lang="en-US" altLang="ja-JP" sz="2000" dirty="0" smtClean="0"/>
              <a:t>enthalpy fluxes within which fluxes play positive role on TC intensity</a:t>
            </a:r>
          </a:p>
          <a:p>
            <a:pPr>
              <a:buNone/>
            </a:pPr>
            <a:r>
              <a:rPr lang="ja-JP" altLang="en-US" sz="2000" dirty="0" smtClean="0"/>
              <a:t>＝</a:t>
            </a:r>
            <a:r>
              <a:rPr lang="en-US" altLang="ja-JP" sz="2000" dirty="0" smtClean="0"/>
              <a:t>beyond the radius enthalpy fluxes do not effect on TC intensity positively</a:t>
            </a:r>
          </a:p>
          <a:p>
            <a:endParaRPr lang="en-US" sz="2000" dirty="0"/>
          </a:p>
        </p:txBody>
      </p:sp>
      <p:sp>
        <p:nvSpPr>
          <p:cNvPr id="4" name="Slide Number Placeholder 3"/>
          <p:cNvSpPr>
            <a:spLocks noGrp="1"/>
          </p:cNvSpPr>
          <p:nvPr>
            <p:ph type="sldNum" sz="quarter" idx="12"/>
          </p:nvPr>
        </p:nvSpPr>
        <p:spPr/>
        <p:txBody>
          <a:bodyPr/>
          <a:lstStyle/>
          <a:p>
            <a:fld id="{0B4AC312-9088-7A41-9348-5601ED868CC6}" type="slidenum">
              <a:rPr lang="en-US" smtClean="0"/>
              <a:pPr/>
              <a:t>38</a:t>
            </a:fld>
            <a:endParaRPr lang="en-US" dirty="0"/>
          </a:p>
        </p:txBody>
      </p:sp>
      <p:sp>
        <p:nvSpPr>
          <p:cNvPr id="8" name="Content Placeholder 2"/>
          <p:cNvSpPr txBox="1">
            <a:spLocks/>
          </p:cNvSpPr>
          <p:nvPr/>
        </p:nvSpPr>
        <p:spPr>
          <a:xfrm>
            <a:off x="457200" y="5309107"/>
            <a:ext cx="8229600" cy="932040"/>
          </a:xfrm>
          <a:prstGeom prst="rect">
            <a:avLst/>
          </a:prstGeom>
          <a:solidFill>
            <a:schemeClr val="tx1">
              <a:lumMod val="95000"/>
              <a:lumOff val="5000"/>
            </a:schemeClr>
          </a:solidFill>
          <a:ln w="38100">
            <a:solidFill>
              <a:schemeClr val="tx1">
                <a:lumMod val="50000"/>
                <a:lumOff val="50000"/>
              </a:schemeClr>
            </a:solidFill>
          </a:ln>
        </p:spPr>
        <p:txBody>
          <a:bodyPr vert="horz" lIns="91440" tIns="45720" rIns="91440" bIns="45720" rtlCol="0">
            <a:normAutofit/>
          </a:bodyPr>
          <a:lstStyle/>
          <a:p>
            <a:pPr marL="342900" marR="0" lvl="0" indent="-342900" defTabSz="457200" rtl="0" eaLnBrk="1" fontAlgn="auto" latinLnBrk="0" hangingPunct="1">
              <a:lnSpc>
                <a:spcPct val="100000"/>
              </a:lnSpc>
              <a:spcBef>
                <a:spcPct val="20000"/>
              </a:spcBef>
              <a:spcAft>
                <a:spcPts val="0"/>
              </a:spcAft>
              <a:buClrTx/>
              <a:buSzTx/>
              <a:buFont typeface="Arial"/>
              <a:buNone/>
              <a:tabLst/>
              <a:defRPr/>
            </a:pPr>
            <a:r>
              <a:rPr lang="en-US" altLang="ja-JP" sz="2400" noProof="0" dirty="0" smtClean="0">
                <a:solidFill>
                  <a:schemeClr val="accent1">
                    <a:lumMod val="20000"/>
                    <a:lumOff val="80000"/>
                  </a:schemeClr>
                </a:solidFill>
              </a:rPr>
              <a:t>Objective</a:t>
            </a:r>
            <a:r>
              <a:rPr lang="ja-JP" altLang="en-US" sz="2400" noProof="0" dirty="0" smtClean="0">
                <a:solidFill>
                  <a:schemeClr val="accent1">
                    <a:lumMod val="20000"/>
                    <a:lumOff val="80000"/>
                  </a:schemeClr>
                </a:solidFill>
              </a:rPr>
              <a:t>：</a:t>
            </a:r>
            <a:r>
              <a:rPr lang="en-US" altLang="ja-JP" sz="2400" dirty="0" smtClean="0">
                <a:solidFill>
                  <a:schemeClr val="accent1">
                    <a:lumMod val="20000"/>
                    <a:lumOff val="80000"/>
                  </a:schemeClr>
                </a:solidFill>
              </a:rPr>
              <a:t>to reveal the existence of effective radius and understanding the physical meaning</a:t>
            </a:r>
            <a:endParaRPr kumimoji="0" lang="en-US" altLang="ja-JP" sz="2400" b="0" i="0" u="sng" strike="noStrike" kern="1200" cap="none" spc="0" normalizeH="0" baseline="0" noProof="0" dirty="0" smtClean="0">
              <a:ln>
                <a:noFill/>
              </a:ln>
              <a:solidFill>
                <a:schemeClr val="accent1">
                  <a:lumMod val="20000"/>
                  <a:lumOff val="80000"/>
                </a:schemeClr>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sng" strike="noStrike" kern="1200" cap="none" spc="0" normalizeH="0" baseline="0" noProof="0" dirty="0">
              <a:ln>
                <a:noFill/>
              </a:ln>
              <a:solidFill>
                <a:schemeClr val="tx1"/>
              </a:solidFill>
              <a:effectLst/>
              <a:uLnTx/>
              <a:uFillTx/>
              <a:latin typeface="+mn-lt"/>
              <a:ea typeface="+mn-ea"/>
              <a:cs typeface="+mn-cs"/>
            </a:endParaRPr>
          </a:p>
        </p:txBody>
      </p:sp>
      <p:sp>
        <p:nvSpPr>
          <p:cNvPr id="9" name="Rectangle 8"/>
          <p:cNvSpPr/>
          <p:nvPr/>
        </p:nvSpPr>
        <p:spPr>
          <a:xfrm>
            <a:off x="457200" y="3505200"/>
            <a:ext cx="8229600" cy="769441"/>
          </a:xfrm>
          <a:prstGeom prst="rect">
            <a:avLst/>
          </a:prstGeom>
        </p:spPr>
        <p:txBody>
          <a:bodyPr wrap="square">
            <a:spAutoFit/>
          </a:bodyPr>
          <a:lstStyle/>
          <a:p>
            <a:endParaRPr lang="en-US" altLang="ja-JP" sz="2200" dirty="0" smtClean="0"/>
          </a:p>
          <a:p>
            <a:endParaRPr lang="en-US" sz="2200" dirty="0"/>
          </a:p>
        </p:txBody>
      </p:sp>
      <p:sp>
        <p:nvSpPr>
          <p:cNvPr id="11" name="TextBox 4"/>
          <p:cNvSpPr txBox="1">
            <a:spLocks noChangeArrowheads="1"/>
          </p:cNvSpPr>
          <p:nvPr/>
        </p:nvSpPr>
        <p:spPr bwMode="auto">
          <a:xfrm>
            <a:off x="2133600" y="4933950"/>
            <a:ext cx="5029200" cy="307777"/>
          </a:xfrm>
          <a:prstGeom prst="rect">
            <a:avLst/>
          </a:prstGeom>
          <a:solidFill>
            <a:schemeClr val="bg1"/>
          </a:solidFill>
          <a:ln w="9525">
            <a:noFill/>
            <a:miter lim="800000"/>
            <a:headEnd/>
            <a:tailEnd/>
          </a:ln>
        </p:spPr>
        <p:txBody>
          <a:bodyPr wrap="square">
            <a:prstTxWarp prst="textNoShape">
              <a:avLst/>
            </a:prstTxWarp>
            <a:spAutoFit/>
          </a:bodyPr>
          <a:lstStyle/>
          <a:p>
            <a:r>
              <a:rPr lang="en-US" altLang="ja-JP" sz="1400" dirty="0">
                <a:solidFill>
                  <a:srgbClr val="000000"/>
                </a:solidFill>
                <a:latin typeface="Times New Roman" pitchFamily="-107" charset="0"/>
                <a:ea typeface="Times New Roman" pitchFamily="-107" charset="0"/>
                <a:cs typeface="Times New Roman" pitchFamily="-107" charset="0"/>
              </a:rPr>
              <a:t>A schematic figure of steady state TC structure (Smith et al., 2008).</a:t>
            </a:r>
            <a:r>
              <a:rPr lang="en-US" altLang="ja-JP" sz="1400" dirty="0" smtClean="0">
                <a:solidFill>
                  <a:srgbClr val="000000"/>
                </a:solidFill>
                <a:latin typeface="Times New Roman" pitchFamily="-107" charset="0"/>
                <a:ea typeface="Times New Roman" pitchFamily="-107" charset="0"/>
                <a:cs typeface="Times New Roman" pitchFamily="-107" charset="0"/>
              </a:rPr>
              <a:t> </a:t>
            </a:r>
            <a:endParaRPr lang="en-US" altLang="ja-JP" sz="1400" dirty="0">
              <a:solidFill>
                <a:srgbClr val="000000"/>
              </a:solidFill>
              <a:latin typeface="Times New Roman" pitchFamily="-107" charset="0"/>
              <a:ea typeface="Times New Roman" pitchFamily="-107" charset="0"/>
              <a:cs typeface="Times New Roman" pitchFamily="-107" charset="0"/>
            </a:endParaRPr>
          </a:p>
        </p:txBody>
      </p:sp>
    </p:spTree>
    <p:extLst>
      <p:ext uri="{BB962C8B-B14F-4D97-AF65-F5344CB8AC3E}">
        <p14:creationId xmlns:p14="http://schemas.microsoft.com/office/powerpoint/2010/main" val="497922076"/>
      </p:ext>
    </p:extLst>
  </p:cSld>
  <p:clrMapOvr>
    <a:masterClrMapping/>
  </p:clrMapOvr>
  <p:transition spd="slow">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ene_rz_ctl.jpg"/>
          <p:cNvPicPr>
            <a:picLocks noChangeAspect="1"/>
          </p:cNvPicPr>
          <p:nvPr/>
        </p:nvPicPr>
        <p:blipFill>
          <a:blip r:embed="rId3"/>
          <a:srcRect/>
          <a:stretch>
            <a:fillRect/>
          </a:stretch>
        </p:blipFill>
        <p:spPr bwMode="auto">
          <a:xfrm>
            <a:off x="3810000" y="3733800"/>
            <a:ext cx="3810000" cy="2857500"/>
          </a:xfrm>
          <a:prstGeom prst="rect">
            <a:avLst/>
          </a:prstGeom>
          <a:noFill/>
          <a:ln w="9525">
            <a:noFill/>
            <a:miter lim="800000"/>
            <a:headEnd/>
            <a:tailEnd/>
          </a:ln>
        </p:spPr>
      </p:pic>
      <p:sp>
        <p:nvSpPr>
          <p:cNvPr id="12" name="Rectangle 11"/>
          <p:cNvSpPr/>
          <p:nvPr/>
        </p:nvSpPr>
        <p:spPr>
          <a:xfrm>
            <a:off x="3962400" y="6248400"/>
            <a:ext cx="3429000" cy="381000"/>
          </a:xfrm>
          <a:prstGeom prst="rect">
            <a:avLst/>
          </a:prstGeom>
          <a:solidFill>
            <a:schemeClr val="bg1"/>
          </a:solidFill>
          <a:ln w="508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819400" y="4800600"/>
            <a:ext cx="2590800" cy="381000"/>
          </a:xfrm>
          <a:prstGeom prst="rect">
            <a:avLst/>
          </a:prstGeom>
          <a:solidFill>
            <a:schemeClr val="bg1"/>
          </a:solidFill>
          <a:ln w="50800">
            <a:noFill/>
          </a:ln>
          <a:effectLst/>
          <a:scene3d>
            <a:camera prst="orthographicFront">
              <a:rot lat="0" lon="0" rev="54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791200" y="4800600"/>
            <a:ext cx="2819400" cy="381000"/>
          </a:xfrm>
          <a:prstGeom prst="rect">
            <a:avLst/>
          </a:prstGeom>
          <a:solidFill>
            <a:schemeClr val="bg1"/>
          </a:solidFill>
          <a:ln w="50800">
            <a:noFill/>
          </a:ln>
          <a:effectLst/>
          <a:scene3d>
            <a:camera prst="orthographicFront">
              <a:rot lat="0" lon="0" rev="54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Axisymmetric Typhoon Model (ATM)</a:t>
            </a:r>
            <a:endParaRPr lang="en-US" dirty="0"/>
          </a:p>
        </p:txBody>
      </p:sp>
      <p:graphicFrame>
        <p:nvGraphicFramePr>
          <p:cNvPr id="8" name="Content Placeholder 7"/>
          <p:cNvGraphicFramePr>
            <a:graphicFrameLocks noGrp="1"/>
          </p:cNvGraphicFramePr>
          <p:nvPr>
            <p:ph idx="1"/>
          </p:nvPr>
        </p:nvGraphicFramePr>
        <p:xfrm>
          <a:off x="457200" y="685800"/>
          <a:ext cx="8229600" cy="2595880"/>
        </p:xfrm>
        <a:graphic>
          <a:graphicData uri="http://schemas.openxmlformats.org/drawingml/2006/table">
            <a:tbl>
              <a:tblPr firstRow="1" bandRow="1">
                <a:tableStyleId>{5940675A-B579-460E-94D1-54222C63F5DA}</a:tableStyleId>
              </a:tblPr>
              <a:tblGrid>
                <a:gridCol w="2667000"/>
                <a:gridCol w="5562600"/>
              </a:tblGrid>
              <a:tr h="370840">
                <a:tc>
                  <a:txBody>
                    <a:bodyPr/>
                    <a:lstStyle/>
                    <a:p>
                      <a:r>
                        <a:rPr lang="en-US" dirty="0" smtClean="0"/>
                        <a:t>Time</a:t>
                      </a:r>
                      <a:r>
                        <a:rPr lang="en-US" baseline="0" dirty="0" smtClean="0"/>
                        <a:t> </a:t>
                      </a:r>
                      <a:r>
                        <a:rPr lang="en-US" baseline="0" dirty="0" err="1" smtClean="0"/>
                        <a:t>descretization</a:t>
                      </a:r>
                      <a:endParaRPr lang="en-US" dirty="0"/>
                    </a:p>
                  </a:txBody>
                  <a:tcPr>
                    <a:lnL w="12700" cmpd="sng">
                      <a:noFill/>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baseline="0" dirty="0" smtClean="0"/>
                        <a:t>3</a:t>
                      </a:r>
                      <a:r>
                        <a:rPr lang="en-US" baseline="30000" dirty="0" smtClean="0"/>
                        <a:t>rd</a:t>
                      </a:r>
                      <a:r>
                        <a:rPr lang="en-US" baseline="0" dirty="0" smtClean="0"/>
                        <a:t> order </a:t>
                      </a:r>
                      <a:r>
                        <a:rPr lang="en-US" baseline="0" dirty="0" err="1" smtClean="0"/>
                        <a:t>Runge-Kutta</a:t>
                      </a:r>
                      <a:endParaRPr lang="en-US" baseline="0" dirty="0" smtClean="0"/>
                    </a:p>
                  </a:txBody>
                  <a:tcPr>
                    <a:lnL w="28575" cap="flat" cmpd="sng" algn="ctr">
                      <a:solidFill>
                        <a:scrgbClr r="0" g="0" b="0"/>
                      </a:solidFill>
                      <a:prstDash val="solid"/>
                      <a:round/>
                      <a:headEnd type="none" w="med" len="med"/>
                      <a:tailEnd type="none" w="med" len="med"/>
                    </a:lnL>
                    <a:lnR w="12700" cmpd="sng">
                      <a:noFill/>
                    </a:lnR>
                    <a:lnT w="28575"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tcPr>
                </a:tc>
              </a:tr>
              <a:tr h="370840">
                <a:tc>
                  <a:txBody>
                    <a:bodyPr/>
                    <a:lstStyle/>
                    <a:p>
                      <a:r>
                        <a:rPr lang="en-US" dirty="0" smtClean="0"/>
                        <a:t>advection</a:t>
                      </a:r>
                      <a:endParaRPr lang="en-US" dirty="0"/>
                    </a:p>
                  </a:txBody>
                  <a:tcPr>
                    <a:lnL w="12700" cmpd="sng">
                      <a:noFill/>
                    </a:lnL>
                    <a:lnR w="28575"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dirty="0" smtClean="0"/>
                        <a:t>5</a:t>
                      </a:r>
                      <a:r>
                        <a:rPr lang="en-US" baseline="30000" dirty="0" smtClean="0"/>
                        <a:t>th</a:t>
                      </a:r>
                      <a:r>
                        <a:rPr lang="en-US" baseline="0" dirty="0" smtClean="0"/>
                        <a:t>-</a:t>
                      </a:r>
                      <a:r>
                        <a:rPr lang="en-US" dirty="0" smtClean="0"/>
                        <a:t>order accuracy and positive-definite </a:t>
                      </a:r>
                      <a:r>
                        <a:rPr lang="en-US" baseline="0" dirty="0" smtClean="0"/>
                        <a:t>scalar advection </a:t>
                      </a:r>
                      <a:endParaRPr lang="en-US" dirty="0"/>
                    </a:p>
                  </a:txBody>
                  <a:tcPr>
                    <a:lnL w="28575"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dirty="0" smtClean="0"/>
                        <a:t>condensation</a:t>
                      </a:r>
                      <a:endParaRPr lang="en-US" dirty="0"/>
                    </a:p>
                  </a:txBody>
                  <a:tcPr>
                    <a:lnL w="12700" cmpd="sng">
                      <a:noFill/>
                    </a:lnL>
                    <a:lnR w="28575"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Saturation adjustment</a:t>
                      </a:r>
                    </a:p>
                  </a:txBody>
                  <a:tcPr>
                    <a:lnL w="28575"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dirty="0" smtClean="0"/>
                        <a:t>microphysics</a:t>
                      </a:r>
                      <a:endParaRPr lang="en-US" dirty="0"/>
                    </a:p>
                  </a:txBody>
                  <a:tcPr>
                    <a:lnL w="12700" cmpd="sng">
                      <a:noFill/>
                    </a:lnL>
                    <a:lnR w="28575"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dirty="0" smtClean="0"/>
                        <a:t>Kessler (1969) warm rain </a:t>
                      </a:r>
                      <a:endParaRPr lang="en-US" dirty="0"/>
                    </a:p>
                  </a:txBody>
                  <a:tcPr>
                    <a:lnL w="28575"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dirty="0" smtClean="0"/>
                        <a:t>turbulence</a:t>
                      </a:r>
                      <a:endParaRPr lang="en-US" dirty="0"/>
                    </a:p>
                  </a:txBody>
                  <a:tcPr>
                    <a:lnL w="12700" cmpd="sng">
                      <a:noFill/>
                    </a:lnL>
                    <a:lnR w="28575"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Smagorinsky</a:t>
                      </a:r>
                      <a:r>
                        <a:rPr lang="en-US" dirty="0" smtClean="0"/>
                        <a:t>-type</a:t>
                      </a:r>
                      <a:r>
                        <a:rPr lang="en-US" baseline="0" dirty="0" smtClean="0"/>
                        <a:t> </a:t>
                      </a:r>
                      <a:r>
                        <a:rPr lang="en-US" dirty="0" smtClean="0"/>
                        <a:t>Eddy viscosity</a:t>
                      </a:r>
                    </a:p>
                  </a:txBody>
                  <a:tcPr>
                    <a:lnL w="28575"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dirty="0" smtClean="0"/>
                        <a:t>radiation</a:t>
                      </a:r>
                      <a:endParaRPr lang="en-US" dirty="0"/>
                    </a:p>
                  </a:txBody>
                  <a:tcPr>
                    <a:lnL w="12700" cmpd="sng">
                      <a:noFill/>
                    </a:lnL>
                    <a:lnR w="28575"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dirty="0" smtClean="0"/>
                        <a:t>Newton cooling</a:t>
                      </a:r>
                      <a:endParaRPr lang="en-US" dirty="0"/>
                    </a:p>
                  </a:txBody>
                  <a:tcPr>
                    <a:lnL w="28575"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dirty="0" smtClean="0"/>
                        <a:t>Gravity wave</a:t>
                      </a:r>
                      <a:endParaRPr lang="en-US" dirty="0"/>
                    </a:p>
                  </a:txBody>
                  <a:tcPr>
                    <a:lnL w="12700" cmpd="sng">
                      <a:noFill/>
                    </a:lnL>
                    <a:lnR w="28575" cap="flat" cmpd="sng" algn="ctr">
                      <a:solidFill>
                        <a:scrgbClr r="0" g="0" b="0"/>
                      </a:solidFill>
                      <a:prstDash val="solid"/>
                      <a:round/>
                      <a:headEnd type="none" w="med" len="med"/>
                      <a:tailEnd type="none" w="med" len="med"/>
                    </a:lnR>
                    <a:lnT w="12700" cmpd="sng">
                      <a:noFill/>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Rayleigh damping layer</a:t>
                      </a:r>
                    </a:p>
                  </a:txBody>
                  <a:tcPr>
                    <a:lnL w="28575" cap="flat" cmpd="sng" algn="ctr">
                      <a:solidFill>
                        <a:scrgbClr r="0" g="0" b="0"/>
                      </a:solidFill>
                      <a:prstDash val="solid"/>
                      <a:round/>
                      <a:headEnd type="none" w="med" len="med"/>
                      <a:tailEnd type="none" w="med" len="med"/>
                    </a:lnL>
                    <a:lnR w="12700" cmpd="sng">
                      <a:noFill/>
                    </a:lnR>
                    <a:lnT w="12700" cmpd="sng">
                      <a:noFill/>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cxnSp>
        <p:nvCxnSpPr>
          <p:cNvPr id="9" name="Straight Connector 8"/>
          <p:cNvCxnSpPr/>
          <p:nvPr/>
        </p:nvCxnSpPr>
        <p:spPr>
          <a:xfrm rot="5400000" flipH="1" flipV="1">
            <a:off x="3199608" y="5104608"/>
            <a:ext cx="2289175"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4343400" y="3962400"/>
            <a:ext cx="2590800" cy="2286000"/>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an 4"/>
          <p:cNvSpPr/>
          <p:nvPr/>
        </p:nvSpPr>
        <p:spPr>
          <a:xfrm>
            <a:off x="1752600" y="3570604"/>
            <a:ext cx="5181600" cy="3058796"/>
          </a:xfrm>
          <a:prstGeom prst="can">
            <a:avLst/>
          </a:prstGeom>
          <a:noFill/>
          <a:ln w="31750">
            <a:solidFill>
              <a:srgbClr val="131F2E"/>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3"/>
          <p:cNvSpPr>
            <a:spLocks noGrp="1"/>
          </p:cNvSpPr>
          <p:nvPr>
            <p:ph type="sldNum" sz="quarter" idx="12"/>
          </p:nvPr>
        </p:nvSpPr>
        <p:spPr>
          <a:xfrm>
            <a:off x="6553200" y="6477000"/>
            <a:ext cx="2133600" cy="365125"/>
          </a:xfrm>
        </p:spPr>
        <p:txBody>
          <a:bodyPr/>
          <a:lstStyle/>
          <a:p>
            <a:fld id="{0B4AC312-9088-7A41-9348-5601ED868CC6}" type="slidenum">
              <a:rPr lang="en-US" smtClean="0"/>
              <a:pPr/>
              <a:t>39</a:t>
            </a:fld>
            <a:endParaRPr lang="en-US" dirty="0"/>
          </a:p>
        </p:txBody>
      </p:sp>
      <p:sp>
        <p:nvSpPr>
          <p:cNvPr id="16" name="TextBox 4"/>
          <p:cNvSpPr txBox="1">
            <a:spLocks noChangeArrowheads="1"/>
          </p:cNvSpPr>
          <p:nvPr/>
        </p:nvSpPr>
        <p:spPr bwMode="auto">
          <a:xfrm>
            <a:off x="1295400" y="5525869"/>
            <a:ext cx="2819400" cy="646331"/>
          </a:xfrm>
          <a:prstGeom prst="rect">
            <a:avLst/>
          </a:prstGeom>
          <a:solidFill>
            <a:schemeClr val="bg1"/>
          </a:solidFill>
          <a:ln w="38100">
            <a:solidFill>
              <a:schemeClr val="tx1"/>
            </a:solidFill>
            <a:miter lim="800000"/>
            <a:headEnd/>
            <a:tailEnd/>
          </a:ln>
        </p:spPr>
        <p:txBody>
          <a:bodyPr wrap="square">
            <a:prstTxWarp prst="textNoShape">
              <a:avLst/>
            </a:prstTxWarp>
            <a:spAutoFit/>
          </a:bodyPr>
          <a:lstStyle/>
          <a:p>
            <a:r>
              <a:rPr lang="en-US" altLang="ja-JP" dirty="0" smtClean="0">
                <a:solidFill>
                  <a:srgbClr val="000000"/>
                </a:solidFill>
                <a:latin typeface="Times New Roman" pitchFamily="-107" charset="0"/>
                <a:ea typeface="Times New Roman" pitchFamily="-107" charset="0"/>
                <a:cs typeface="Times New Roman" pitchFamily="-107" charset="0"/>
              </a:rPr>
              <a:t>Based on</a:t>
            </a:r>
          </a:p>
          <a:p>
            <a:r>
              <a:rPr lang="en-US" altLang="ja-JP" dirty="0" smtClean="0">
                <a:solidFill>
                  <a:srgbClr val="000000"/>
                </a:solidFill>
                <a:latin typeface="Times New Roman" pitchFamily="-107" charset="0"/>
                <a:ea typeface="Times New Roman" pitchFamily="-107" charset="0"/>
                <a:cs typeface="Times New Roman" pitchFamily="-107" charset="0"/>
              </a:rPr>
              <a:t> Bryan and </a:t>
            </a:r>
            <a:r>
              <a:rPr lang="en-US" altLang="ja-JP" dirty="0" err="1" smtClean="0">
                <a:solidFill>
                  <a:srgbClr val="000000"/>
                </a:solidFill>
                <a:latin typeface="Times New Roman" pitchFamily="-107" charset="0"/>
                <a:ea typeface="Times New Roman" pitchFamily="-107" charset="0"/>
                <a:cs typeface="Times New Roman" pitchFamily="-107" charset="0"/>
              </a:rPr>
              <a:t>Rotunno</a:t>
            </a:r>
            <a:r>
              <a:rPr lang="en-US" altLang="ja-JP" dirty="0" smtClean="0">
                <a:solidFill>
                  <a:srgbClr val="000000"/>
                </a:solidFill>
                <a:latin typeface="Times New Roman" pitchFamily="-107" charset="0"/>
                <a:ea typeface="Times New Roman" pitchFamily="-107" charset="0"/>
                <a:cs typeface="Times New Roman" pitchFamily="-107" charset="0"/>
              </a:rPr>
              <a:t> (2009)</a:t>
            </a:r>
            <a:endParaRPr lang="en-US" altLang="ja-JP" dirty="0">
              <a:solidFill>
                <a:srgbClr val="000000"/>
              </a:solidFill>
              <a:latin typeface="Times New Roman" pitchFamily="-107" charset="0"/>
              <a:ea typeface="Times New Roman" pitchFamily="-107" charset="0"/>
              <a:cs typeface="Times New Roman" pitchFamily="-107" charset="0"/>
            </a:endParaRPr>
          </a:p>
        </p:txBody>
      </p:sp>
    </p:spTree>
    <p:extLst>
      <p:ext uri="{BB962C8B-B14F-4D97-AF65-F5344CB8AC3E}">
        <p14:creationId xmlns:p14="http://schemas.microsoft.com/office/powerpoint/2010/main" val="3399810515"/>
      </p:ext>
    </p:extLst>
  </p:cSld>
  <p:clrMapOvr>
    <a:masterClrMapping/>
  </p:clrMapOvr>
  <p:transition spd="slow">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The definition of a typhoon</a:t>
            </a:r>
            <a:endParaRPr kumimoji="1" lang="ja-JP" altLang="en-US" dirty="0"/>
          </a:p>
        </p:txBody>
      </p:sp>
      <p:sp>
        <p:nvSpPr>
          <p:cNvPr id="3" name="コンテンツ プレースホルダー 2"/>
          <p:cNvSpPr>
            <a:spLocks noGrp="1"/>
          </p:cNvSpPr>
          <p:nvPr>
            <p:ph idx="1"/>
          </p:nvPr>
        </p:nvSpPr>
        <p:spPr>
          <a:xfrm>
            <a:off x="254000" y="533401"/>
            <a:ext cx="8623300" cy="761999"/>
          </a:xfrm>
        </p:spPr>
        <p:txBody>
          <a:bodyPr>
            <a:normAutofit fontScale="55000" lnSpcReduction="20000"/>
          </a:bodyPr>
          <a:lstStyle/>
          <a:p>
            <a:pPr marL="0" indent="0">
              <a:buNone/>
            </a:pPr>
            <a:r>
              <a:rPr kumimoji="1" lang="en-US" altLang="ja-JP" dirty="0" smtClean="0"/>
              <a:t>Tropical cyclones generated on the tropical ocean, whose maximum wind speed exceeds 17 m s-1 (34 knot) </a:t>
            </a:r>
            <a:endParaRPr lang="en-US" altLang="ja-JP" dirty="0" smtClean="0"/>
          </a:p>
          <a:p>
            <a:pPr marL="0" indent="0">
              <a:buNone/>
            </a:pPr>
            <a:r>
              <a:rPr lang="en-US" altLang="ja-JP" dirty="0"/>
              <a:t>	</a:t>
            </a:r>
            <a:r>
              <a:rPr lang="en-US" altLang="ja-JP" dirty="0" smtClean="0"/>
              <a:t>	</a:t>
            </a:r>
            <a:r>
              <a:rPr lang="ja-JP" altLang="en-US" dirty="0" smtClean="0"/>
              <a:t>［</a:t>
            </a:r>
            <a:r>
              <a:rPr lang="en-US" altLang="ja-JP" dirty="0" smtClean="0"/>
              <a:t>Japan Meteorological Agency</a:t>
            </a:r>
            <a:r>
              <a:rPr lang="ja-JP" altLang="en-US" dirty="0" smtClean="0"/>
              <a:t>］</a:t>
            </a:r>
            <a:endParaRPr lang="en-US" altLang="ja-JP" dirty="0"/>
          </a:p>
          <a:p>
            <a:endParaRPr kumimoji="1" lang="ja-JP" altLang="en-US" dirty="0"/>
          </a:p>
        </p:txBody>
      </p:sp>
      <p:sp>
        <p:nvSpPr>
          <p:cNvPr id="4" name="スライド番号プレースホルダー 3"/>
          <p:cNvSpPr>
            <a:spLocks noGrp="1"/>
          </p:cNvSpPr>
          <p:nvPr>
            <p:ph type="sldNum" sz="quarter" idx="12"/>
          </p:nvPr>
        </p:nvSpPr>
        <p:spPr/>
        <p:txBody>
          <a:bodyPr/>
          <a:lstStyle/>
          <a:p>
            <a:fld id="{0B4AC312-9088-7A41-9348-5601ED868CC6}" type="slidenum">
              <a:rPr lang="en-US" smtClean="0"/>
              <a:pPr/>
              <a:t>4</a:t>
            </a:fld>
            <a:endParaRPr lang="en-US"/>
          </a:p>
        </p:txBody>
      </p:sp>
      <p:sp>
        <p:nvSpPr>
          <p:cNvPr id="5" name="正方形/長方形 4"/>
          <p:cNvSpPr/>
          <p:nvPr/>
        </p:nvSpPr>
        <p:spPr>
          <a:xfrm>
            <a:off x="7808378" y="6344730"/>
            <a:ext cx="1335622" cy="253916"/>
          </a:xfrm>
          <a:prstGeom prst="rect">
            <a:avLst/>
          </a:prstGeom>
        </p:spPr>
        <p:txBody>
          <a:bodyPr wrap="none">
            <a:spAutoFit/>
          </a:bodyPr>
          <a:lstStyle/>
          <a:p>
            <a:r>
              <a:rPr lang="en-US" altLang="ja-JP" sz="1050" dirty="0" smtClean="0"/>
              <a:t>disc.sci.gsfc.nasa.gov</a:t>
            </a:r>
            <a:endParaRPr lang="ja-JP" altLang="en-US" sz="1050" dirty="0"/>
          </a:p>
        </p:txBody>
      </p:sp>
    </p:spTree>
    <p:extLst>
      <p:ext uri="{BB962C8B-B14F-4D97-AF65-F5344CB8AC3E}">
        <p14:creationId xmlns:p14="http://schemas.microsoft.com/office/powerpoint/2010/main" val="1833518990"/>
      </p:ext>
    </p:extLst>
  </p:cSld>
  <p:clrMapOvr>
    <a:masterClrMapping/>
  </p:clrMapOvr>
  <p:transition spd="slow">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srcRect l="11618" r="14168"/>
          <a:stretch/>
        </p:blipFill>
        <p:spPr>
          <a:xfrm>
            <a:off x="304800" y="914400"/>
            <a:ext cx="5864884" cy="1472789"/>
          </a:xfrm>
          <a:prstGeom prst="rect">
            <a:avLst/>
          </a:prstGeom>
        </p:spPr>
      </p:pic>
      <p:pic>
        <p:nvPicPr>
          <p:cNvPr id="18" name="Picture 17"/>
          <p:cNvPicPr>
            <a:picLocks noChangeAspect="1"/>
          </p:cNvPicPr>
          <p:nvPr/>
        </p:nvPicPr>
        <p:blipFill rotWithShape="1">
          <a:blip r:embed="rId4"/>
          <a:srcRect l="11618" r="14168"/>
          <a:stretch/>
        </p:blipFill>
        <p:spPr>
          <a:xfrm>
            <a:off x="776614" y="2826510"/>
            <a:ext cx="5864885" cy="1059690"/>
          </a:xfrm>
          <a:prstGeom prst="rect">
            <a:avLst/>
          </a:prstGeom>
        </p:spPr>
      </p:pic>
      <p:pic>
        <p:nvPicPr>
          <p:cNvPr id="19" name="Picture 18"/>
          <p:cNvPicPr>
            <a:picLocks noChangeAspect="1"/>
          </p:cNvPicPr>
          <p:nvPr/>
        </p:nvPicPr>
        <p:blipFill rotWithShape="1">
          <a:blip r:embed="rId5"/>
          <a:srcRect l="11227" r="13880"/>
          <a:stretch/>
        </p:blipFill>
        <p:spPr>
          <a:xfrm>
            <a:off x="609600" y="4511884"/>
            <a:ext cx="5864886" cy="1472789"/>
          </a:xfrm>
          <a:prstGeom prst="rect">
            <a:avLst/>
          </a:prstGeom>
        </p:spPr>
      </p:pic>
      <p:pic>
        <p:nvPicPr>
          <p:cNvPr id="20" name="Picture 19"/>
          <p:cNvPicPr>
            <a:picLocks noChangeAspect="1"/>
          </p:cNvPicPr>
          <p:nvPr/>
        </p:nvPicPr>
        <p:blipFill rotWithShape="1">
          <a:blip r:embed="rId6"/>
          <a:srcRect l="25071" r="28289"/>
          <a:stretch/>
        </p:blipFill>
        <p:spPr>
          <a:xfrm>
            <a:off x="6163848" y="4038600"/>
            <a:ext cx="3056352" cy="2504312"/>
          </a:xfrm>
          <a:prstGeom prst="rect">
            <a:avLst/>
          </a:prstGeom>
        </p:spPr>
      </p:pic>
      <p:sp>
        <p:nvSpPr>
          <p:cNvPr id="2" name="テキスト ボックス 1"/>
          <p:cNvSpPr txBox="1"/>
          <p:nvPr/>
        </p:nvSpPr>
        <p:spPr>
          <a:xfrm>
            <a:off x="7010400" y="990600"/>
            <a:ext cx="184731" cy="369332"/>
          </a:xfrm>
          <a:prstGeom prst="rect">
            <a:avLst/>
          </a:prstGeom>
          <a:noFill/>
        </p:spPr>
        <p:txBody>
          <a:bodyPr wrap="none" rtlCol="0">
            <a:spAutoFit/>
          </a:bodyPr>
          <a:lstStyle/>
          <a:p>
            <a:endParaRPr kumimoji="1" lang="ja-JP" altLang="en-US" dirty="0"/>
          </a:p>
        </p:txBody>
      </p:sp>
      <p:sp>
        <p:nvSpPr>
          <p:cNvPr id="3" name="テキスト ボックス 2"/>
          <p:cNvSpPr txBox="1"/>
          <p:nvPr/>
        </p:nvSpPr>
        <p:spPr>
          <a:xfrm>
            <a:off x="228600" y="555413"/>
            <a:ext cx="6031075" cy="369332"/>
          </a:xfrm>
          <a:prstGeom prst="rect">
            <a:avLst/>
          </a:prstGeom>
          <a:noFill/>
        </p:spPr>
        <p:txBody>
          <a:bodyPr wrap="none" rtlCol="0">
            <a:spAutoFit/>
          </a:bodyPr>
          <a:lstStyle/>
          <a:p>
            <a:r>
              <a:rPr kumimoji="1" lang="en-US" altLang="ja-JP" dirty="0" smtClean="0"/>
              <a:t>Momentum for three dimension (radial, tangential and </a:t>
            </a:r>
            <a:r>
              <a:rPr kumimoji="1" lang="en-US" altLang="ja-JP" dirty="0" err="1" smtClean="0"/>
              <a:t>vertcal</a:t>
            </a:r>
            <a:r>
              <a:rPr kumimoji="1" lang="en-US" altLang="ja-JP" dirty="0" smtClean="0"/>
              <a:t>)</a:t>
            </a:r>
            <a:endParaRPr kumimoji="1" lang="ja-JP" altLang="en-US" dirty="0"/>
          </a:p>
        </p:txBody>
      </p:sp>
      <p:grpSp>
        <p:nvGrpSpPr>
          <p:cNvPr id="4" name="グループ化 3"/>
          <p:cNvGrpSpPr/>
          <p:nvPr/>
        </p:nvGrpSpPr>
        <p:grpSpPr>
          <a:xfrm>
            <a:off x="6153410" y="985194"/>
            <a:ext cx="2914390" cy="1720419"/>
            <a:chOff x="1752600" y="3570604"/>
            <a:chExt cx="5181600" cy="3058796"/>
          </a:xfrm>
        </p:grpSpPr>
        <p:pic>
          <p:nvPicPr>
            <p:cNvPr id="13" name="Picture 6" descr="ene_rz_ctl.jpg"/>
            <p:cNvPicPr>
              <a:picLocks noChangeAspect="1"/>
            </p:cNvPicPr>
            <p:nvPr/>
          </p:nvPicPr>
          <p:blipFill rotWithShape="1">
            <a:blip r:embed="rId7"/>
            <a:srcRect l="14000" t="7944" r="18000" b="11945"/>
            <a:stretch/>
          </p:blipFill>
          <p:spPr bwMode="auto">
            <a:xfrm>
              <a:off x="4343400" y="3960814"/>
              <a:ext cx="2590800" cy="2289175"/>
            </a:xfrm>
            <a:prstGeom prst="rect">
              <a:avLst/>
            </a:prstGeom>
            <a:noFill/>
            <a:ln w="9525">
              <a:noFill/>
              <a:miter lim="800000"/>
              <a:headEnd/>
              <a:tailEnd/>
            </a:ln>
          </p:spPr>
        </p:pic>
        <p:cxnSp>
          <p:nvCxnSpPr>
            <p:cNvPr id="9" name="Straight Connector 8"/>
            <p:cNvCxnSpPr/>
            <p:nvPr/>
          </p:nvCxnSpPr>
          <p:spPr>
            <a:xfrm rot="5400000" flipH="1" flipV="1">
              <a:off x="3199608" y="5104608"/>
              <a:ext cx="2289175"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Rectangle 13"/>
            <p:cNvSpPr/>
            <p:nvPr/>
          </p:nvSpPr>
          <p:spPr>
            <a:xfrm>
              <a:off x="4343400" y="3962400"/>
              <a:ext cx="2590800" cy="2286000"/>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an 4"/>
            <p:cNvSpPr/>
            <p:nvPr/>
          </p:nvSpPr>
          <p:spPr>
            <a:xfrm>
              <a:off x="1752600" y="3570604"/>
              <a:ext cx="5181600" cy="3058796"/>
            </a:xfrm>
            <a:prstGeom prst="can">
              <a:avLst/>
            </a:prstGeom>
            <a:noFill/>
            <a:ln w="31750">
              <a:solidFill>
                <a:srgbClr val="131F2E"/>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テキスト ボックス 14"/>
          <p:cNvSpPr txBox="1"/>
          <p:nvPr/>
        </p:nvSpPr>
        <p:spPr>
          <a:xfrm>
            <a:off x="228600" y="2520948"/>
            <a:ext cx="1390124" cy="369332"/>
          </a:xfrm>
          <a:prstGeom prst="rect">
            <a:avLst/>
          </a:prstGeom>
          <a:noFill/>
        </p:spPr>
        <p:txBody>
          <a:bodyPr wrap="none" rtlCol="0">
            <a:spAutoFit/>
          </a:bodyPr>
          <a:lstStyle/>
          <a:p>
            <a:r>
              <a:rPr kumimoji="1" lang="en-US" altLang="ja-JP" dirty="0" smtClean="0"/>
              <a:t>Mass of fluid</a:t>
            </a:r>
            <a:endParaRPr kumimoji="1" lang="ja-JP" altLang="en-US" dirty="0"/>
          </a:p>
        </p:txBody>
      </p:sp>
      <p:sp>
        <p:nvSpPr>
          <p:cNvPr id="17" name="テキスト ボックス 16"/>
          <p:cNvSpPr txBox="1"/>
          <p:nvPr/>
        </p:nvSpPr>
        <p:spPr>
          <a:xfrm>
            <a:off x="228600" y="4126468"/>
            <a:ext cx="5175904" cy="369332"/>
          </a:xfrm>
          <a:prstGeom prst="rect">
            <a:avLst/>
          </a:prstGeom>
          <a:noFill/>
        </p:spPr>
        <p:txBody>
          <a:bodyPr wrap="none" rtlCol="0">
            <a:spAutoFit/>
          </a:bodyPr>
          <a:lstStyle/>
          <a:p>
            <a:r>
              <a:rPr kumimoji="1" lang="en-US" altLang="ja-JP" dirty="0" smtClean="0"/>
              <a:t>thermodynamic energy, water vapor and liquid water</a:t>
            </a:r>
            <a:endParaRPr kumimoji="1" lang="ja-JP" altLang="en-US" dirty="0"/>
          </a:p>
        </p:txBody>
      </p:sp>
      <p:sp>
        <p:nvSpPr>
          <p:cNvPr id="21" name="Title 1"/>
          <p:cNvSpPr>
            <a:spLocks noGrp="1"/>
          </p:cNvSpPr>
          <p:nvPr>
            <p:ph type="title"/>
          </p:nvPr>
        </p:nvSpPr>
        <p:spPr>
          <a:xfrm>
            <a:off x="254000" y="0"/>
            <a:ext cx="8623300" cy="457200"/>
          </a:xfrm>
        </p:spPr>
        <p:txBody>
          <a:bodyPr>
            <a:normAutofit/>
          </a:bodyPr>
          <a:lstStyle/>
          <a:p>
            <a:r>
              <a:rPr lang="en-US" dirty="0" smtClean="0"/>
              <a:t>Axisymmetric Typhoon Model (ATM)</a:t>
            </a:r>
            <a:endParaRPr lang="en-US" dirty="0"/>
          </a:p>
        </p:txBody>
      </p:sp>
    </p:spTree>
    <p:extLst>
      <p:ext uri="{BB962C8B-B14F-4D97-AF65-F5344CB8AC3E}">
        <p14:creationId xmlns:p14="http://schemas.microsoft.com/office/powerpoint/2010/main" val="591899871"/>
      </p:ext>
    </p:extLst>
  </p:cSld>
  <p:clrMapOvr>
    <a:masterClrMapping/>
  </p:clrMapOvr>
  <p:transition spd="slow">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ja-JP" dirty="0" smtClean="0"/>
              <a:t>Numerical experiments</a:t>
            </a:r>
            <a:r>
              <a:rPr lang="ja-JP" altLang="en-US" dirty="0" smtClean="0"/>
              <a:t>（</a:t>
            </a:r>
            <a:r>
              <a:rPr lang="en-US" altLang="ja-JP" dirty="0" smtClean="0"/>
              <a:t>experimental setting</a:t>
            </a:r>
            <a:r>
              <a:rPr lang="ja-JP" altLang="en-US" dirty="0" smtClean="0"/>
              <a:t>）</a:t>
            </a:r>
            <a:endParaRPr lang="en-US" dirty="0"/>
          </a:p>
        </p:txBody>
      </p:sp>
      <p:sp>
        <p:nvSpPr>
          <p:cNvPr id="4" name="Slide Number Placeholder 3"/>
          <p:cNvSpPr>
            <a:spLocks noGrp="1"/>
          </p:cNvSpPr>
          <p:nvPr>
            <p:ph type="sldNum" sz="quarter" idx="12"/>
          </p:nvPr>
        </p:nvSpPr>
        <p:spPr/>
        <p:txBody>
          <a:bodyPr/>
          <a:lstStyle/>
          <a:p>
            <a:fld id="{0B4AC312-9088-7A41-9348-5601ED868CC6}" type="slidenum">
              <a:rPr lang="en-US" smtClean="0"/>
              <a:pPr/>
              <a:t>41</a:t>
            </a:fld>
            <a:endParaRPr lang="en-US"/>
          </a:p>
        </p:txBody>
      </p:sp>
      <p:graphicFrame>
        <p:nvGraphicFramePr>
          <p:cNvPr id="5" name="Table 4"/>
          <p:cNvGraphicFramePr>
            <a:graphicFrameLocks noGrp="1"/>
          </p:cNvGraphicFramePr>
          <p:nvPr/>
        </p:nvGraphicFramePr>
        <p:xfrm>
          <a:off x="1295400" y="685800"/>
          <a:ext cx="6629400" cy="3235960"/>
        </p:xfrm>
        <a:graphic>
          <a:graphicData uri="http://schemas.openxmlformats.org/drawingml/2006/table">
            <a:tbl>
              <a:tblPr firstRow="1" bandRow="1">
                <a:tableStyleId>{5C22544A-7EE6-4342-B048-85BDC9FD1C3A}</a:tableStyleId>
              </a:tblPr>
              <a:tblGrid>
                <a:gridCol w="3314700"/>
                <a:gridCol w="3314700"/>
              </a:tblGrid>
              <a:tr h="370840">
                <a:tc>
                  <a:txBody>
                    <a:bodyPr/>
                    <a:lstStyle/>
                    <a:p>
                      <a:r>
                        <a:rPr lang="en-US" b="0" dirty="0" err="1" smtClean="0">
                          <a:solidFill>
                            <a:srgbClr val="000000"/>
                          </a:solidFill>
                        </a:rPr>
                        <a:t>Coriolis</a:t>
                      </a:r>
                      <a:r>
                        <a:rPr lang="en-US" b="0" dirty="0" smtClean="0">
                          <a:solidFill>
                            <a:srgbClr val="000000"/>
                          </a:solidFill>
                        </a:rPr>
                        <a:t> parameter</a:t>
                      </a:r>
                      <a:endParaRPr lang="en-US" b="0" dirty="0">
                        <a:solidFill>
                          <a:srgbClr val="000000"/>
                        </a:solidFill>
                      </a:endParaRPr>
                    </a:p>
                  </a:txBody>
                  <a:tcPr>
                    <a:lnL w="12700" cmpd="sng">
                      <a:noFill/>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FFFFF"/>
                    </a:solidFill>
                  </a:tcPr>
                </a:tc>
                <a:tc>
                  <a:txBody>
                    <a:bodyPr/>
                    <a:lstStyle/>
                    <a:p>
                      <a:r>
                        <a:rPr lang="en-US" b="0" dirty="0" smtClean="0">
                          <a:solidFill>
                            <a:srgbClr val="000000"/>
                          </a:solidFill>
                        </a:rPr>
                        <a:t>5×10</a:t>
                      </a:r>
                      <a:r>
                        <a:rPr lang="en-US" b="0" baseline="30000" dirty="0" smtClean="0">
                          <a:solidFill>
                            <a:srgbClr val="000000"/>
                          </a:solidFill>
                        </a:rPr>
                        <a:t>-5</a:t>
                      </a:r>
                      <a:r>
                        <a:rPr lang="en-US" b="0" dirty="0" smtClean="0">
                          <a:solidFill>
                            <a:srgbClr val="000000"/>
                          </a:solidFill>
                        </a:rPr>
                        <a:t> s</a:t>
                      </a:r>
                      <a:r>
                        <a:rPr lang="en-US" b="0" baseline="30000" dirty="0" smtClean="0">
                          <a:solidFill>
                            <a:srgbClr val="000000"/>
                          </a:solidFill>
                        </a:rPr>
                        <a:t>-1</a:t>
                      </a:r>
                      <a:endParaRPr lang="en-US" b="0" dirty="0">
                        <a:solidFill>
                          <a:srgbClr val="000000"/>
                        </a:solidFill>
                      </a:endParaRPr>
                    </a:p>
                  </a:txBody>
                  <a:tcPr>
                    <a:lnL w="28575" cap="flat" cmpd="sng" algn="ctr">
                      <a:solidFill>
                        <a:scrgbClr r="0" g="0" b="0"/>
                      </a:solidFill>
                      <a:prstDash val="solid"/>
                      <a:round/>
                      <a:headEnd type="none" w="med" len="med"/>
                      <a:tailEnd type="none" w="med" len="med"/>
                    </a:lnL>
                    <a:lnR w="12700" cmpd="sng">
                      <a:noFill/>
                    </a:lnR>
                    <a:lnT w="28575" cap="flat" cmpd="sng" algn="ctr">
                      <a:solidFill>
                        <a:scrgbClr r="0" g="0" b="0"/>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FFFFF"/>
                    </a:solidFill>
                  </a:tcPr>
                </a:tc>
              </a:tr>
              <a:tr h="370840">
                <a:tc>
                  <a:txBody>
                    <a:bodyPr/>
                    <a:lstStyle/>
                    <a:p>
                      <a:r>
                        <a:rPr lang="en-US" dirty="0" smtClean="0"/>
                        <a:t>Sea</a:t>
                      </a:r>
                      <a:r>
                        <a:rPr lang="en-US" baseline="0" dirty="0" smtClean="0"/>
                        <a:t> Surface Temperature</a:t>
                      </a:r>
                      <a:endParaRPr lang="en-US" dirty="0"/>
                    </a:p>
                  </a:txBody>
                  <a:tcPr>
                    <a:lnL w="12700" cmpd="sng">
                      <a:noFill/>
                    </a:lnL>
                    <a:lnR w="28575" cap="flat" cmpd="sng" algn="ctr">
                      <a:solidFill>
                        <a:scrgbClr r="0" g="0" b="0"/>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dirty="0" smtClean="0"/>
                        <a:t>300 K</a:t>
                      </a:r>
                      <a:endParaRPr lang="en-US" dirty="0"/>
                    </a:p>
                  </a:txBody>
                  <a:tcPr>
                    <a:lnL w="28575" cap="flat" cmpd="sng" algn="ctr">
                      <a:solidFill>
                        <a:scrgbClr r="0" g="0" b="0"/>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r>
              <a:tr h="370840">
                <a:tc>
                  <a:txBody>
                    <a:bodyPr/>
                    <a:lstStyle/>
                    <a:p>
                      <a:r>
                        <a:rPr lang="en-US" dirty="0" smtClean="0"/>
                        <a:t>Domain (radial </a:t>
                      </a:r>
                      <a:r>
                        <a:rPr lang="en-US" b="0" dirty="0" smtClean="0">
                          <a:solidFill>
                            <a:srgbClr val="000000"/>
                          </a:solidFill>
                        </a:rPr>
                        <a:t>×</a:t>
                      </a:r>
                      <a:r>
                        <a:rPr lang="ja-JP" altLang="en-US" b="0" baseline="0" dirty="0" smtClean="0">
                          <a:solidFill>
                            <a:srgbClr val="000000"/>
                          </a:solidFill>
                        </a:rPr>
                        <a:t> </a:t>
                      </a:r>
                      <a:r>
                        <a:rPr lang="en-US" dirty="0" smtClean="0"/>
                        <a:t>vertical)</a:t>
                      </a:r>
                      <a:endParaRPr lang="en-US" dirty="0"/>
                    </a:p>
                  </a:txBody>
                  <a:tcPr>
                    <a:lnL w="12700" cmpd="sng">
                      <a:noFill/>
                    </a:lnL>
                    <a:lnR w="28575"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dirty="0" smtClean="0"/>
                        <a:t>1500</a:t>
                      </a:r>
                      <a:r>
                        <a:rPr lang="en-US" b="0" dirty="0" smtClean="0">
                          <a:solidFill>
                            <a:srgbClr val="000000"/>
                          </a:solidFill>
                        </a:rPr>
                        <a:t>×25 km</a:t>
                      </a:r>
                      <a:endParaRPr lang="en-US" baseline="30000" dirty="0"/>
                    </a:p>
                  </a:txBody>
                  <a:tcPr>
                    <a:lnL w="28575"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r>
              <a:tr h="370840">
                <a:tc>
                  <a:txBody>
                    <a:bodyPr/>
                    <a:lstStyle/>
                    <a:p>
                      <a:r>
                        <a:rPr lang="en-US" dirty="0" smtClean="0"/>
                        <a:t>Radial</a:t>
                      </a:r>
                      <a:r>
                        <a:rPr lang="en-US" baseline="0" dirty="0" smtClean="0"/>
                        <a:t> g</a:t>
                      </a:r>
                      <a:r>
                        <a:rPr lang="en-US" dirty="0" smtClean="0"/>
                        <a:t>rid</a:t>
                      </a:r>
                      <a:r>
                        <a:rPr lang="en-US" baseline="0" dirty="0" smtClean="0"/>
                        <a:t> distance (min/max)</a:t>
                      </a:r>
                      <a:endParaRPr lang="en-US" dirty="0"/>
                    </a:p>
                  </a:txBody>
                  <a:tcPr>
                    <a:lnL w="12700" cmpd="sng">
                      <a:noFill/>
                    </a:lnL>
                    <a:lnR w="28575"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dirty="0" smtClean="0"/>
                        <a:t>1</a:t>
                      </a:r>
                      <a:r>
                        <a:rPr lang="en-US" baseline="0" dirty="0" smtClean="0"/>
                        <a:t> / 21 km</a:t>
                      </a:r>
                      <a:endParaRPr lang="en-US" dirty="0"/>
                    </a:p>
                  </a:txBody>
                  <a:tcPr>
                    <a:lnL w="28575"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r>
              <a:tr h="370840">
                <a:tc>
                  <a:txBody>
                    <a:bodyPr/>
                    <a:lstStyle/>
                    <a:p>
                      <a:r>
                        <a:rPr lang="en-US" baseline="0" dirty="0" smtClean="0"/>
                        <a:t>vertical g</a:t>
                      </a:r>
                      <a:r>
                        <a:rPr lang="en-US" dirty="0" smtClean="0"/>
                        <a:t>rid</a:t>
                      </a:r>
                      <a:r>
                        <a:rPr lang="en-US" baseline="0" dirty="0" smtClean="0"/>
                        <a:t> distance (min/max)</a:t>
                      </a:r>
                      <a:endParaRPr lang="en-US" dirty="0"/>
                    </a:p>
                  </a:txBody>
                  <a:tcPr>
                    <a:lnL w="12700" cmpd="sng">
                      <a:noFill/>
                    </a:lnL>
                    <a:lnR w="28575" cap="flat" cmpd="sng" algn="ctr">
                      <a:solidFill>
                        <a:scrgbClr r="0" g="0" b="0"/>
                      </a:solidFill>
                      <a:prstDash val="solid"/>
                      <a:round/>
                      <a:headEnd type="none" w="med" len="med"/>
                      <a:tailEnd type="none" w="med" len="med"/>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baseline="0" dirty="0" smtClean="0"/>
                        <a:t>250 / 1500 </a:t>
                      </a:r>
                      <a:r>
                        <a:rPr lang="en-US" baseline="0" dirty="0" err="1" smtClean="0"/>
                        <a:t>m</a:t>
                      </a:r>
                      <a:endParaRPr lang="en-US" dirty="0"/>
                    </a:p>
                  </a:txBody>
                  <a:tcPr>
                    <a:lnL w="28575" cap="flat" cmpd="sng" algn="ctr">
                      <a:solidFill>
                        <a:scrgbClr r="0" g="0" b="0"/>
                      </a:solidFill>
                      <a:prstDash val="solid"/>
                      <a:round/>
                      <a:headEnd type="none" w="med" len="med"/>
                      <a:tailEnd type="none" w="med" len="med"/>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70840">
                <a:tc>
                  <a:txBody>
                    <a:bodyPr/>
                    <a:lstStyle/>
                    <a:p>
                      <a:r>
                        <a:rPr lang="en-US" dirty="0" smtClean="0"/>
                        <a:t>Integration</a:t>
                      </a:r>
                      <a:r>
                        <a:rPr lang="en-US" baseline="0" dirty="0" smtClean="0"/>
                        <a:t> time</a:t>
                      </a:r>
                      <a:endParaRPr lang="en-US" dirty="0"/>
                    </a:p>
                  </a:txBody>
                  <a:tcPr>
                    <a:lnL w="12700" cmpd="sng">
                      <a:noFill/>
                    </a:lnL>
                    <a:lnR w="28575" cap="flat" cmpd="sng" algn="ctr">
                      <a:solidFill>
                        <a:scrgbClr r="0" g="0" b="0"/>
                      </a:solidFill>
                      <a:prstDash val="solid"/>
                      <a:round/>
                      <a:headEnd type="none" w="med" len="med"/>
                      <a:tailEnd type="none" w="med" len="med"/>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dirty="0" smtClean="0"/>
                        <a:t>150 </a:t>
                      </a:r>
                      <a:r>
                        <a:rPr lang="en-US" dirty="0" err="1" smtClean="0"/>
                        <a:t>h</a:t>
                      </a:r>
                      <a:endParaRPr lang="en-US" dirty="0"/>
                    </a:p>
                  </a:txBody>
                  <a:tcPr>
                    <a:lnL w="28575" cap="flat" cmpd="sng" algn="ctr">
                      <a:solidFill>
                        <a:scrgbClr r="0" g="0" b="0"/>
                      </a:solidFill>
                      <a:prstDash val="solid"/>
                      <a:round/>
                      <a:headEnd type="none" w="med" len="med"/>
                      <a:tailEnd type="none" w="med" len="med"/>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70840">
                <a:tc>
                  <a:txBody>
                    <a:bodyPr/>
                    <a:lstStyle/>
                    <a:p>
                      <a:r>
                        <a:rPr lang="en-US" dirty="0" smtClean="0"/>
                        <a:t>Initial</a:t>
                      </a:r>
                      <a:r>
                        <a:rPr lang="en-US" baseline="0" dirty="0" smtClean="0"/>
                        <a:t> sounding</a:t>
                      </a:r>
                      <a:endParaRPr lang="en-US" dirty="0"/>
                    </a:p>
                  </a:txBody>
                  <a:tcPr>
                    <a:lnL w="12700" cmpd="sng">
                      <a:noFill/>
                    </a:lnL>
                    <a:lnR w="28575" cap="flat" cmpd="sng" algn="ctr">
                      <a:solidFill>
                        <a:scrgbClr r="0" g="0" b="0"/>
                      </a:solidFill>
                      <a:prstDash val="solid"/>
                      <a:round/>
                      <a:headEnd type="none" w="med" len="med"/>
                      <a:tailEnd type="none" w="med" len="med"/>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dirty="0" smtClean="0"/>
                        <a:t>Jordan</a:t>
                      </a:r>
                      <a:r>
                        <a:rPr lang="en-US" baseline="0" dirty="0" smtClean="0"/>
                        <a:t> (1958)</a:t>
                      </a:r>
                      <a:endParaRPr lang="en-US" dirty="0"/>
                    </a:p>
                  </a:txBody>
                  <a:tcPr>
                    <a:lnL w="28575" cap="flat" cmpd="sng" algn="ctr">
                      <a:solidFill>
                        <a:scrgbClr r="0" g="0" b="0"/>
                      </a:solidFill>
                      <a:prstDash val="solid"/>
                      <a:round/>
                      <a:headEnd type="none" w="med" len="med"/>
                      <a:tailEnd type="none" w="med" len="med"/>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370840">
                <a:tc>
                  <a:txBody>
                    <a:bodyPr/>
                    <a:lstStyle/>
                    <a:p>
                      <a:r>
                        <a:rPr lang="en-US" dirty="0" smtClean="0"/>
                        <a:t>Surface</a:t>
                      </a:r>
                      <a:r>
                        <a:rPr lang="en-US" baseline="0" dirty="0" smtClean="0"/>
                        <a:t> e</a:t>
                      </a:r>
                      <a:r>
                        <a:rPr lang="en-US" dirty="0" smtClean="0"/>
                        <a:t>xchange coefficients for momentum/enthalpy</a:t>
                      </a:r>
                      <a:endParaRPr lang="en-US" dirty="0"/>
                    </a:p>
                  </a:txBody>
                  <a:tcPr>
                    <a:lnL w="12700" cmpd="sng">
                      <a:noFill/>
                    </a:lnL>
                    <a:lnR w="28575" cap="flat" cmpd="sng" algn="ctr">
                      <a:solidFill>
                        <a:scrgbClr r="0" g="0" b="0"/>
                      </a:solidFill>
                      <a:prstDash val="solid"/>
                      <a:round/>
                      <a:headEnd type="none" w="med" len="med"/>
                      <a:tailEnd type="none" w="med" len="med"/>
                    </a:lnR>
                    <a:lnT w="12700" cmpd="sng">
                      <a:noFill/>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dirty="0" err="1" smtClean="0"/>
                        <a:t>Donelan</a:t>
                      </a:r>
                      <a:r>
                        <a:rPr lang="en-US" dirty="0" smtClean="0"/>
                        <a:t> et al. (2004)/</a:t>
                      </a:r>
                    </a:p>
                    <a:p>
                      <a:r>
                        <a:rPr lang="en-US" dirty="0" smtClean="0"/>
                        <a:t>Zhang et al. (2008)</a:t>
                      </a:r>
                      <a:endParaRPr lang="en-US" dirty="0"/>
                    </a:p>
                  </a:txBody>
                  <a:tcPr>
                    <a:lnL w="28575" cap="flat" cmpd="sng" algn="ctr">
                      <a:solidFill>
                        <a:scrgbClr r="0" g="0" b="0"/>
                      </a:solidFill>
                      <a:prstDash val="solid"/>
                      <a:round/>
                      <a:headEnd type="none" w="med" len="med"/>
                      <a:tailEnd type="none" w="med" len="med"/>
                    </a:lnL>
                    <a:lnR w="12700" cmpd="sng">
                      <a:noFill/>
                    </a:lnR>
                    <a:lnT w="12700" cmpd="sng">
                      <a:noFill/>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pic>
        <p:nvPicPr>
          <p:cNvPr id="6" name="Picture 5" descr="cdck.eps"/>
          <p:cNvPicPr>
            <a:picLocks noChangeAspect="1"/>
          </p:cNvPicPr>
          <p:nvPr/>
        </p:nvPicPr>
        <p:blipFill rotWithShape="1">
          <a:blip r:embed="rId2"/>
          <a:srcRect b="6418"/>
          <a:stretch/>
        </p:blipFill>
        <p:spPr>
          <a:xfrm>
            <a:off x="609600" y="3962400"/>
            <a:ext cx="4022924" cy="2509837"/>
          </a:xfrm>
          <a:prstGeom prst="rect">
            <a:avLst/>
          </a:prstGeom>
        </p:spPr>
      </p:pic>
      <p:pic>
        <p:nvPicPr>
          <p:cNvPr id="7" name="Picture 6" descr="sounding.eps"/>
          <p:cNvPicPr>
            <a:picLocks noChangeAspect="1"/>
          </p:cNvPicPr>
          <p:nvPr/>
        </p:nvPicPr>
        <p:blipFill rotWithShape="1">
          <a:blip r:embed="rId3"/>
          <a:srcRect b="6418"/>
          <a:stretch/>
        </p:blipFill>
        <p:spPr>
          <a:xfrm>
            <a:off x="4694138" y="3962400"/>
            <a:ext cx="4022924" cy="2509837"/>
          </a:xfrm>
          <a:prstGeom prst="rect">
            <a:avLst/>
          </a:prstGeom>
        </p:spPr>
      </p:pic>
      <p:sp>
        <p:nvSpPr>
          <p:cNvPr id="8" name="Slide Number Placeholder 3"/>
          <p:cNvSpPr txBox="1">
            <a:spLocks/>
          </p:cNvSpPr>
          <p:nvPr/>
        </p:nvSpPr>
        <p:spPr>
          <a:xfrm>
            <a:off x="6705600" y="6492875"/>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0B4AC312-9088-7A41-9348-5601ED868CC6}"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727435372"/>
      </p:ext>
    </p:extLst>
  </p:cSld>
  <p:clrMapOvr>
    <a:masterClrMapping/>
  </p:clrMapOvr>
  <p:transition spd="slow">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ja-JP" dirty="0" smtClean="0"/>
              <a:t>Control run</a:t>
            </a:r>
            <a:endParaRPr lang="en-US" dirty="0"/>
          </a:p>
        </p:txBody>
      </p:sp>
      <p:sp>
        <p:nvSpPr>
          <p:cNvPr id="8" name="Content Placeholder 2"/>
          <p:cNvSpPr>
            <a:spLocks noGrp="1"/>
          </p:cNvSpPr>
          <p:nvPr>
            <p:ph idx="1"/>
          </p:nvPr>
        </p:nvSpPr>
        <p:spPr>
          <a:xfrm>
            <a:off x="457200" y="5943600"/>
            <a:ext cx="8229600" cy="549275"/>
          </a:xfrm>
        </p:spPr>
        <p:txBody>
          <a:bodyPr/>
          <a:lstStyle/>
          <a:p>
            <a:r>
              <a:rPr lang="ja-JP" altLang="en-US" sz="2400" dirty="0" smtClean="0"/>
              <a:t>フラック</a:t>
            </a:r>
            <a:endParaRPr lang="en-US" altLang="ja-JP" sz="2400" dirty="0" smtClean="0"/>
          </a:p>
          <a:p>
            <a:endParaRPr lang="en-US" dirty="0"/>
          </a:p>
        </p:txBody>
      </p:sp>
      <p:pic>
        <p:nvPicPr>
          <p:cNvPr id="6" name="Picture 5" descr="u_steady.eps"/>
          <p:cNvPicPr>
            <a:picLocks noChangeAspect="1"/>
          </p:cNvPicPr>
          <p:nvPr/>
        </p:nvPicPr>
        <p:blipFill rotWithShape="1">
          <a:blip r:embed="rId2"/>
          <a:srcRect t="11470" b="13220"/>
          <a:stretch/>
        </p:blipFill>
        <p:spPr>
          <a:xfrm>
            <a:off x="403860" y="3322292"/>
            <a:ext cx="4061460" cy="3170583"/>
          </a:xfrm>
          <a:prstGeom prst="rect">
            <a:avLst/>
          </a:prstGeom>
        </p:spPr>
      </p:pic>
      <p:pic>
        <p:nvPicPr>
          <p:cNvPr id="7" name="Picture 6" descr="DH_steady.eps"/>
          <p:cNvPicPr>
            <a:picLocks noChangeAspect="1"/>
          </p:cNvPicPr>
          <p:nvPr/>
        </p:nvPicPr>
        <p:blipFill rotWithShape="1">
          <a:blip r:embed="rId3"/>
          <a:srcRect t="11470" b="13220"/>
          <a:stretch/>
        </p:blipFill>
        <p:spPr>
          <a:xfrm>
            <a:off x="4777740" y="3322292"/>
            <a:ext cx="4061460" cy="3170583"/>
          </a:xfrm>
          <a:prstGeom prst="rect">
            <a:avLst/>
          </a:prstGeom>
        </p:spPr>
      </p:pic>
      <p:pic>
        <p:nvPicPr>
          <p:cNvPr id="5" name="Picture 4" descr="mwsrmw.eps"/>
          <p:cNvPicPr>
            <a:picLocks noChangeAspect="1"/>
          </p:cNvPicPr>
          <p:nvPr/>
        </p:nvPicPr>
        <p:blipFill rotWithShape="1">
          <a:blip r:embed="rId4"/>
          <a:srcRect b="5928"/>
          <a:stretch/>
        </p:blipFill>
        <p:spPr>
          <a:xfrm>
            <a:off x="381000" y="523875"/>
            <a:ext cx="4311396" cy="2885247"/>
          </a:xfrm>
          <a:prstGeom prst="rect">
            <a:avLst/>
          </a:prstGeom>
        </p:spPr>
      </p:pic>
      <p:sp>
        <p:nvSpPr>
          <p:cNvPr id="10" name="Content Placeholder 2"/>
          <p:cNvSpPr txBox="1">
            <a:spLocks/>
          </p:cNvSpPr>
          <p:nvPr/>
        </p:nvSpPr>
        <p:spPr>
          <a:xfrm>
            <a:off x="4526280" y="609600"/>
            <a:ext cx="4160520" cy="289560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ja-JP" sz="2400" b="0" i="0" u="none" strike="noStrike" kern="1200" cap="none" spc="0" normalizeH="0" baseline="0" noProof="0" dirty="0" smtClean="0">
                <a:ln>
                  <a:noFill/>
                </a:ln>
                <a:solidFill>
                  <a:schemeClr val="tx1"/>
                </a:solidFill>
                <a:effectLst/>
                <a:uLnTx/>
                <a:uFillTx/>
                <a:latin typeface="+mn-lt"/>
                <a:ea typeface="+mn-ea"/>
                <a:cs typeface="+mn-cs"/>
              </a:rPr>
              <a:t>TC develops up to </a:t>
            </a:r>
            <a:r>
              <a:rPr kumimoji="0" lang="en-US" altLang="ja-JP" sz="2400" b="0" i="0" u="none" strike="noStrike" kern="1200" cap="none" spc="0" normalizeH="0" baseline="0" noProof="0" dirty="0" err="1" smtClean="0">
                <a:ln>
                  <a:noFill/>
                </a:ln>
                <a:solidFill>
                  <a:schemeClr val="tx1"/>
                </a:solidFill>
                <a:effectLst/>
                <a:uLnTx/>
                <a:uFillTx/>
                <a:latin typeface="+mn-lt"/>
                <a:ea typeface="+mn-ea"/>
                <a:cs typeface="+mn-cs"/>
              </a:rPr>
              <a:t>t</a:t>
            </a:r>
            <a:r>
              <a:rPr kumimoji="0" lang="en-US" altLang="ja-JP" sz="2400" b="0" i="0" u="none" strike="noStrike" kern="1200" cap="none" spc="0" normalizeH="0" baseline="0" noProof="0" dirty="0" smtClean="0">
                <a:ln>
                  <a:noFill/>
                </a:ln>
                <a:solidFill>
                  <a:schemeClr val="tx1"/>
                </a:solidFill>
                <a:effectLst/>
                <a:uLnTx/>
                <a:uFillTx/>
                <a:latin typeface="+mn-lt"/>
                <a:ea typeface="+mn-ea"/>
                <a:cs typeface="+mn-cs"/>
              </a:rPr>
              <a:t>=110 </a:t>
            </a:r>
            <a:r>
              <a:rPr kumimoji="0" lang="en-US" altLang="ja-JP" sz="2400" b="0" i="0" u="none" strike="noStrike" kern="1200" cap="none" spc="0" normalizeH="0" baseline="0" noProof="0" dirty="0" err="1" smtClean="0">
                <a:ln>
                  <a:noFill/>
                </a:ln>
                <a:solidFill>
                  <a:schemeClr val="tx1"/>
                </a:solidFill>
                <a:effectLst/>
                <a:uLnTx/>
                <a:uFillTx/>
                <a:latin typeface="+mn-lt"/>
                <a:ea typeface="+mn-ea"/>
                <a:cs typeface="+mn-cs"/>
              </a:rPr>
              <a:t>h</a:t>
            </a:r>
            <a:r>
              <a:rPr kumimoji="0" lang="en-US" altLang="ja-JP" sz="2400" b="0" i="0" u="none" strike="noStrike" kern="1200" cap="none" spc="0" normalizeH="0" noProof="0" dirty="0" smtClean="0">
                <a:ln>
                  <a:noFill/>
                </a:ln>
                <a:solidFill>
                  <a:schemeClr val="tx1"/>
                </a:solidFill>
                <a:effectLst/>
                <a:uLnTx/>
                <a:uFillTx/>
                <a:latin typeface="+mn-lt"/>
                <a:ea typeface="+mn-ea"/>
                <a:cs typeface="+mn-cs"/>
              </a:rPr>
              <a:t> and maintains </a:t>
            </a:r>
            <a:r>
              <a:rPr lang="en-US" altLang="ja-JP" sz="2400" dirty="0" smtClean="0"/>
              <a:t>its intensity.</a:t>
            </a:r>
            <a:endParaRPr kumimoji="0" lang="en-US" altLang="ja-JP"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ja-JP" sz="2400" b="0" i="0" u="none" strike="noStrike" kern="1200" cap="none" spc="0" normalizeH="0" baseline="0" noProof="0" dirty="0" smtClean="0">
                <a:ln>
                  <a:noFill/>
                </a:ln>
                <a:solidFill>
                  <a:schemeClr val="tx1"/>
                </a:solidFill>
                <a:effectLst/>
                <a:uLnTx/>
                <a:uFillTx/>
                <a:latin typeface="+mn-lt"/>
                <a:ea typeface="+mn-ea"/>
                <a:cs typeface="+mn-cs"/>
              </a:rPr>
              <a:t>Qualitatively,</a:t>
            </a:r>
            <a:r>
              <a:rPr kumimoji="0" lang="en-US" altLang="ja-JP" sz="2400" b="0" i="0" u="none" strike="noStrike" kern="1200" cap="none" spc="0" normalizeH="0" noProof="0" dirty="0" smtClean="0">
                <a:ln>
                  <a:noFill/>
                </a:ln>
                <a:solidFill>
                  <a:schemeClr val="tx1"/>
                </a:solidFill>
                <a:effectLst/>
                <a:uLnTx/>
                <a:uFillTx/>
                <a:latin typeface="+mn-lt"/>
                <a:ea typeface="+mn-ea"/>
                <a:cs typeface="+mn-cs"/>
              </a:rPr>
              <a:t> steady state TC structure is well resolved.</a:t>
            </a:r>
            <a:endParaRPr kumimoji="0" lang="en-US" altLang="ja-JP"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944809823"/>
      </p:ext>
    </p:extLst>
  </p:cSld>
  <p:clrMapOvr>
    <a:masterClrMapping/>
  </p:clrMapOvr>
  <p:transition spd="slow">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r>
              <a:rPr lang="en-US" altLang="ja-JP" dirty="0" smtClean="0"/>
              <a:t>Sensitivity experiments</a:t>
            </a:r>
            <a:endParaRPr lang="en-US" altLang="ja-JP" dirty="0"/>
          </a:p>
        </p:txBody>
      </p:sp>
      <p:sp>
        <p:nvSpPr>
          <p:cNvPr id="7171" name="Rectangle 3" descr="Rectangle: Click to edit Master text styles&#10;Second level&#10;Third level&#10;Fourth level&#10;Fifth level"/>
          <p:cNvSpPr>
            <a:spLocks noGrp="1" noChangeArrowheads="1"/>
          </p:cNvSpPr>
          <p:nvPr>
            <p:ph type="body" idx="1"/>
          </p:nvPr>
        </p:nvSpPr>
        <p:spPr>
          <a:xfrm>
            <a:off x="457200" y="609600"/>
            <a:ext cx="8229600" cy="1066800"/>
          </a:xfrm>
        </p:spPr>
        <p:txBody>
          <a:bodyPr>
            <a:normAutofit fontScale="92500" lnSpcReduction="10000"/>
          </a:bodyPr>
          <a:lstStyle/>
          <a:p>
            <a:r>
              <a:rPr lang="en-US" altLang="ja-JP" sz="2400" dirty="0" smtClean="0"/>
              <a:t>Each experiment starts at </a:t>
            </a:r>
            <a:r>
              <a:rPr lang="en-US" altLang="ja-JP" sz="2400" dirty="0" err="1" smtClean="0"/>
              <a:t>t</a:t>
            </a:r>
            <a:r>
              <a:rPr lang="en-US" altLang="ja-JP" sz="2400" dirty="0"/>
              <a:t>=</a:t>
            </a:r>
            <a:r>
              <a:rPr lang="en-US" altLang="ja-JP" sz="2400" dirty="0" smtClean="0"/>
              <a:t>120h of the control run and is carried out by cutting off enthalpy fluxes beyond a radius (</a:t>
            </a:r>
            <a:r>
              <a:rPr lang="en-US" altLang="ja-JP" sz="2400" dirty="0" err="1" smtClean="0"/>
              <a:t>r</a:t>
            </a:r>
            <a:r>
              <a:rPr lang="en-US" altLang="ja-JP" sz="2400" baseline="-25000" dirty="0" err="1" smtClean="0"/>
              <a:t>exp</a:t>
            </a:r>
            <a:r>
              <a:rPr lang="en-US" altLang="ja-JP" sz="2400" dirty="0" smtClean="0"/>
              <a:t>).</a:t>
            </a:r>
            <a:endParaRPr lang="ja-JP" altLang="en-US" sz="2400" dirty="0"/>
          </a:p>
        </p:txBody>
      </p:sp>
      <p:sp>
        <p:nvSpPr>
          <p:cNvPr id="23" name="Oval 22"/>
          <p:cNvSpPr/>
          <p:nvPr/>
        </p:nvSpPr>
        <p:spPr>
          <a:xfrm>
            <a:off x="457200" y="3657601"/>
            <a:ext cx="4005263" cy="1600200"/>
          </a:xfrm>
          <a:prstGeom prst="ellipse">
            <a:avLst/>
          </a:prstGeom>
          <a:gradFill flip="none" rotWithShape="1">
            <a:gsLst>
              <a:gs pos="0">
                <a:schemeClr val="bg1"/>
              </a:gs>
              <a:gs pos="100000">
                <a:schemeClr val="bg1">
                  <a:lumMod val="85000"/>
                </a:schemeClr>
              </a:gs>
            </a:gsLst>
            <a:path path="circle">
              <a:fillToRect l="100000" t="100000"/>
            </a:path>
            <a:tileRect r="-100000" b="-100000"/>
          </a:gradFill>
          <a:ln cap="flat">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ltLang="ja-JP">
              <a:solidFill>
                <a:srgbClr val="FFFFFF"/>
              </a:solidFill>
              <a:cs typeface="ＭＳ Ｐゴシック" pitchFamily="-107" charset="-128"/>
            </a:endParaRPr>
          </a:p>
        </p:txBody>
      </p:sp>
      <p:sp>
        <p:nvSpPr>
          <p:cNvPr id="24" name="Oval 23"/>
          <p:cNvSpPr/>
          <p:nvPr/>
        </p:nvSpPr>
        <p:spPr>
          <a:xfrm>
            <a:off x="1600200" y="4068764"/>
            <a:ext cx="1828800" cy="731837"/>
          </a:xfrm>
          <a:prstGeom prst="ellipse">
            <a:avLst/>
          </a:prstGeom>
          <a:gradFill flip="none" rotWithShape="1">
            <a:gsLst>
              <a:gs pos="0">
                <a:srgbClr val="FA6400"/>
              </a:gs>
              <a:gs pos="100000">
                <a:schemeClr val="tx1"/>
              </a:gs>
              <a:gs pos="61000">
                <a:srgbClr val="FA6400"/>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ltLang="ja-JP">
              <a:solidFill>
                <a:srgbClr val="FFFFFF"/>
              </a:solidFill>
              <a:cs typeface="ＭＳ Ｐゴシック" pitchFamily="-107" charset="-128"/>
            </a:endParaRPr>
          </a:p>
        </p:txBody>
      </p:sp>
      <p:grpSp>
        <p:nvGrpSpPr>
          <p:cNvPr id="2" name="Group 42"/>
          <p:cNvGrpSpPr>
            <a:grpSpLocks/>
          </p:cNvGrpSpPr>
          <p:nvPr/>
        </p:nvGrpSpPr>
        <p:grpSpPr bwMode="auto">
          <a:xfrm>
            <a:off x="2057400" y="4233864"/>
            <a:ext cx="984250" cy="381000"/>
            <a:chOff x="2057400" y="4843272"/>
            <a:chExt cx="984504" cy="381000"/>
          </a:xfrm>
        </p:grpSpPr>
        <p:sp>
          <p:nvSpPr>
            <p:cNvPr id="26" name="Arc 25"/>
            <p:cNvSpPr/>
            <p:nvPr/>
          </p:nvSpPr>
          <p:spPr>
            <a:xfrm>
              <a:off x="2057400" y="4885605"/>
              <a:ext cx="609600" cy="338667"/>
            </a:xfrm>
            <a:prstGeom prst="arc">
              <a:avLst/>
            </a:prstGeom>
            <a:noFill/>
            <a:ln w="38100">
              <a:solidFill>
                <a:schemeClr val="bg1">
                  <a:lumMod val="75000"/>
                </a:schemeClr>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7" name="Arc 26"/>
            <p:cNvSpPr/>
            <p:nvPr/>
          </p:nvSpPr>
          <p:spPr>
            <a:xfrm rot="10800000">
              <a:off x="2432304" y="4843272"/>
              <a:ext cx="609600" cy="338667"/>
            </a:xfrm>
            <a:prstGeom prst="arc">
              <a:avLst/>
            </a:prstGeom>
            <a:noFill/>
            <a:ln w="38100">
              <a:solidFill>
                <a:schemeClr val="bg1">
                  <a:lumMod val="75000"/>
                </a:schemeClr>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8" name="Oval 27"/>
            <p:cNvSpPr/>
            <p:nvPr/>
          </p:nvSpPr>
          <p:spPr>
            <a:xfrm>
              <a:off x="2349575" y="4927409"/>
              <a:ext cx="389038" cy="2159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ltLang="ja-JP">
                <a:solidFill>
                  <a:srgbClr val="FFFFFF"/>
                </a:solidFill>
                <a:cs typeface="ＭＳ Ｐゴシック" pitchFamily="-107" charset="-128"/>
              </a:endParaRPr>
            </a:p>
          </p:txBody>
        </p:sp>
      </p:grpSp>
      <p:cxnSp>
        <p:nvCxnSpPr>
          <p:cNvPr id="29" name="Straight Connector 28"/>
          <p:cNvCxnSpPr/>
          <p:nvPr/>
        </p:nvCxnSpPr>
        <p:spPr>
          <a:xfrm>
            <a:off x="2514600" y="3275014"/>
            <a:ext cx="914400" cy="1587"/>
          </a:xfrm>
          <a:prstGeom prst="line">
            <a:avLst/>
          </a:prstGeom>
          <a:ln w="25400" cmpd="sng">
            <a:solidFill>
              <a:srgbClr val="FA6400"/>
            </a:solidFill>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endCxn id="24" idx="6"/>
          </p:cNvCxnSpPr>
          <p:nvPr/>
        </p:nvCxnSpPr>
        <p:spPr>
          <a:xfrm rot="5400000">
            <a:off x="2850357" y="3855245"/>
            <a:ext cx="1157287" cy="3175"/>
          </a:xfrm>
          <a:prstGeom prst="line">
            <a:avLst/>
          </a:prstGeom>
          <a:ln w="25400" cmpd="sng">
            <a:solidFill>
              <a:srgbClr val="FA6400"/>
            </a:solidFill>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987395" y="2782859"/>
            <a:ext cx="527206" cy="400110"/>
          </a:xfrm>
          <a:prstGeom prst="rect">
            <a:avLst/>
          </a:prstGeom>
          <a:solidFill>
            <a:schemeClr val="bg1"/>
          </a:solidFill>
          <a:ln w="19050">
            <a:noFill/>
          </a:ln>
        </p:spPr>
        <p:txBody>
          <a:bodyPr wrap="square">
            <a:spAutoFit/>
          </a:bodyPr>
          <a:lstStyle/>
          <a:p>
            <a:pPr>
              <a:defRPr/>
            </a:pPr>
            <a:r>
              <a:rPr lang="en-US" sz="2000" dirty="0">
                <a:solidFill>
                  <a:srgbClr val="FA6400"/>
                </a:solidFill>
                <a:latin typeface="Times New Roman" pitchFamily="18" charset="0"/>
                <a:ea typeface="ＭＳ Ｐゴシック" pitchFamily="50" charset="-128"/>
                <a:cs typeface="Times New Roman" pitchFamily="18" charset="0"/>
              </a:rPr>
              <a:t>Ck</a:t>
            </a:r>
          </a:p>
        </p:txBody>
      </p:sp>
      <p:cxnSp>
        <p:nvCxnSpPr>
          <p:cNvPr id="32" name="Straight Connector 31"/>
          <p:cNvCxnSpPr/>
          <p:nvPr/>
        </p:nvCxnSpPr>
        <p:spPr>
          <a:xfrm rot="5400000" flipH="1" flipV="1">
            <a:off x="1712913" y="3619501"/>
            <a:ext cx="1601788" cy="1587"/>
          </a:xfrm>
          <a:prstGeom prst="line">
            <a:avLst/>
          </a:prstGeom>
          <a:ln w="25400">
            <a:solidFill>
              <a:srgbClr val="000000"/>
            </a:solidFill>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514600" y="4418014"/>
            <a:ext cx="2133600" cy="1587"/>
          </a:xfrm>
          <a:prstGeom prst="line">
            <a:avLst/>
          </a:prstGeom>
          <a:ln w="25400">
            <a:solidFill>
              <a:srgbClr val="000000"/>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230688" y="4506914"/>
            <a:ext cx="287337" cy="461962"/>
          </a:xfrm>
          <a:prstGeom prst="rect">
            <a:avLst/>
          </a:prstGeom>
          <a:solidFill>
            <a:schemeClr val="bg1"/>
          </a:solidFill>
          <a:ln w="19050">
            <a:solidFill>
              <a:schemeClr val="bg1">
                <a:lumMod val="75000"/>
              </a:schemeClr>
            </a:solidFill>
          </a:ln>
        </p:spPr>
        <p:txBody>
          <a:bodyPr wrap="none">
            <a:prstTxWarp prst="textNoShape">
              <a:avLst/>
            </a:prstTxWarp>
            <a:spAutoFit/>
          </a:bodyPr>
          <a:lstStyle/>
          <a:p>
            <a:r>
              <a:rPr lang="en-US" altLang="ja-JP">
                <a:latin typeface="Times New Roman" pitchFamily="-107" charset="0"/>
                <a:ea typeface="Times New Roman" pitchFamily="-107" charset="0"/>
                <a:cs typeface="Times New Roman" pitchFamily="-107" charset="0"/>
              </a:rPr>
              <a:t>r</a:t>
            </a:r>
          </a:p>
        </p:txBody>
      </p:sp>
      <p:sp>
        <p:nvSpPr>
          <p:cNvPr id="7181" name="TextBox 34"/>
          <p:cNvSpPr txBox="1">
            <a:spLocks noChangeArrowheads="1"/>
          </p:cNvSpPr>
          <p:nvPr/>
        </p:nvSpPr>
        <p:spPr bwMode="auto">
          <a:xfrm>
            <a:off x="1096963" y="5715001"/>
            <a:ext cx="3019425" cy="461963"/>
          </a:xfrm>
          <a:prstGeom prst="rect">
            <a:avLst/>
          </a:prstGeom>
          <a:noFill/>
          <a:ln w="9525">
            <a:noFill/>
            <a:miter lim="800000"/>
            <a:headEnd/>
            <a:tailEnd/>
          </a:ln>
        </p:spPr>
        <p:txBody>
          <a:bodyPr wrap="none">
            <a:prstTxWarp prst="textNoShape">
              <a:avLst/>
            </a:prstTxWarp>
            <a:spAutoFit/>
          </a:bodyPr>
          <a:lstStyle/>
          <a:p>
            <a:r>
              <a:rPr lang="en-US" altLang="ja-JP">
                <a:solidFill>
                  <a:srgbClr val="000000"/>
                </a:solidFill>
                <a:latin typeface="Times New Roman" pitchFamily="-107" charset="0"/>
                <a:ea typeface="Times New Roman" pitchFamily="-107" charset="0"/>
                <a:cs typeface="Times New Roman" pitchFamily="-107" charset="0"/>
              </a:rPr>
              <a:t>: No enthalpy flux area</a:t>
            </a:r>
          </a:p>
        </p:txBody>
      </p:sp>
      <p:cxnSp>
        <p:nvCxnSpPr>
          <p:cNvPr id="36" name="Straight Connector 35"/>
          <p:cNvCxnSpPr/>
          <p:nvPr/>
        </p:nvCxnSpPr>
        <p:spPr>
          <a:xfrm>
            <a:off x="3429000" y="4419601"/>
            <a:ext cx="1066800" cy="1588"/>
          </a:xfrm>
          <a:prstGeom prst="line">
            <a:avLst/>
          </a:prstGeom>
          <a:ln w="25400" cmpd="sng">
            <a:solidFill>
              <a:srgbClr val="FA6400"/>
            </a:solidFill>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838200" y="5791201"/>
            <a:ext cx="304800" cy="304800"/>
          </a:xfrm>
          <a:prstGeom prst="rect">
            <a:avLst/>
          </a:prstGeom>
          <a:solidFill>
            <a:schemeClr val="bg1">
              <a:lumMod val="85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ltLang="ja-JP">
              <a:solidFill>
                <a:srgbClr val="FFFFFF"/>
              </a:solidFill>
              <a:cs typeface="ＭＳ Ｐゴシック" pitchFamily="-107" charset="-128"/>
            </a:endParaRPr>
          </a:p>
        </p:txBody>
      </p:sp>
      <p:sp>
        <p:nvSpPr>
          <p:cNvPr id="38" name="Rectangle 37"/>
          <p:cNvSpPr/>
          <p:nvPr/>
        </p:nvSpPr>
        <p:spPr>
          <a:xfrm>
            <a:off x="838200" y="5426076"/>
            <a:ext cx="304800" cy="304800"/>
          </a:xfrm>
          <a:prstGeom prst="rect">
            <a:avLst/>
          </a:prstGeom>
          <a:gradFill flip="none" rotWithShape="1">
            <a:gsLst>
              <a:gs pos="0">
                <a:srgbClr val="FA6400"/>
              </a:gs>
              <a:gs pos="100000">
                <a:schemeClr val="tx1"/>
              </a:gs>
              <a:gs pos="52000">
                <a:srgbClr val="FF6600"/>
              </a:gs>
            </a:gsLst>
            <a:path path="shape">
              <a:fillToRect l="50000" t="50000" r="50000" b="50000"/>
            </a:path>
            <a:tileRect/>
          </a:gra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ltLang="ja-JP">
              <a:solidFill>
                <a:srgbClr val="FFFFFF"/>
              </a:solidFill>
              <a:cs typeface="ＭＳ Ｐゴシック" pitchFamily="-107" charset="-128"/>
            </a:endParaRPr>
          </a:p>
        </p:txBody>
      </p:sp>
      <p:sp>
        <p:nvSpPr>
          <p:cNvPr id="7185" name="TextBox 38"/>
          <p:cNvSpPr txBox="1">
            <a:spLocks noChangeArrowheads="1"/>
          </p:cNvSpPr>
          <p:nvPr/>
        </p:nvSpPr>
        <p:spPr bwMode="auto">
          <a:xfrm>
            <a:off x="1096963" y="5334001"/>
            <a:ext cx="4016375" cy="461963"/>
          </a:xfrm>
          <a:prstGeom prst="rect">
            <a:avLst/>
          </a:prstGeom>
          <a:noFill/>
          <a:ln w="9525">
            <a:noFill/>
            <a:miter lim="800000"/>
            <a:headEnd/>
            <a:tailEnd/>
          </a:ln>
        </p:spPr>
        <p:txBody>
          <a:bodyPr wrap="none">
            <a:prstTxWarp prst="textNoShape">
              <a:avLst/>
            </a:prstTxWarp>
            <a:spAutoFit/>
          </a:bodyPr>
          <a:lstStyle/>
          <a:p>
            <a:r>
              <a:rPr lang="en-US" altLang="ja-JP">
                <a:solidFill>
                  <a:srgbClr val="000000"/>
                </a:solidFill>
                <a:latin typeface="Times New Roman" pitchFamily="-107" charset="0"/>
                <a:ea typeface="Times New Roman" pitchFamily="-107" charset="0"/>
                <a:cs typeface="Times New Roman" pitchFamily="-107" charset="0"/>
              </a:rPr>
              <a:t>: flux area (calculated as usual)</a:t>
            </a:r>
          </a:p>
        </p:txBody>
      </p:sp>
      <p:sp>
        <p:nvSpPr>
          <p:cNvPr id="40" name="TextBox 39"/>
          <p:cNvSpPr txBox="1"/>
          <p:nvPr/>
        </p:nvSpPr>
        <p:spPr>
          <a:xfrm>
            <a:off x="3124200" y="4495801"/>
            <a:ext cx="635000" cy="476250"/>
          </a:xfrm>
          <a:prstGeom prst="rect">
            <a:avLst/>
          </a:prstGeom>
          <a:solidFill>
            <a:schemeClr val="bg1"/>
          </a:solidFill>
          <a:ln w="19050">
            <a:solidFill>
              <a:schemeClr val="bg1">
                <a:lumMod val="75000"/>
              </a:schemeClr>
            </a:solidFill>
          </a:ln>
        </p:spPr>
        <p:txBody>
          <a:bodyPr wrap="none">
            <a:spAutoFit/>
          </a:bodyPr>
          <a:lstStyle/>
          <a:p>
            <a:pPr>
              <a:defRPr/>
            </a:pPr>
            <a:r>
              <a:rPr lang="en-US">
                <a:latin typeface="Times New Roman" pitchFamily="18" charset="0"/>
                <a:ea typeface="ＭＳ Ｐゴシック" pitchFamily="50" charset="-128"/>
                <a:cs typeface="Times New Roman" pitchFamily="18" charset="0"/>
              </a:rPr>
              <a:t>r</a:t>
            </a:r>
            <a:r>
              <a:rPr lang="en-US" sz="1800">
                <a:latin typeface="Times New Roman" pitchFamily="18" charset="0"/>
                <a:ea typeface="ＭＳ Ｐゴシック" pitchFamily="50" charset="-128"/>
                <a:cs typeface="Times New Roman" pitchFamily="18" charset="0"/>
              </a:rPr>
              <a:t>exp</a:t>
            </a:r>
          </a:p>
        </p:txBody>
      </p:sp>
      <p:graphicFrame>
        <p:nvGraphicFramePr>
          <p:cNvPr id="49203" name="Group 51"/>
          <p:cNvGraphicFramePr>
            <a:graphicFrameLocks noGrp="1"/>
          </p:cNvGraphicFramePr>
          <p:nvPr>
            <p:extLst>
              <p:ext uri="{D42A27DB-BD31-4B8C-83A1-F6EECF244321}">
                <p14:modId xmlns:p14="http://schemas.microsoft.com/office/powerpoint/2010/main" val="2272297517"/>
              </p:ext>
            </p:extLst>
          </p:nvPr>
        </p:nvGraphicFramePr>
        <p:xfrm>
          <a:off x="4876801" y="1767524"/>
          <a:ext cx="3733799" cy="4602480"/>
        </p:xfrm>
        <a:graphic>
          <a:graphicData uri="http://schemas.openxmlformats.org/drawingml/2006/table">
            <a:tbl>
              <a:tblPr/>
              <a:tblGrid>
                <a:gridCol w="685799"/>
                <a:gridCol w="1143000"/>
                <a:gridCol w="762000"/>
                <a:gridCol w="1143000"/>
              </a:tblGrid>
              <a:tr h="300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err="1">
                          <a:ln>
                            <a:noFill/>
                          </a:ln>
                          <a:solidFill>
                            <a:srgbClr val="000000"/>
                          </a:solidFill>
                          <a:effectLst/>
                          <a:latin typeface="Times New Roman" pitchFamily="-107" charset="0"/>
                          <a:ea typeface="ＭＳ Ｐゴシック" pitchFamily="-107" charset="-128"/>
                          <a:cs typeface="ＭＳ Ｐゴシック" pitchFamily="-107" charset="-128"/>
                        </a:rPr>
                        <a:t>r</a:t>
                      </a:r>
                      <a:r>
                        <a:rPr kumimoji="0" lang="en-US" altLang="ja-JP" sz="1200" b="1" i="0" u="none" strike="noStrike" cap="none" normalizeH="0" baseline="0" dirty="0" err="1">
                          <a:ln>
                            <a:noFill/>
                          </a:ln>
                          <a:solidFill>
                            <a:srgbClr val="000000"/>
                          </a:solidFill>
                          <a:effectLst/>
                          <a:latin typeface="Times New Roman" pitchFamily="-107" charset="0"/>
                          <a:ea typeface="ＭＳ Ｐゴシック" pitchFamily="-107" charset="-128"/>
                          <a:cs typeface="ＭＳ Ｐゴシック" pitchFamily="-107" charset="-128"/>
                        </a:rPr>
                        <a:t>exp</a:t>
                      </a:r>
                      <a:r>
                        <a:rPr kumimoji="0" lang="en-US" altLang="ja-JP" sz="1600" b="1"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rPr>
                        <a:t> (km)</a:t>
                      </a: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rPr>
                        <a:t>Exp. name</a:t>
                      </a:r>
                    </a:p>
                  </a:txBody>
                  <a:tcPr horzOverflow="overflow">
                    <a:lnL w="28575" cap="flat" cmpd="sng" algn="ctr">
                      <a:no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err="1">
                          <a:ln>
                            <a:noFill/>
                          </a:ln>
                          <a:solidFill>
                            <a:srgbClr val="000000"/>
                          </a:solidFill>
                          <a:effectLst/>
                          <a:latin typeface="Times New Roman" pitchFamily="-107" charset="0"/>
                          <a:ea typeface="ＭＳ Ｐゴシック" pitchFamily="-107" charset="-128"/>
                          <a:cs typeface="ＭＳ Ｐゴシック" pitchFamily="-107" charset="-128"/>
                        </a:rPr>
                        <a:t>r</a:t>
                      </a:r>
                      <a:r>
                        <a:rPr kumimoji="0" lang="en-US" altLang="ja-JP" sz="1200" b="1" i="0" u="none" strike="noStrike" cap="none" normalizeH="0" baseline="0" dirty="0" err="1">
                          <a:ln>
                            <a:noFill/>
                          </a:ln>
                          <a:solidFill>
                            <a:srgbClr val="000000"/>
                          </a:solidFill>
                          <a:effectLst/>
                          <a:latin typeface="Times New Roman" pitchFamily="-107" charset="0"/>
                          <a:ea typeface="ＭＳ Ｐゴシック" pitchFamily="-107" charset="-128"/>
                          <a:cs typeface="ＭＳ Ｐゴシック" pitchFamily="-107" charset="-128"/>
                        </a:rPr>
                        <a:t>exp</a:t>
                      </a:r>
                      <a:r>
                        <a:rPr kumimoji="0" lang="en-US" altLang="ja-JP" sz="1600" b="1"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rPr>
                        <a:t> (km)</a:t>
                      </a:r>
                    </a:p>
                  </a:txBody>
                  <a:tcPr horzOverflow="overflow">
                    <a:lnL w="28575" cap="flat" cmpd="sng" algn="ctr">
                      <a:solidFill>
                        <a:srgbClr val="000000"/>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rPr>
                        <a:t>Exp. name</a:t>
                      </a: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r>
              <a:tr h="300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a:ln>
                            <a:noFill/>
                          </a:ln>
                          <a:solidFill>
                            <a:srgbClr val="000000"/>
                          </a:solidFill>
                          <a:effectLst/>
                          <a:latin typeface="Times New Roman" pitchFamily="-107" charset="0"/>
                          <a:ea typeface="ＭＳ Ｐゴシック" pitchFamily="-107" charset="-128"/>
                          <a:cs typeface="ＭＳ Ｐゴシック" pitchFamily="-107" charset="-128"/>
                        </a:rPr>
                        <a:t>------</a:t>
                      </a: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err="1">
                          <a:ln>
                            <a:noFill/>
                          </a:ln>
                          <a:solidFill>
                            <a:srgbClr val="000000"/>
                          </a:solidFill>
                          <a:effectLst/>
                          <a:latin typeface="Times New Roman" pitchFamily="-107" charset="0"/>
                          <a:ea typeface="ＭＳ Ｐゴシック" pitchFamily="-107" charset="-128"/>
                          <a:cs typeface="ＭＳ Ｐゴシック" pitchFamily="-107" charset="-128"/>
                        </a:rPr>
                        <a:t>ctl</a:t>
                      </a: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no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rgbClr val="000000"/>
                          </a:solidFill>
                          <a:effectLst/>
                          <a:latin typeface="Times New Roman" pitchFamily="-107" charset="0"/>
                          <a:ea typeface="ＭＳ Ｐゴシック" pitchFamily="-107" charset="-128"/>
                          <a:cs typeface="ＭＳ Ｐゴシック" pitchFamily="-107" charset="-128"/>
                        </a:rPr>
                        <a:t>120</a:t>
                      </a: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solidFill>
                        <a:srgbClr val="000000"/>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rgbClr val="000000"/>
                          </a:solidFill>
                          <a:effectLst/>
                          <a:latin typeface="Times New Roman" pitchFamily="-107" charset="0"/>
                          <a:ea typeface="ＭＳ Ｐゴシック" pitchFamily="-107" charset="-128"/>
                          <a:cs typeface="ＭＳ Ｐゴシック" pitchFamily="-107" charset="-128"/>
                        </a:rPr>
                        <a:t>r120</a:t>
                      </a: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r>
              <a:tr h="300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a:ln>
                            <a:noFill/>
                          </a:ln>
                          <a:solidFill>
                            <a:srgbClr val="000000"/>
                          </a:solidFill>
                          <a:effectLst/>
                          <a:latin typeface="Times New Roman" pitchFamily="-107" charset="0"/>
                          <a:ea typeface="ＭＳ Ｐゴシック" pitchFamily="-107" charset="-128"/>
                          <a:cs typeface="ＭＳ Ｐゴシック" pitchFamily="-107" charset="-128"/>
                        </a:rPr>
                        <a:t>0</a:t>
                      </a: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rPr>
                        <a:t>r0</a:t>
                      </a:r>
                    </a:p>
                  </a:txBody>
                  <a:tcPr horzOverflow="overflow">
                    <a:lnL w="28575" cap="flat" cmpd="sng" algn="ctr">
                      <a:no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rgbClr val="000000"/>
                          </a:solidFill>
                          <a:effectLst/>
                          <a:latin typeface="Times New Roman" pitchFamily="-107" charset="0"/>
                          <a:ea typeface="ＭＳ Ｐゴシック" pitchFamily="-107" charset="-128"/>
                          <a:cs typeface="ＭＳ Ｐゴシック" pitchFamily="-107" charset="-128"/>
                        </a:rPr>
                        <a:t>150</a:t>
                      </a: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solidFill>
                        <a:srgbClr val="000000"/>
                      </a:solid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rgbClr val="000000"/>
                          </a:solidFill>
                          <a:effectLst/>
                          <a:latin typeface="Times New Roman" pitchFamily="-107" charset="0"/>
                          <a:ea typeface="ＭＳ Ｐゴシック" pitchFamily="-107" charset="-128"/>
                          <a:cs typeface="ＭＳ Ｐゴシック" pitchFamily="-107" charset="-128"/>
                        </a:rPr>
                        <a:t>r150</a:t>
                      </a: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solidFill>
                      <a:schemeClr val="bg1"/>
                    </a:solidFill>
                  </a:tcPr>
                </a:tc>
              </a:tr>
              <a:tr h="300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rgbClr val="000000"/>
                          </a:solidFill>
                          <a:effectLst/>
                          <a:latin typeface="Times New Roman" pitchFamily="-107" charset="0"/>
                          <a:ea typeface="ＭＳ Ｐゴシック" pitchFamily="-107" charset="-128"/>
                          <a:cs typeface="ＭＳ Ｐゴシック" pitchFamily="-107" charset="-128"/>
                        </a:rPr>
                        <a:t>10</a:t>
                      </a: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rgbClr val="000000"/>
                          </a:solidFill>
                          <a:effectLst/>
                          <a:latin typeface="Times New Roman" pitchFamily="-107" charset="0"/>
                          <a:ea typeface="ＭＳ Ｐゴシック" pitchFamily="-107" charset="-128"/>
                          <a:cs typeface="ＭＳ Ｐゴシック" pitchFamily="-107" charset="-128"/>
                        </a:rPr>
                        <a:t>r10</a:t>
                      </a: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no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rgbClr val="000000"/>
                          </a:solidFill>
                          <a:effectLst/>
                          <a:latin typeface="Times New Roman" pitchFamily="-107" charset="0"/>
                          <a:ea typeface="ＭＳ Ｐゴシック" pitchFamily="-107" charset="-128"/>
                          <a:cs typeface="ＭＳ Ｐゴシック" pitchFamily="-107" charset="-128"/>
                        </a:rPr>
                        <a:t>200</a:t>
                      </a: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solidFill>
                        <a:srgbClr val="000000"/>
                      </a:solid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rgbClr val="000000"/>
                          </a:solidFill>
                          <a:effectLst/>
                          <a:latin typeface="Times New Roman" pitchFamily="-107" charset="0"/>
                          <a:ea typeface="ＭＳ Ｐゴシック" pitchFamily="-107" charset="-128"/>
                          <a:cs typeface="ＭＳ Ｐゴシック" pitchFamily="-107" charset="-128"/>
                        </a:rPr>
                        <a:t>r200</a:t>
                      </a: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solidFill>
                      <a:srgbClr val="FFFFFF"/>
                    </a:solidFill>
                  </a:tcPr>
                </a:tc>
              </a:tr>
              <a:tr h="300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rgbClr val="000000"/>
                          </a:solidFill>
                          <a:effectLst/>
                          <a:latin typeface="Times New Roman" pitchFamily="-107" charset="0"/>
                          <a:ea typeface="ＭＳ Ｐゴシック" pitchFamily="-107" charset="-128"/>
                          <a:cs typeface="ＭＳ Ｐゴシック" pitchFamily="-107" charset="-128"/>
                        </a:rPr>
                        <a:t>20</a:t>
                      </a: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rgbClr val="000000"/>
                          </a:solidFill>
                          <a:effectLst/>
                          <a:latin typeface="Times New Roman" pitchFamily="-107" charset="0"/>
                          <a:ea typeface="ＭＳ Ｐゴシック" pitchFamily="-107" charset="-128"/>
                          <a:cs typeface="ＭＳ Ｐゴシック" pitchFamily="-107" charset="-128"/>
                        </a:rPr>
                        <a:t>r20</a:t>
                      </a: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no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rgbClr val="000000"/>
                          </a:solidFill>
                          <a:effectLst/>
                          <a:latin typeface="Times New Roman" pitchFamily="-107" charset="0"/>
                          <a:ea typeface="ＭＳ Ｐゴシック" pitchFamily="-107" charset="-128"/>
                          <a:cs typeface="ＭＳ Ｐゴシック" pitchFamily="-107" charset="-128"/>
                        </a:rPr>
                        <a:t>300</a:t>
                      </a: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solidFill>
                        <a:srgbClr val="000000"/>
                      </a:solid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rgbClr val="000000"/>
                          </a:solidFill>
                          <a:effectLst/>
                          <a:latin typeface="Times New Roman" pitchFamily="-107" charset="0"/>
                          <a:ea typeface="ＭＳ Ｐゴシック" pitchFamily="-107" charset="-128"/>
                          <a:cs typeface="ＭＳ Ｐゴシック" pitchFamily="-107" charset="-128"/>
                        </a:rPr>
                        <a:t>r300</a:t>
                      </a: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solidFill>
                      <a:schemeClr val="bg1"/>
                    </a:solidFill>
                  </a:tcPr>
                </a:tc>
              </a:tr>
              <a:tr h="300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rPr>
                        <a:t>3</a:t>
                      </a:r>
                      <a:r>
                        <a:rPr kumimoji="0" lang="en-US" altLang="ja-JP" sz="1600" b="0" i="0" u="none" strike="noStrike" cap="none" normalizeH="0" baseline="0" dirty="0" smtClean="0">
                          <a:ln>
                            <a:noFill/>
                          </a:ln>
                          <a:solidFill>
                            <a:srgbClr val="000000"/>
                          </a:solidFill>
                          <a:effectLst/>
                          <a:latin typeface="Times New Roman" pitchFamily="-107" charset="0"/>
                          <a:ea typeface="ＭＳ Ｐゴシック" pitchFamily="-107" charset="-128"/>
                          <a:cs typeface="ＭＳ Ｐゴシック" pitchFamily="-107" charset="-128"/>
                        </a:rPr>
                        <a:t>0</a:t>
                      </a: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rgbClr val="000000"/>
                          </a:solidFill>
                          <a:effectLst/>
                          <a:latin typeface="Times New Roman" pitchFamily="-107" charset="0"/>
                          <a:ea typeface="ＭＳ Ｐゴシック" pitchFamily="-107" charset="-128"/>
                          <a:cs typeface="ＭＳ Ｐゴシック" pitchFamily="-107" charset="-128"/>
                        </a:rPr>
                        <a:t>r30</a:t>
                      </a: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no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rgbClr val="000000"/>
                          </a:solidFill>
                          <a:effectLst/>
                          <a:latin typeface="Times New Roman" pitchFamily="-107" charset="0"/>
                          <a:ea typeface="ＭＳ Ｐゴシック" pitchFamily="-107" charset="-128"/>
                          <a:cs typeface="ＭＳ Ｐゴシック" pitchFamily="-107" charset="-128"/>
                        </a:rPr>
                        <a:t>500</a:t>
                      </a: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solidFill>
                        <a:srgbClr val="000000"/>
                      </a:solid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rgbClr val="000000"/>
                          </a:solidFill>
                          <a:effectLst/>
                          <a:latin typeface="Times New Roman" pitchFamily="-107" charset="0"/>
                          <a:ea typeface="ＭＳ Ｐゴシック" pitchFamily="-107" charset="-128"/>
                          <a:cs typeface="ＭＳ Ｐゴシック" pitchFamily="-107" charset="-128"/>
                        </a:rPr>
                        <a:t>r500</a:t>
                      </a: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solidFill>
                      <a:srgbClr val="FFFFFF"/>
                    </a:solidFill>
                  </a:tcPr>
                </a:tc>
              </a:tr>
              <a:tr h="300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rgbClr val="000000"/>
                          </a:solidFill>
                          <a:effectLst/>
                          <a:latin typeface="Times New Roman" pitchFamily="-107" charset="0"/>
                          <a:ea typeface="ＭＳ Ｐゴシック" pitchFamily="-107" charset="-128"/>
                          <a:cs typeface="ＭＳ Ｐゴシック" pitchFamily="-107" charset="-128"/>
                        </a:rPr>
                        <a:t>40</a:t>
                      </a: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rgbClr val="000000"/>
                          </a:solidFill>
                          <a:effectLst/>
                          <a:latin typeface="Times New Roman" pitchFamily="-107" charset="0"/>
                          <a:ea typeface="ＭＳ Ｐゴシック" pitchFamily="-107" charset="-128"/>
                          <a:cs typeface="ＭＳ Ｐゴシック" pitchFamily="-107" charset="-128"/>
                        </a:rPr>
                        <a:t>r40</a:t>
                      </a:r>
                    </a:p>
                  </a:txBody>
                  <a:tcPr horzOverflow="overflow">
                    <a:lnL w="28575" cap="flat" cmpd="sng" algn="ctr">
                      <a:no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rgbClr val="000000"/>
                          </a:solidFill>
                          <a:effectLst/>
                          <a:latin typeface="Times New Roman" pitchFamily="-107" charset="0"/>
                          <a:ea typeface="ＭＳ Ｐゴシック" pitchFamily="-107" charset="-128"/>
                          <a:cs typeface="ＭＳ Ｐゴシック" pitchFamily="-107" charset="-128"/>
                        </a:rPr>
                        <a:t>1000</a:t>
                      </a:r>
                    </a:p>
                  </a:txBody>
                  <a:tcPr horzOverflow="overflow">
                    <a:lnL w="28575" cap="flat" cmpd="sng" algn="ctr">
                      <a:solidFill>
                        <a:srgbClr val="000000"/>
                      </a:solid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rgbClr val="000000"/>
                          </a:solidFill>
                          <a:effectLst/>
                          <a:latin typeface="Times New Roman" pitchFamily="-107" charset="0"/>
                          <a:ea typeface="ＭＳ Ｐゴシック" pitchFamily="-107" charset="-128"/>
                          <a:cs typeface="ＭＳ Ｐゴシック" pitchFamily="-107" charset="-128"/>
                        </a:rPr>
                        <a:t>r1000</a:t>
                      </a: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solidFill>
                      <a:schemeClr val="bg1"/>
                    </a:solidFill>
                  </a:tcPr>
                </a:tc>
              </a:tr>
              <a:tr h="300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rgbClr val="000000"/>
                          </a:solidFill>
                          <a:effectLst/>
                          <a:latin typeface="Times New Roman" pitchFamily="-107" charset="0"/>
                          <a:ea typeface="ＭＳ Ｐゴシック" pitchFamily="-107" charset="-128"/>
                          <a:cs typeface="ＭＳ Ｐゴシック" pitchFamily="-107" charset="-128"/>
                        </a:rPr>
                        <a:t>50</a:t>
                      </a: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rgbClr val="000000"/>
                          </a:solidFill>
                          <a:effectLst/>
                          <a:latin typeface="Times New Roman" pitchFamily="-107" charset="0"/>
                          <a:ea typeface="ＭＳ Ｐゴシック" pitchFamily="-107" charset="-128"/>
                          <a:cs typeface="ＭＳ Ｐゴシック" pitchFamily="-107" charset="-128"/>
                        </a:rPr>
                        <a:t>r50</a:t>
                      </a: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no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solidFill>
                        <a:srgbClr val="000000"/>
                      </a:solid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solidFill>
                      <a:srgbClr val="FFFFFF"/>
                    </a:solidFill>
                  </a:tcPr>
                </a:tc>
              </a:tr>
              <a:tr h="300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rgbClr val="000000"/>
                          </a:solidFill>
                          <a:effectLst/>
                          <a:latin typeface="Times New Roman" pitchFamily="-107" charset="0"/>
                          <a:ea typeface="ＭＳ Ｐゴシック" pitchFamily="-107" charset="-128"/>
                          <a:cs typeface="ＭＳ Ｐゴシック" pitchFamily="-107" charset="-128"/>
                        </a:rPr>
                        <a:t>60</a:t>
                      </a: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rgbClr val="000000"/>
                          </a:solidFill>
                          <a:effectLst/>
                          <a:latin typeface="Times New Roman" pitchFamily="-107" charset="0"/>
                          <a:ea typeface="ＭＳ Ｐゴシック" pitchFamily="-107" charset="-128"/>
                          <a:cs typeface="ＭＳ Ｐゴシック" pitchFamily="-107" charset="-128"/>
                        </a:rPr>
                        <a:t>r60</a:t>
                      </a: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no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solidFill>
                        <a:srgbClr val="000000"/>
                      </a:solid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solidFill>
                      <a:schemeClr val="bg1"/>
                    </a:solidFill>
                  </a:tcPr>
                </a:tc>
              </a:tr>
              <a:tr h="300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rgbClr val="000000"/>
                          </a:solidFill>
                          <a:effectLst/>
                          <a:latin typeface="Times New Roman" pitchFamily="-107" charset="0"/>
                          <a:ea typeface="ＭＳ Ｐゴシック" pitchFamily="-107" charset="-128"/>
                          <a:cs typeface="ＭＳ Ｐゴシック" pitchFamily="-107" charset="-128"/>
                        </a:rPr>
                        <a:t>70</a:t>
                      </a: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rgbClr val="000000"/>
                          </a:solidFill>
                          <a:effectLst/>
                          <a:latin typeface="Times New Roman" pitchFamily="-107" charset="0"/>
                          <a:ea typeface="ＭＳ Ｐゴシック" pitchFamily="-107" charset="-128"/>
                          <a:cs typeface="ＭＳ Ｐゴシック" pitchFamily="-107" charset="-128"/>
                        </a:rPr>
                        <a:t>r70</a:t>
                      </a: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no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solidFill>
                        <a:srgbClr val="000000"/>
                      </a:solid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a:noFill/>
                    </a:lnB>
                    <a:lnTlToBr>
                      <a:noFill/>
                    </a:lnTlToBr>
                    <a:lnBlToTr>
                      <a:noFill/>
                    </a:lnBlToTr>
                    <a:solidFill>
                      <a:srgbClr val="FFFFFF"/>
                    </a:solidFill>
                  </a:tcPr>
                </a:tc>
              </a:tr>
              <a:tr h="300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rgbClr val="000000"/>
                          </a:solidFill>
                          <a:effectLst/>
                          <a:latin typeface="Times New Roman" pitchFamily="-107" charset="0"/>
                          <a:ea typeface="ＭＳ Ｐゴシック" pitchFamily="-107" charset="-128"/>
                          <a:cs typeface="ＭＳ Ｐゴシック" pitchFamily="-107" charset="-128"/>
                        </a:rPr>
                        <a:t>80</a:t>
                      </a: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rgbClr val="000000"/>
                          </a:solidFill>
                          <a:effectLst/>
                          <a:latin typeface="Times New Roman" pitchFamily="-107" charset="0"/>
                          <a:ea typeface="ＭＳ Ｐゴシック" pitchFamily="-107" charset="-128"/>
                          <a:cs typeface="ＭＳ Ｐゴシック" pitchFamily="-107" charset="-128"/>
                        </a:rPr>
                        <a:t>r80</a:t>
                      </a: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no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solidFill>
                        <a:srgbClr val="000000"/>
                      </a:solidFill>
                      <a:prstDash val="solid"/>
                      <a:round/>
                      <a:headEnd type="none" w="med" len="med"/>
                      <a:tailEnd type="none" w="med" len="med"/>
                    </a:lnL>
                    <a:lnR w="28575"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chemeClr val="bg1"/>
                    </a:solidFill>
                  </a:tcPr>
                </a:tc>
              </a:tr>
              <a:tr h="300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rgbClr val="000000"/>
                          </a:solidFill>
                          <a:effectLst/>
                          <a:latin typeface="Times New Roman" pitchFamily="-107" charset="0"/>
                          <a:ea typeface="ＭＳ Ｐゴシック" pitchFamily="-107" charset="-128"/>
                          <a:cs typeface="ＭＳ Ｐゴシック" pitchFamily="-107" charset="-128"/>
                        </a:rPr>
                        <a:t>90</a:t>
                      </a: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rgbClr val="000000"/>
                          </a:solidFill>
                          <a:effectLst/>
                          <a:latin typeface="Times New Roman" pitchFamily="-107" charset="0"/>
                          <a:ea typeface="ＭＳ Ｐゴシック" pitchFamily="-107" charset="-128"/>
                          <a:cs typeface="ＭＳ Ｐゴシック" pitchFamily="-107" charset="-128"/>
                        </a:rPr>
                        <a:t>r90</a:t>
                      </a: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no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solidFill>
                        <a:srgbClr val="000000"/>
                      </a:solidFill>
                      <a:prstDash val="solid"/>
                      <a:round/>
                      <a:headEnd type="none" w="med" len="med"/>
                      <a:tailEnd type="none" w="med" len="med"/>
                    </a:lnL>
                    <a:lnR w="28575"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chemeClr val="bg1"/>
                    </a:solidFill>
                  </a:tcPr>
                </a:tc>
              </a:tr>
              <a:tr h="300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rgbClr val="000000"/>
                          </a:solidFill>
                          <a:effectLst/>
                          <a:latin typeface="Times New Roman" pitchFamily="-107" charset="0"/>
                          <a:ea typeface="ＭＳ Ｐゴシック" pitchFamily="-107" charset="-128"/>
                          <a:cs typeface="ＭＳ Ｐゴシック" pitchFamily="-107" charset="-128"/>
                        </a:rPr>
                        <a:t>100</a:t>
                      </a: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smtClean="0">
                          <a:ln>
                            <a:noFill/>
                          </a:ln>
                          <a:solidFill>
                            <a:srgbClr val="000000"/>
                          </a:solidFill>
                          <a:effectLst/>
                          <a:latin typeface="Times New Roman" pitchFamily="-107" charset="0"/>
                          <a:ea typeface="ＭＳ Ｐゴシック" pitchFamily="-107" charset="-128"/>
                          <a:cs typeface="ＭＳ Ｐゴシック" pitchFamily="-107" charset="-128"/>
                        </a:rPr>
                        <a:t>r100</a:t>
                      </a: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no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solidFill>
                        <a:srgbClr val="000000"/>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ja-JP" sz="1600" b="0" i="0" u="none" strike="noStrike" cap="none" normalizeH="0" baseline="0" dirty="0">
                        <a:ln>
                          <a:noFill/>
                        </a:ln>
                        <a:solidFill>
                          <a:srgbClr val="000000"/>
                        </a:solidFill>
                        <a:effectLst/>
                        <a:latin typeface="Times New Roman" pitchFamily="-107" charset="0"/>
                        <a:ea typeface="ＭＳ Ｐゴシック" pitchFamily="-107" charset="-128"/>
                        <a:cs typeface="ＭＳ Ｐゴシック" pitchFamily="-107" charset="-128"/>
                      </a:endParaRPr>
                    </a:p>
                  </a:txBody>
                  <a:tcP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25" name="Slide Number Placeholder 3"/>
          <p:cNvSpPr>
            <a:spLocks noGrp="1"/>
          </p:cNvSpPr>
          <p:nvPr>
            <p:ph type="sldNum" sz="quarter" idx="12"/>
          </p:nvPr>
        </p:nvSpPr>
        <p:spPr>
          <a:xfrm>
            <a:off x="6553200" y="6492875"/>
            <a:ext cx="2133600" cy="365125"/>
          </a:xfrm>
        </p:spPr>
        <p:txBody>
          <a:bodyPr/>
          <a:lstStyle/>
          <a:p>
            <a:fld id="{0B4AC312-9088-7A41-9348-5601ED868CC6}" type="slidenum">
              <a:rPr lang="en-US" smtClean="0"/>
              <a:pPr/>
              <a:t>43</a:t>
            </a:fld>
            <a:endParaRPr lang="en-US" dirty="0"/>
          </a:p>
        </p:txBody>
      </p:sp>
    </p:spTree>
    <p:extLst>
      <p:ext uri="{BB962C8B-B14F-4D97-AF65-F5344CB8AC3E}">
        <p14:creationId xmlns:p14="http://schemas.microsoft.com/office/powerpoint/2010/main" val="673955822"/>
      </p:ext>
    </p:extLst>
  </p:cSld>
  <p:clrMapOvr>
    <a:masterClrMapping/>
  </p:clrMapOvr>
  <p:transition spd="slow">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ja-JP" dirty="0" smtClean="0"/>
              <a:t>Sensitivity experiments</a:t>
            </a:r>
            <a:r>
              <a:rPr lang="ja-JP" altLang="en-US" dirty="0" smtClean="0"/>
              <a:t>（</a:t>
            </a:r>
            <a:r>
              <a:rPr lang="en-US" altLang="ja-JP" dirty="0" smtClean="0"/>
              <a:t>results</a:t>
            </a:r>
            <a:r>
              <a:rPr lang="ja-JP" altLang="en-US" dirty="0" smtClean="0"/>
              <a:t>）</a:t>
            </a:r>
            <a:endParaRPr lang="en-US" dirty="0"/>
          </a:p>
        </p:txBody>
      </p:sp>
      <p:pic>
        <p:nvPicPr>
          <p:cNvPr id="8" name="Content Placeholder 7" descr="sens_v.eps"/>
          <p:cNvPicPr>
            <a:picLocks noGrp="1" noChangeAspect="1"/>
          </p:cNvPicPr>
          <p:nvPr>
            <p:ph idx="1"/>
          </p:nvPr>
        </p:nvPicPr>
        <p:blipFill>
          <a:blip r:embed="rId2"/>
          <a:srcRect l="-39" r="-39"/>
          <a:stretch>
            <a:fillRect/>
          </a:stretch>
        </p:blipFill>
        <p:spPr>
          <a:xfrm>
            <a:off x="838200" y="493643"/>
            <a:ext cx="7687974" cy="5496052"/>
          </a:xfrm>
        </p:spPr>
      </p:pic>
      <p:sp>
        <p:nvSpPr>
          <p:cNvPr id="6" name="Slide Number Placeholder 3"/>
          <p:cNvSpPr>
            <a:spLocks noGrp="1"/>
          </p:cNvSpPr>
          <p:nvPr>
            <p:ph type="sldNum" sz="quarter" idx="12"/>
          </p:nvPr>
        </p:nvSpPr>
        <p:spPr>
          <a:xfrm>
            <a:off x="6553200" y="6492875"/>
            <a:ext cx="2133600" cy="365125"/>
          </a:xfrm>
        </p:spPr>
        <p:txBody>
          <a:bodyPr/>
          <a:lstStyle/>
          <a:p>
            <a:fld id="{0B4AC312-9088-7A41-9348-5601ED868CC6}" type="slidenum">
              <a:rPr lang="en-US" smtClean="0"/>
              <a:pPr/>
              <a:t>44</a:t>
            </a:fld>
            <a:endParaRPr lang="en-US" dirty="0"/>
          </a:p>
        </p:txBody>
      </p:sp>
      <p:sp>
        <p:nvSpPr>
          <p:cNvPr id="7" name="Content Placeholder 2"/>
          <p:cNvSpPr txBox="1">
            <a:spLocks/>
          </p:cNvSpPr>
          <p:nvPr/>
        </p:nvSpPr>
        <p:spPr>
          <a:xfrm>
            <a:off x="457200" y="5730875"/>
            <a:ext cx="8229600" cy="762000"/>
          </a:xfrm>
          <a:prstGeom prst="rect">
            <a:avLst/>
          </a:prstGeom>
        </p:spPr>
        <p:txBody>
          <a:bodyPr vert="horz" lIns="91440" tIns="45720" rIns="91440" bIns="45720" rtlCol="0">
            <a:normAutofit fontScale="92500" lnSpcReduction="10000"/>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altLang="ja-JP" sz="2400" dirty="0" smtClean="0"/>
              <a:t>The impact of </a:t>
            </a:r>
            <a:r>
              <a:rPr lang="en-US" altLang="ja-JP" sz="2400" dirty="0" err="1" smtClean="0"/>
              <a:t>Exps</a:t>
            </a:r>
            <a:r>
              <a:rPr lang="en-US" altLang="ja-JP" sz="2400" dirty="0" smtClean="0"/>
              <a:t>. In which the fluxes are cut off beyond the </a:t>
            </a:r>
            <a:r>
              <a:rPr kumimoji="0" lang="en-US" altLang="ja-JP" sz="2400" b="0" i="0" strike="noStrike" kern="1200" cap="none" spc="0" normalizeH="0" baseline="0" noProof="0" dirty="0" smtClean="0">
                <a:ln>
                  <a:noFill/>
                </a:ln>
                <a:solidFill>
                  <a:schemeClr val="tx1"/>
                </a:solidFill>
                <a:effectLst/>
                <a:uLnTx/>
                <a:uFillTx/>
                <a:latin typeface="+mn-lt"/>
                <a:ea typeface="+mn-ea"/>
                <a:cs typeface="+mn-cs"/>
              </a:rPr>
              <a:t>90-km</a:t>
            </a:r>
            <a:r>
              <a:rPr lang="en-US" altLang="ja-JP" sz="2400" dirty="0" smtClean="0"/>
              <a:t> or </a:t>
            </a:r>
            <a:r>
              <a:rPr kumimoji="0" lang="en-US" altLang="ja-JP" sz="2400" b="0" i="0" strike="noStrike" kern="1200" cap="none" spc="0" normalizeH="0" baseline="0" noProof="0" dirty="0" smtClean="0">
                <a:ln>
                  <a:noFill/>
                </a:ln>
                <a:solidFill>
                  <a:schemeClr val="tx1"/>
                </a:solidFill>
                <a:effectLst/>
                <a:uLnTx/>
                <a:uFillTx/>
                <a:latin typeface="+mn-lt"/>
                <a:ea typeface="+mn-ea"/>
                <a:cs typeface="+mn-cs"/>
              </a:rPr>
              <a:t>100-km radii. </a:t>
            </a:r>
            <a:r>
              <a:rPr lang="en-US" altLang="ja-JP" sz="2400" dirty="0" smtClean="0"/>
              <a:t>→The effective radius in this Exp. 〜100km.</a:t>
            </a:r>
            <a:endParaRPr kumimoji="0" lang="en-US" altLang="ja-JP" sz="2400" b="0" i="0"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680286002"/>
      </p:ext>
    </p:extLst>
  </p:cSld>
  <p:clrMapOvr>
    <a:masterClrMapping/>
  </p:clrMapOvr>
  <p:transition spd="slow">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r>
              <a:rPr lang="en-US" altLang="ja-JP" sz="2200" dirty="0" smtClean="0"/>
              <a:t>Correlation between TC intensity and area-integrated enthalpy flux</a:t>
            </a:r>
            <a:endParaRPr lang="en-US" altLang="ja-JP" sz="2200" dirty="0"/>
          </a:p>
        </p:txBody>
      </p:sp>
      <p:sp>
        <p:nvSpPr>
          <p:cNvPr id="7171" name="Rectangle 3" descr="Rectangle: Click to edit Master text styles&#10;Second level&#10;Third level&#10;Fourth level&#10;Fifth level"/>
          <p:cNvSpPr>
            <a:spLocks noGrp="1" noChangeArrowheads="1"/>
          </p:cNvSpPr>
          <p:nvPr>
            <p:ph type="body" idx="1"/>
          </p:nvPr>
        </p:nvSpPr>
        <p:spPr>
          <a:xfrm>
            <a:off x="457200" y="609600"/>
            <a:ext cx="8229600" cy="1600200"/>
          </a:xfrm>
        </p:spPr>
        <p:txBody>
          <a:bodyPr>
            <a:normAutofit/>
          </a:bodyPr>
          <a:lstStyle/>
          <a:p>
            <a:pPr>
              <a:buNone/>
            </a:pPr>
            <a:r>
              <a:rPr lang="en-US" altLang="ja-JP" sz="2000" dirty="0" smtClean="0"/>
              <a:t>Using the result of the control run, correlation coefficients between the fluctuation of TC intensity from </a:t>
            </a:r>
            <a:r>
              <a:rPr lang="en-US" altLang="ja-JP" sz="2000" dirty="0" err="1" smtClean="0"/>
              <a:t>t</a:t>
            </a:r>
            <a:r>
              <a:rPr lang="en-US" altLang="ja-JP" sz="2000" dirty="0" smtClean="0"/>
              <a:t>=120 to 150h and area-integrated enthalpy flux up to a radius are calculated.</a:t>
            </a:r>
            <a:endParaRPr lang="ja-JP" altLang="en-US" sz="2000" dirty="0"/>
          </a:p>
        </p:txBody>
      </p:sp>
      <p:grpSp>
        <p:nvGrpSpPr>
          <p:cNvPr id="43" name="Group 42"/>
          <p:cNvGrpSpPr/>
          <p:nvPr/>
        </p:nvGrpSpPr>
        <p:grpSpPr>
          <a:xfrm>
            <a:off x="386368" y="1981200"/>
            <a:ext cx="2976132" cy="1189037"/>
            <a:chOff x="381000" y="3657601"/>
            <a:chExt cx="4005263" cy="1600200"/>
          </a:xfrm>
        </p:grpSpPr>
        <p:sp>
          <p:nvSpPr>
            <p:cNvPr id="23" name="Oval 22"/>
            <p:cNvSpPr/>
            <p:nvPr/>
          </p:nvSpPr>
          <p:spPr>
            <a:xfrm>
              <a:off x="381000" y="3657601"/>
              <a:ext cx="4005263" cy="1600200"/>
            </a:xfrm>
            <a:prstGeom prst="ellipse">
              <a:avLst/>
            </a:prstGeom>
            <a:gradFill flip="none" rotWithShape="1">
              <a:gsLst>
                <a:gs pos="0">
                  <a:schemeClr val="bg1"/>
                </a:gs>
                <a:gs pos="100000">
                  <a:schemeClr val="bg1">
                    <a:lumMod val="85000"/>
                  </a:schemeClr>
                </a:gs>
              </a:gsLst>
              <a:path path="circle">
                <a:fillToRect l="100000" t="100000"/>
              </a:path>
              <a:tileRect r="-100000" b="-100000"/>
            </a:gradFill>
            <a:ln cap="flat">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ltLang="ja-JP">
                <a:solidFill>
                  <a:srgbClr val="FFFFFF"/>
                </a:solidFill>
                <a:cs typeface="ＭＳ Ｐゴシック" pitchFamily="-107" charset="-128"/>
              </a:endParaRPr>
            </a:p>
          </p:txBody>
        </p:sp>
        <p:sp>
          <p:nvSpPr>
            <p:cNvPr id="24" name="Oval 23"/>
            <p:cNvSpPr/>
            <p:nvPr/>
          </p:nvSpPr>
          <p:spPr>
            <a:xfrm>
              <a:off x="1524000" y="4068764"/>
              <a:ext cx="1828800" cy="731837"/>
            </a:xfrm>
            <a:prstGeom prst="ellipse">
              <a:avLst/>
            </a:prstGeom>
            <a:gradFill flip="none" rotWithShape="1">
              <a:gsLst>
                <a:gs pos="0">
                  <a:schemeClr val="tx2"/>
                </a:gs>
                <a:gs pos="100000">
                  <a:schemeClr val="tx1"/>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ltLang="ja-JP">
                <a:solidFill>
                  <a:srgbClr val="FFFFFF"/>
                </a:solidFill>
                <a:cs typeface="ＭＳ Ｐゴシック" pitchFamily="-107" charset="-128"/>
              </a:endParaRPr>
            </a:p>
          </p:txBody>
        </p:sp>
        <p:grpSp>
          <p:nvGrpSpPr>
            <p:cNvPr id="2" name="Group 42"/>
            <p:cNvGrpSpPr>
              <a:grpSpLocks/>
            </p:cNvGrpSpPr>
            <p:nvPr/>
          </p:nvGrpSpPr>
          <p:grpSpPr bwMode="auto">
            <a:xfrm>
              <a:off x="1981200" y="4233864"/>
              <a:ext cx="984250" cy="381000"/>
              <a:chOff x="2057400" y="4843272"/>
              <a:chExt cx="984504" cy="381000"/>
            </a:xfrm>
          </p:grpSpPr>
          <p:sp>
            <p:nvSpPr>
              <p:cNvPr id="26" name="Arc 25"/>
              <p:cNvSpPr/>
              <p:nvPr/>
            </p:nvSpPr>
            <p:spPr>
              <a:xfrm>
                <a:off x="2057400" y="4885605"/>
                <a:ext cx="609600" cy="338667"/>
              </a:xfrm>
              <a:prstGeom prst="arc">
                <a:avLst/>
              </a:prstGeom>
              <a:noFill/>
              <a:ln w="38100">
                <a:solidFill>
                  <a:schemeClr val="bg1">
                    <a:lumMod val="75000"/>
                  </a:schemeClr>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7" name="Arc 26"/>
              <p:cNvSpPr/>
              <p:nvPr/>
            </p:nvSpPr>
            <p:spPr>
              <a:xfrm rot="10800000">
                <a:off x="2432304" y="4843272"/>
                <a:ext cx="609600" cy="338667"/>
              </a:xfrm>
              <a:prstGeom prst="arc">
                <a:avLst/>
              </a:prstGeom>
              <a:noFill/>
              <a:ln w="38100">
                <a:solidFill>
                  <a:schemeClr val="bg1">
                    <a:lumMod val="75000"/>
                  </a:schemeClr>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8" name="Oval 27"/>
              <p:cNvSpPr/>
              <p:nvPr/>
            </p:nvSpPr>
            <p:spPr>
              <a:xfrm>
                <a:off x="2349575" y="4927409"/>
                <a:ext cx="389038" cy="2159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ltLang="ja-JP">
                  <a:solidFill>
                    <a:srgbClr val="FFFFFF"/>
                  </a:solidFill>
                  <a:cs typeface="ＭＳ Ｐゴシック" pitchFamily="-107" charset="-128"/>
                </a:endParaRPr>
              </a:p>
            </p:txBody>
          </p:sp>
        </p:grpSp>
      </p:grpSp>
      <p:cxnSp>
        <p:nvCxnSpPr>
          <p:cNvPr id="33" name="Straight Connector 32"/>
          <p:cNvCxnSpPr/>
          <p:nvPr/>
        </p:nvCxnSpPr>
        <p:spPr>
          <a:xfrm>
            <a:off x="1910367" y="2559050"/>
            <a:ext cx="1600200" cy="1588"/>
          </a:xfrm>
          <a:prstGeom prst="line">
            <a:avLst/>
          </a:prstGeom>
          <a:ln w="25400">
            <a:solidFill>
              <a:srgbClr val="000000"/>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7181" name="TextBox 34"/>
          <p:cNvSpPr txBox="1">
            <a:spLocks noChangeArrowheads="1"/>
          </p:cNvSpPr>
          <p:nvPr/>
        </p:nvSpPr>
        <p:spPr bwMode="auto">
          <a:xfrm>
            <a:off x="797531" y="3627438"/>
            <a:ext cx="3088669" cy="369332"/>
          </a:xfrm>
          <a:prstGeom prst="rect">
            <a:avLst/>
          </a:prstGeom>
          <a:noFill/>
          <a:ln w="9525">
            <a:noFill/>
            <a:miter lim="800000"/>
            <a:headEnd/>
            <a:tailEnd/>
          </a:ln>
        </p:spPr>
        <p:txBody>
          <a:bodyPr wrap="none">
            <a:prstTxWarp prst="textNoShape">
              <a:avLst/>
            </a:prstTxWarp>
            <a:spAutoFit/>
          </a:bodyPr>
          <a:lstStyle/>
          <a:p>
            <a:r>
              <a:rPr lang="en-US" altLang="ja-JP" dirty="0">
                <a:solidFill>
                  <a:srgbClr val="000000"/>
                </a:solidFill>
                <a:latin typeface="Times New Roman" pitchFamily="-107" charset="0"/>
                <a:ea typeface="Times New Roman" pitchFamily="-107" charset="0"/>
                <a:cs typeface="Times New Roman" pitchFamily="-107" charset="0"/>
              </a:rPr>
              <a:t>:</a:t>
            </a:r>
            <a:r>
              <a:rPr lang="en-US" altLang="ja-JP" dirty="0" smtClean="0">
                <a:solidFill>
                  <a:srgbClr val="000000"/>
                </a:solidFill>
                <a:latin typeface="Times New Roman" pitchFamily="-107" charset="0"/>
                <a:ea typeface="Times New Roman" pitchFamily="-107" charset="0"/>
                <a:cs typeface="Times New Roman" pitchFamily="-107" charset="0"/>
              </a:rPr>
              <a:t> not included in the integration</a:t>
            </a:r>
            <a:endParaRPr lang="en-US" altLang="ja-JP" dirty="0">
              <a:solidFill>
                <a:srgbClr val="000000"/>
              </a:solidFill>
              <a:latin typeface="Times New Roman" pitchFamily="-107" charset="0"/>
              <a:ea typeface="Times New Roman" pitchFamily="-107" charset="0"/>
              <a:cs typeface="Times New Roman" pitchFamily="-107" charset="0"/>
            </a:endParaRPr>
          </a:p>
        </p:txBody>
      </p:sp>
      <p:sp>
        <p:nvSpPr>
          <p:cNvPr id="37" name="Rectangle 36"/>
          <p:cNvSpPr/>
          <p:nvPr/>
        </p:nvSpPr>
        <p:spPr>
          <a:xfrm>
            <a:off x="538768" y="3703638"/>
            <a:ext cx="304800" cy="304800"/>
          </a:xfrm>
          <a:prstGeom prst="rect">
            <a:avLst/>
          </a:prstGeom>
          <a:solidFill>
            <a:schemeClr val="bg1">
              <a:lumMod val="85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ltLang="ja-JP">
              <a:solidFill>
                <a:srgbClr val="FFFFFF"/>
              </a:solidFill>
              <a:cs typeface="ＭＳ Ｐゴシック" pitchFamily="-107" charset="-128"/>
            </a:endParaRPr>
          </a:p>
        </p:txBody>
      </p:sp>
      <p:sp>
        <p:nvSpPr>
          <p:cNvPr id="38" name="Rectangle 37"/>
          <p:cNvSpPr/>
          <p:nvPr/>
        </p:nvSpPr>
        <p:spPr>
          <a:xfrm>
            <a:off x="538768" y="3338513"/>
            <a:ext cx="304800" cy="304800"/>
          </a:xfrm>
          <a:prstGeom prst="rect">
            <a:avLst/>
          </a:prstGeom>
          <a:gradFill flip="none" rotWithShape="1">
            <a:gsLst>
              <a:gs pos="0">
                <a:schemeClr val="tx2"/>
              </a:gs>
              <a:gs pos="100000">
                <a:schemeClr val="tx1"/>
              </a:gs>
            </a:gsLst>
            <a:path path="shape">
              <a:fillToRect l="50000" t="50000" r="50000" b="50000"/>
            </a:path>
            <a:tileRect/>
          </a:gra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ltLang="ja-JP">
              <a:solidFill>
                <a:srgbClr val="FFFFFF"/>
              </a:solidFill>
              <a:cs typeface="ＭＳ Ｐゴシック" pitchFamily="-107" charset="-128"/>
            </a:endParaRPr>
          </a:p>
        </p:txBody>
      </p:sp>
      <p:sp>
        <p:nvSpPr>
          <p:cNvPr id="7185" name="TextBox 38"/>
          <p:cNvSpPr txBox="1">
            <a:spLocks noChangeArrowheads="1"/>
          </p:cNvSpPr>
          <p:nvPr/>
        </p:nvSpPr>
        <p:spPr bwMode="auto">
          <a:xfrm>
            <a:off x="797531" y="3246438"/>
            <a:ext cx="1685077" cy="369332"/>
          </a:xfrm>
          <a:prstGeom prst="rect">
            <a:avLst/>
          </a:prstGeom>
          <a:noFill/>
          <a:ln w="9525">
            <a:noFill/>
            <a:miter lim="800000"/>
            <a:headEnd/>
            <a:tailEnd/>
          </a:ln>
        </p:spPr>
        <p:txBody>
          <a:bodyPr wrap="none">
            <a:prstTxWarp prst="textNoShape">
              <a:avLst/>
            </a:prstTxWarp>
            <a:spAutoFit/>
          </a:bodyPr>
          <a:lstStyle/>
          <a:p>
            <a:r>
              <a:rPr lang="en-US" altLang="ja-JP" dirty="0">
                <a:solidFill>
                  <a:srgbClr val="000000"/>
                </a:solidFill>
                <a:latin typeface="Times New Roman" pitchFamily="-107" charset="0"/>
                <a:ea typeface="Times New Roman" pitchFamily="-107" charset="0"/>
                <a:cs typeface="Times New Roman" pitchFamily="-107" charset="0"/>
              </a:rPr>
              <a:t>:</a:t>
            </a:r>
            <a:r>
              <a:rPr lang="en-US" altLang="ja-JP" dirty="0" smtClean="0">
                <a:solidFill>
                  <a:srgbClr val="000000"/>
                </a:solidFill>
                <a:latin typeface="Times New Roman" pitchFamily="-107" charset="0"/>
                <a:ea typeface="Times New Roman" pitchFamily="-107" charset="0"/>
                <a:cs typeface="Times New Roman" pitchFamily="-107" charset="0"/>
              </a:rPr>
              <a:t> calculated area</a:t>
            </a:r>
            <a:endParaRPr lang="en-US" altLang="ja-JP" dirty="0">
              <a:solidFill>
                <a:srgbClr val="000000"/>
              </a:solidFill>
              <a:latin typeface="Times New Roman" pitchFamily="-107" charset="0"/>
              <a:ea typeface="Times New Roman" pitchFamily="-107" charset="0"/>
              <a:cs typeface="Times New Roman" pitchFamily="-107" charset="0"/>
            </a:endParaRPr>
          </a:p>
        </p:txBody>
      </p:sp>
      <p:sp>
        <p:nvSpPr>
          <p:cNvPr id="40" name="TextBox 39"/>
          <p:cNvSpPr txBox="1"/>
          <p:nvPr/>
        </p:nvSpPr>
        <p:spPr>
          <a:xfrm>
            <a:off x="2449597" y="2692499"/>
            <a:ext cx="261610" cy="369332"/>
          </a:xfrm>
          <a:prstGeom prst="rect">
            <a:avLst/>
          </a:prstGeom>
          <a:solidFill>
            <a:schemeClr val="bg1"/>
          </a:solidFill>
          <a:ln w="19050">
            <a:solidFill>
              <a:schemeClr val="bg1">
                <a:lumMod val="75000"/>
              </a:schemeClr>
            </a:solidFill>
          </a:ln>
        </p:spPr>
        <p:txBody>
          <a:bodyPr wrap="none">
            <a:spAutoFit/>
          </a:bodyPr>
          <a:lstStyle/>
          <a:p>
            <a:pPr>
              <a:defRPr/>
            </a:pPr>
            <a:r>
              <a:rPr lang="en-US" dirty="0" err="1" smtClean="0">
                <a:latin typeface="Times New Roman" pitchFamily="18" charset="0"/>
                <a:ea typeface="ＭＳ Ｐゴシック" pitchFamily="50" charset="-128"/>
                <a:cs typeface="Times New Roman" pitchFamily="18" charset="0"/>
              </a:rPr>
              <a:t>r</a:t>
            </a:r>
            <a:endParaRPr lang="en-US" sz="1800" dirty="0">
              <a:latin typeface="Times New Roman" pitchFamily="18" charset="0"/>
              <a:ea typeface="ＭＳ Ｐゴシック" pitchFamily="50" charset="-128"/>
              <a:cs typeface="Times New Roman" pitchFamily="18" charset="0"/>
            </a:endParaRPr>
          </a:p>
        </p:txBody>
      </p:sp>
      <p:sp>
        <p:nvSpPr>
          <p:cNvPr id="20" name="Slide Number Placeholder 3"/>
          <p:cNvSpPr>
            <a:spLocks noGrp="1"/>
          </p:cNvSpPr>
          <p:nvPr>
            <p:ph type="sldNum" sz="quarter" idx="12"/>
          </p:nvPr>
        </p:nvSpPr>
        <p:spPr>
          <a:xfrm>
            <a:off x="6553200" y="6492875"/>
            <a:ext cx="2133600" cy="365125"/>
          </a:xfrm>
        </p:spPr>
        <p:txBody>
          <a:bodyPr/>
          <a:lstStyle/>
          <a:p>
            <a:fld id="{0B4AC312-9088-7A41-9348-5601ED868CC6}" type="slidenum">
              <a:rPr lang="en-US" smtClean="0"/>
              <a:pPr/>
              <a:t>45</a:t>
            </a:fld>
            <a:endParaRPr lang="en-US" dirty="0"/>
          </a:p>
        </p:txBody>
      </p:sp>
      <p:sp>
        <p:nvSpPr>
          <p:cNvPr id="22" name="Freeform 21"/>
          <p:cNvSpPr/>
          <p:nvPr/>
        </p:nvSpPr>
        <p:spPr>
          <a:xfrm>
            <a:off x="6846430" y="2957020"/>
            <a:ext cx="1665111" cy="243380"/>
          </a:xfrm>
          <a:custGeom>
            <a:avLst/>
            <a:gdLst>
              <a:gd name="connsiteX0" fmla="*/ 0 w 1665111"/>
              <a:gd name="connsiteY0" fmla="*/ 130491 h 243380"/>
              <a:gd name="connsiteX1" fmla="*/ 42334 w 1665111"/>
              <a:gd name="connsiteY1" fmla="*/ 45824 h 243380"/>
              <a:gd name="connsiteX2" fmla="*/ 84667 w 1665111"/>
              <a:gd name="connsiteY2" fmla="*/ 31713 h 243380"/>
              <a:gd name="connsiteX3" fmla="*/ 141111 w 1665111"/>
              <a:gd name="connsiteY3" fmla="*/ 59935 h 243380"/>
              <a:gd name="connsiteX4" fmla="*/ 155222 w 1665111"/>
              <a:gd name="connsiteY4" fmla="*/ 102269 h 243380"/>
              <a:gd name="connsiteX5" fmla="*/ 183445 w 1665111"/>
              <a:gd name="connsiteY5" fmla="*/ 144602 h 243380"/>
              <a:gd name="connsiteX6" fmla="*/ 225778 w 1665111"/>
              <a:gd name="connsiteY6" fmla="*/ 88158 h 243380"/>
              <a:gd name="connsiteX7" fmla="*/ 239889 w 1665111"/>
              <a:gd name="connsiteY7" fmla="*/ 130491 h 243380"/>
              <a:gd name="connsiteX8" fmla="*/ 282222 w 1665111"/>
              <a:gd name="connsiteY8" fmla="*/ 144602 h 243380"/>
              <a:gd name="connsiteX9" fmla="*/ 324556 w 1665111"/>
              <a:gd name="connsiteY9" fmla="*/ 116380 h 243380"/>
              <a:gd name="connsiteX10" fmla="*/ 352778 w 1665111"/>
              <a:gd name="connsiteY10" fmla="*/ 74046 h 243380"/>
              <a:gd name="connsiteX11" fmla="*/ 366889 w 1665111"/>
              <a:gd name="connsiteY11" fmla="*/ 116380 h 243380"/>
              <a:gd name="connsiteX12" fmla="*/ 423334 w 1665111"/>
              <a:gd name="connsiteY12" fmla="*/ 130491 h 243380"/>
              <a:gd name="connsiteX13" fmla="*/ 522111 w 1665111"/>
              <a:gd name="connsiteY13" fmla="*/ 17602 h 243380"/>
              <a:gd name="connsiteX14" fmla="*/ 536222 w 1665111"/>
              <a:gd name="connsiteY14" fmla="*/ 88158 h 243380"/>
              <a:gd name="connsiteX15" fmla="*/ 550334 w 1665111"/>
              <a:gd name="connsiteY15" fmla="*/ 130491 h 243380"/>
              <a:gd name="connsiteX16" fmla="*/ 620889 w 1665111"/>
              <a:gd name="connsiteY16" fmla="*/ 74046 h 243380"/>
              <a:gd name="connsiteX17" fmla="*/ 635000 w 1665111"/>
              <a:gd name="connsiteY17" fmla="*/ 130491 h 243380"/>
              <a:gd name="connsiteX18" fmla="*/ 705556 w 1665111"/>
              <a:gd name="connsiteY18" fmla="*/ 102269 h 243380"/>
              <a:gd name="connsiteX19" fmla="*/ 747889 w 1665111"/>
              <a:gd name="connsiteY19" fmla="*/ 88158 h 243380"/>
              <a:gd name="connsiteX20" fmla="*/ 762000 w 1665111"/>
              <a:gd name="connsiteY20" fmla="*/ 158713 h 243380"/>
              <a:gd name="connsiteX21" fmla="*/ 776111 w 1665111"/>
              <a:gd name="connsiteY21" fmla="*/ 102269 h 243380"/>
              <a:gd name="connsiteX22" fmla="*/ 818445 w 1665111"/>
              <a:gd name="connsiteY22" fmla="*/ 17602 h 243380"/>
              <a:gd name="connsiteX23" fmla="*/ 874889 w 1665111"/>
              <a:gd name="connsiteY23" fmla="*/ 31713 h 243380"/>
              <a:gd name="connsiteX24" fmla="*/ 889000 w 1665111"/>
              <a:gd name="connsiteY24" fmla="*/ 102269 h 243380"/>
              <a:gd name="connsiteX25" fmla="*/ 917222 w 1665111"/>
              <a:gd name="connsiteY25" fmla="*/ 186935 h 243380"/>
              <a:gd name="connsiteX26" fmla="*/ 931334 w 1665111"/>
              <a:gd name="connsiteY26" fmla="*/ 243380 h 243380"/>
              <a:gd name="connsiteX27" fmla="*/ 959556 w 1665111"/>
              <a:gd name="connsiteY27" fmla="*/ 201046 h 243380"/>
              <a:gd name="connsiteX28" fmla="*/ 1001889 w 1665111"/>
              <a:gd name="connsiteY28" fmla="*/ 172824 h 243380"/>
              <a:gd name="connsiteX29" fmla="*/ 1016000 w 1665111"/>
              <a:gd name="connsiteY29" fmla="*/ 116380 h 243380"/>
              <a:gd name="connsiteX30" fmla="*/ 1072445 w 1665111"/>
              <a:gd name="connsiteY30" fmla="*/ 130491 h 243380"/>
              <a:gd name="connsiteX31" fmla="*/ 1100667 w 1665111"/>
              <a:gd name="connsiteY31" fmla="*/ 172824 h 243380"/>
              <a:gd name="connsiteX32" fmla="*/ 1157111 w 1665111"/>
              <a:gd name="connsiteY32" fmla="*/ 59935 h 243380"/>
              <a:gd name="connsiteX33" fmla="*/ 1270000 w 1665111"/>
              <a:gd name="connsiteY33" fmla="*/ 59935 h 243380"/>
              <a:gd name="connsiteX34" fmla="*/ 1312334 w 1665111"/>
              <a:gd name="connsiteY34" fmla="*/ 45824 h 243380"/>
              <a:gd name="connsiteX35" fmla="*/ 1397000 w 1665111"/>
              <a:gd name="connsiteY35" fmla="*/ 116380 h 243380"/>
              <a:gd name="connsiteX36" fmla="*/ 1453445 w 1665111"/>
              <a:gd name="connsiteY36" fmla="*/ 102269 h 243380"/>
              <a:gd name="connsiteX37" fmla="*/ 1524000 w 1665111"/>
              <a:gd name="connsiteY37" fmla="*/ 45824 h 243380"/>
              <a:gd name="connsiteX38" fmla="*/ 1538111 w 1665111"/>
              <a:gd name="connsiteY38" fmla="*/ 102269 h 243380"/>
              <a:gd name="connsiteX39" fmla="*/ 1580445 w 1665111"/>
              <a:gd name="connsiteY39" fmla="*/ 172824 h 243380"/>
              <a:gd name="connsiteX40" fmla="*/ 1608667 w 1665111"/>
              <a:gd name="connsiteY40" fmla="*/ 130491 h 243380"/>
              <a:gd name="connsiteX41" fmla="*/ 1651000 w 1665111"/>
              <a:gd name="connsiteY41" fmla="*/ 88158 h 243380"/>
              <a:gd name="connsiteX42" fmla="*/ 1665111 w 1665111"/>
              <a:gd name="connsiteY42" fmla="*/ 74046 h 24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65111" h="243380">
                <a:moveTo>
                  <a:pt x="0" y="130491"/>
                </a:moveTo>
                <a:cubicBezTo>
                  <a:pt x="10146" y="89905"/>
                  <a:pt x="5330" y="68026"/>
                  <a:pt x="42334" y="45824"/>
                </a:cubicBezTo>
                <a:cubicBezTo>
                  <a:pt x="55089" y="38171"/>
                  <a:pt x="70556" y="36417"/>
                  <a:pt x="84667" y="31713"/>
                </a:cubicBezTo>
                <a:cubicBezTo>
                  <a:pt x="103482" y="41120"/>
                  <a:pt x="126237" y="45061"/>
                  <a:pt x="141111" y="59935"/>
                </a:cubicBezTo>
                <a:cubicBezTo>
                  <a:pt x="151629" y="70453"/>
                  <a:pt x="148570" y="88965"/>
                  <a:pt x="155222" y="102269"/>
                </a:cubicBezTo>
                <a:cubicBezTo>
                  <a:pt x="162807" y="117438"/>
                  <a:pt x="174037" y="130491"/>
                  <a:pt x="183445" y="144602"/>
                </a:cubicBezTo>
                <a:cubicBezTo>
                  <a:pt x="194870" y="64629"/>
                  <a:pt x="181700" y="0"/>
                  <a:pt x="225778" y="88158"/>
                </a:cubicBezTo>
                <a:cubicBezTo>
                  <a:pt x="232430" y="101462"/>
                  <a:pt x="229371" y="119973"/>
                  <a:pt x="239889" y="130491"/>
                </a:cubicBezTo>
                <a:cubicBezTo>
                  <a:pt x="250407" y="141009"/>
                  <a:pt x="268111" y="139898"/>
                  <a:pt x="282222" y="144602"/>
                </a:cubicBezTo>
                <a:cubicBezTo>
                  <a:pt x="296333" y="135195"/>
                  <a:pt x="312564" y="128372"/>
                  <a:pt x="324556" y="116380"/>
                </a:cubicBezTo>
                <a:cubicBezTo>
                  <a:pt x="336548" y="104388"/>
                  <a:pt x="335818" y="74046"/>
                  <a:pt x="352778" y="74046"/>
                </a:cubicBezTo>
                <a:cubicBezTo>
                  <a:pt x="367653" y="74046"/>
                  <a:pt x="355274" y="107088"/>
                  <a:pt x="366889" y="116380"/>
                </a:cubicBezTo>
                <a:cubicBezTo>
                  <a:pt x="382033" y="128495"/>
                  <a:pt x="404519" y="125787"/>
                  <a:pt x="423334" y="130491"/>
                </a:cubicBezTo>
                <a:cubicBezTo>
                  <a:pt x="505881" y="47943"/>
                  <a:pt x="475440" y="87609"/>
                  <a:pt x="522111" y="17602"/>
                </a:cubicBezTo>
                <a:cubicBezTo>
                  <a:pt x="526815" y="41121"/>
                  <a:pt x="530405" y="64890"/>
                  <a:pt x="536222" y="88158"/>
                </a:cubicBezTo>
                <a:cubicBezTo>
                  <a:pt x="539830" y="102588"/>
                  <a:pt x="535904" y="126883"/>
                  <a:pt x="550334" y="130491"/>
                </a:cubicBezTo>
                <a:cubicBezTo>
                  <a:pt x="564576" y="134051"/>
                  <a:pt x="611396" y="83539"/>
                  <a:pt x="620889" y="74046"/>
                </a:cubicBezTo>
                <a:cubicBezTo>
                  <a:pt x="625593" y="92861"/>
                  <a:pt x="622885" y="115347"/>
                  <a:pt x="635000" y="130491"/>
                </a:cubicBezTo>
                <a:cubicBezTo>
                  <a:pt x="678222" y="184518"/>
                  <a:pt x="686414" y="117582"/>
                  <a:pt x="705556" y="102269"/>
                </a:cubicBezTo>
                <a:cubicBezTo>
                  <a:pt x="717171" y="92977"/>
                  <a:pt x="733778" y="92862"/>
                  <a:pt x="747889" y="88158"/>
                </a:cubicBezTo>
                <a:cubicBezTo>
                  <a:pt x="752593" y="111676"/>
                  <a:pt x="740548" y="147987"/>
                  <a:pt x="762000" y="158713"/>
                </a:cubicBezTo>
                <a:cubicBezTo>
                  <a:pt x="779346" y="167386"/>
                  <a:pt x="770783" y="120917"/>
                  <a:pt x="776111" y="102269"/>
                </a:cubicBezTo>
                <a:cubicBezTo>
                  <a:pt x="790717" y="51147"/>
                  <a:pt x="787521" y="63986"/>
                  <a:pt x="818445" y="17602"/>
                </a:cubicBezTo>
                <a:cubicBezTo>
                  <a:pt x="837260" y="22306"/>
                  <a:pt x="862474" y="16814"/>
                  <a:pt x="874889" y="31713"/>
                </a:cubicBezTo>
                <a:cubicBezTo>
                  <a:pt x="890243" y="50138"/>
                  <a:pt x="882689" y="79130"/>
                  <a:pt x="889000" y="102269"/>
                </a:cubicBezTo>
                <a:cubicBezTo>
                  <a:pt x="896827" y="130969"/>
                  <a:pt x="910007" y="158075"/>
                  <a:pt x="917222" y="186935"/>
                </a:cubicBezTo>
                <a:lnTo>
                  <a:pt x="931334" y="243380"/>
                </a:lnTo>
                <a:cubicBezTo>
                  <a:pt x="940741" y="229269"/>
                  <a:pt x="947564" y="213038"/>
                  <a:pt x="959556" y="201046"/>
                </a:cubicBezTo>
                <a:cubicBezTo>
                  <a:pt x="971548" y="189054"/>
                  <a:pt x="992482" y="186935"/>
                  <a:pt x="1001889" y="172824"/>
                </a:cubicBezTo>
                <a:cubicBezTo>
                  <a:pt x="1012647" y="156687"/>
                  <a:pt x="1011296" y="135195"/>
                  <a:pt x="1016000" y="116380"/>
                </a:cubicBezTo>
                <a:cubicBezTo>
                  <a:pt x="1034815" y="121084"/>
                  <a:pt x="1056308" y="119733"/>
                  <a:pt x="1072445" y="130491"/>
                </a:cubicBezTo>
                <a:cubicBezTo>
                  <a:pt x="1086556" y="139898"/>
                  <a:pt x="1087639" y="183681"/>
                  <a:pt x="1100667" y="172824"/>
                </a:cubicBezTo>
                <a:cubicBezTo>
                  <a:pt x="1132987" y="145890"/>
                  <a:pt x="1157111" y="59935"/>
                  <a:pt x="1157111" y="59935"/>
                </a:cubicBezTo>
                <a:cubicBezTo>
                  <a:pt x="1301606" y="108101"/>
                  <a:pt x="1199631" y="102157"/>
                  <a:pt x="1270000" y="59935"/>
                </a:cubicBezTo>
                <a:cubicBezTo>
                  <a:pt x="1282755" y="52282"/>
                  <a:pt x="1298223" y="50528"/>
                  <a:pt x="1312334" y="45824"/>
                </a:cubicBezTo>
                <a:cubicBezTo>
                  <a:pt x="1324278" y="57768"/>
                  <a:pt x="1374079" y="113106"/>
                  <a:pt x="1397000" y="116380"/>
                </a:cubicBezTo>
                <a:cubicBezTo>
                  <a:pt x="1416199" y="119123"/>
                  <a:pt x="1434630" y="106973"/>
                  <a:pt x="1453445" y="102269"/>
                </a:cubicBezTo>
                <a:cubicBezTo>
                  <a:pt x="1461076" y="94638"/>
                  <a:pt x="1512132" y="39890"/>
                  <a:pt x="1524000" y="45824"/>
                </a:cubicBezTo>
                <a:cubicBezTo>
                  <a:pt x="1541346" y="54498"/>
                  <a:pt x="1532783" y="83621"/>
                  <a:pt x="1538111" y="102269"/>
                </a:cubicBezTo>
                <a:cubicBezTo>
                  <a:pt x="1552765" y="153560"/>
                  <a:pt x="1544981" y="137361"/>
                  <a:pt x="1580445" y="172824"/>
                </a:cubicBezTo>
                <a:cubicBezTo>
                  <a:pt x="1589852" y="158713"/>
                  <a:pt x="1597810" y="143520"/>
                  <a:pt x="1608667" y="130491"/>
                </a:cubicBezTo>
                <a:cubicBezTo>
                  <a:pt x="1621442" y="115160"/>
                  <a:pt x="1636889" y="102269"/>
                  <a:pt x="1651000" y="88158"/>
                </a:cubicBezTo>
                <a:lnTo>
                  <a:pt x="1665111" y="74046"/>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a:off x="6860541" y="3962400"/>
            <a:ext cx="1653609" cy="271992"/>
          </a:xfrm>
          <a:custGeom>
            <a:avLst/>
            <a:gdLst>
              <a:gd name="connsiteX0" fmla="*/ 0 w 1653609"/>
              <a:gd name="connsiteY0" fmla="*/ 141111 h 271992"/>
              <a:gd name="connsiteX1" fmla="*/ 28223 w 1653609"/>
              <a:gd name="connsiteY1" fmla="*/ 98778 h 271992"/>
              <a:gd name="connsiteX2" fmla="*/ 42334 w 1653609"/>
              <a:gd name="connsiteY2" fmla="*/ 141111 h 271992"/>
              <a:gd name="connsiteX3" fmla="*/ 70556 w 1653609"/>
              <a:gd name="connsiteY3" fmla="*/ 211666 h 271992"/>
              <a:gd name="connsiteX4" fmla="*/ 127000 w 1653609"/>
              <a:gd name="connsiteY4" fmla="*/ 127000 h 271992"/>
              <a:gd name="connsiteX5" fmla="*/ 155223 w 1653609"/>
              <a:gd name="connsiteY5" fmla="*/ 211666 h 271992"/>
              <a:gd name="connsiteX6" fmla="*/ 197556 w 1653609"/>
              <a:gd name="connsiteY6" fmla="*/ 169333 h 271992"/>
              <a:gd name="connsiteX7" fmla="*/ 225778 w 1653609"/>
              <a:gd name="connsiteY7" fmla="*/ 127000 h 271992"/>
              <a:gd name="connsiteX8" fmla="*/ 268111 w 1653609"/>
              <a:gd name="connsiteY8" fmla="*/ 112889 h 271992"/>
              <a:gd name="connsiteX9" fmla="*/ 310445 w 1653609"/>
              <a:gd name="connsiteY9" fmla="*/ 127000 h 271992"/>
              <a:gd name="connsiteX10" fmla="*/ 381000 w 1653609"/>
              <a:gd name="connsiteY10" fmla="*/ 112889 h 271992"/>
              <a:gd name="connsiteX11" fmla="*/ 409223 w 1653609"/>
              <a:gd name="connsiteY11" fmla="*/ 141111 h 271992"/>
              <a:gd name="connsiteX12" fmla="*/ 423334 w 1653609"/>
              <a:gd name="connsiteY12" fmla="*/ 211666 h 271992"/>
              <a:gd name="connsiteX13" fmla="*/ 437445 w 1653609"/>
              <a:gd name="connsiteY13" fmla="*/ 268111 h 271992"/>
              <a:gd name="connsiteX14" fmla="*/ 508000 w 1653609"/>
              <a:gd name="connsiteY14" fmla="*/ 183444 h 271992"/>
              <a:gd name="connsiteX15" fmla="*/ 550334 w 1653609"/>
              <a:gd name="connsiteY15" fmla="*/ 197555 h 271992"/>
              <a:gd name="connsiteX16" fmla="*/ 606778 w 1653609"/>
              <a:gd name="connsiteY16" fmla="*/ 169333 h 271992"/>
              <a:gd name="connsiteX17" fmla="*/ 649111 w 1653609"/>
              <a:gd name="connsiteY17" fmla="*/ 141111 h 271992"/>
              <a:gd name="connsiteX18" fmla="*/ 719667 w 1653609"/>
              <a:gd name="connsiteY18" fmla="*/ 84666 h 271992"/>
              <a:gd name="connsiteX19" fmla="*/ 776111 w 1653609"/>
              <a:gd name="connsiteY19" fmla="*/ 70555 h 271992"/>
              <a:gd name="connsiteX20" fmla="*/ 860778 w 1653609"/>
              <a:gd name="connsiteY20" fmla="*/ 112889 h 271992"/>
              <a:gd name="connsiteX21" fmla="*/ 945445 w 1653609"/>
              <a:gd name="connsiteY21" fmla="*/ 155222 h 271992"/>
              <a:gd name="connsiteX22" fmla="*/ 1058334 w 1653609"/>
              <a:gd name="connsiteY22" fmla="*/ 127000 h 271992"/>
              <a:gd name="connsiteX23" fmla="*/ 1100667 w 1653609"/>
              <a:gd name="connsiteY23" fmla="*/ 84666 h 271992"/>
              <a:gd name="connsiteX24" fmla="*/ 1128889 w 1653609"/>
              <a:gd name="connsiteY24" fmla="*/ 112889 h 271992"/>
              <a:gd name="connsiteX25" fmla="*/ 1143000 w 1653609"/>
              <a:gd name="connsiteY25" fmla="*/ 155222 h 271992"/>
              <a:gd name="connsiteX26" fmla="*/ 1241778 w 1653609"/>
              <a:gd name="connsiteY26" fmla="*/ 84666 h 271992"/>
              <a:gd name="connsiteX27" fmla="*/ 1312334 w 1653609"/>
              <a:gd name="connsiteY27" fmla="*/ 56444 h 271992"/>
              <a:gd name="connsiteX28" fmla="*/ 1397000 w 1653609"/>
              <a:gd name="connsiteY28" fmla="*/ 0 h 271992"/>
              <a:gd name="connsiteX29" fmla="*/ 1411111 w 1653609"/>
              <a:gd name="connsiteY29" fmla="*/ 42333 h 271992"/>
              <a:gd name="connsiteX30" fmla="*/ 1453445 w 1653609"/>
              <a:gd name="connsiteY30" fmla="*/ 84666 h 271992"/>
              <a:gd name="connsiteX31" fmla="*/ 1481667 w 1653609"/>
              <a:gd name="connsiteY31" fmla="*/ 225778 h 271992"/>
              <a:gd name="connsiteX32" fmla="*/ 1524000 w 1653609"/>
              <a:gd name="connsiteY32" fmla="*/ 197555 h 271992"/>
              <a:gd name="connsiteX33" fmla="*/ 1580445 w 1653609"/>
              <a:gd name="connsiteY33" fmla="*/ 141111 h 271992"/>
              <a:gd name="connsiteX34" fmla="*/ 1651000 w 1653609"/>
              <a:gd name="connsiteY34" fmla="*/ 84666 h 271992"/>
              <a:gd name="connsiteX35" fmla="*/ 1651000 w 1653609"/>
              <a:gd name="connsiteY35" fmla="*/ 70555 h 27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53609" h="271992">
                <a:moveTo>
                  <a:pt x="0" y="141111"/>
                </a:moveTo>
                <a:cubicBezTo>
                  <a:pt x="9408" y="127000"/>
                  <a:pt x="11264" y="98778"/>
                  <a:pt x="28223" y="98778"/>
                </a:cubicBezTo>
                <a:cubicBezTo>
                  <a:pt x="43097" y="98778"/>
                  <a:pt x="37111" y="127184"/>
                  <a:pt x="42334" y="141111"/>
                </a:cubicBezTo>
                <a:cubicBezTo>
                  <a:pt x="51228" y="164828"/>
                  <a:pt x="61149" y="188148"/>
                  <a:pt x="70556" y="211666"/>
                </a:cubicBezTo>
                <a:cubicBezTo>
                  <a:pt x="89371" y="183444"/>
                  <a:pt x="116274" y="94822"/>
                  <a:pt x="127000" y="127000"/>
                </a:cubicBezTo>
                <a:lnTo>
                  <a:pt x="155223" y="211666"/>
                </a:lnTo>
                <a:cubicBezTo>
                  <a:pt x="169334" y="197555"/>
                  <a:pt x="184781" y="184664"/>
                  <a:pt x="197556" y="169333"/>
                </a:cubicBezTo>
                <a:cubicBezTo>
                  <a:pt x="208413" y="156304"/>
                  <a:pt x="212535" y="137594"/>
                  <a:pt x="225778" y="127000"/>
                </a:cubicBezTo>
                <a:cubicBezTo>
                  <a:pt x="237393" y="117708"/>
                  <a:pt x="254000" y="117593"/>
                  <a:pt x="268111" y="112889"/>
                </a:cubicBezTo>
                <a:cubicBezTo>
                  <a:pt x="282222" y="117593"/>
                  <a:pt x="295570" y="127000"/>
                  <a:pt x="310445" y="127000"/>
                </a:cubicBezTo>
                <a:cubicBezTo>
                  <a:pt x="334429" y="127000"/>
                  <a:pt x="357257" y="109497"/>
                  <a:pt x="381000" y="112889"/>
                </a:cubicBezTo>
                <a:cubicBezTo>
                  <a:pt x="394171" y="114770"/>
                  <a:pt x="399815" y="131704"/>
                  <a:pt x="409223" y="141111"/>
                </a:cubicBezTo>
                <a:cubicBezTo>
                  <a:pt x="413927" y="164629"/>
                  <a:pt x="418131" y="188253"/>
                  <a:pt x="423334" y="211666"/>
                </a:cubicBezTo>
                <a:cubicBezTo>
                  <a:pt x="427541" y="230598"/>
                  <a:pt x="418630" y="263407"/>
                  <a:pt x="437445" y="268111"/>
                </a:cubicBezTo>
                <a:cubicBezTo>
                  <a:pt x="452967" y="271992"/>
                  <a:pt x="501685" y="192916"/>
                  <a:pt x="508000" y="183444"/>
                </a:cubicBezTo>
                <a:cubicBezTo>
                  <a:pt x="522111" y="188148"/>
                  <a:pt x="537030" y="204207"/>
                  <a:pt x="550334" y="197555"/>
                </a:cubicBezTo>
                <a:cubicBezTo>
                  <a:pt x="625593" y="159926"/>
                  <a:pt x="493889" y="131703"/>
                  <a:pt x="606778" y="169333"/>
                </a:cubicBezTo>
                <a:cubicBezTo>
                  <a:pt x="620889" y="159926"/>
                  <a:pt x="635868" y="151705"/>
                  <a:pt x="649111" y="141111"/>
                </a:cubicBezTo>
                <a:cubicBezTo>
                  <a:pt x="684122" y="113103"/>
                  <a:pt x="672899" y="104710"/>
                  <a:pt x="719667" y="84666"/>
                </a:cubicBezTo>
                <a:cubicBezTo>
                  <a:pt x="737493" y="77026"/>
                  <a:pt x="757296" y="75259"/>
                  <a:pt x="776111" y="70555"/>
                </a:cubicBezTo>
                <a:cubicBezTo>
                  <a:pt x="897432" y="151436"/>
                  <a:pt x="743936" y="54468"/>
                  <a:pt x="860778" y="112889"/>
                </a:cubicBezTo>
                <a:cubicBezTo>
                  <a:pt x="970194" y="167597"/>
                  <a:pt x="839040" y="119754"/>
                  <a:pt x="945445" y="155222"/>
                </a:cubicBezTo>
                <a:cubicBezTo>
                  <a:pt x="955621" y="153187"/>
                  <a:pt x="1039739" y="139397"/>
                  <a:pt x="1058334" y="127000"/>
                </a:cubicBezTo>
                <a:cubicBezTo>
                  <a:pt x="1074939" y="115930"/>
                  <a:pt x="1086556" y="98777"/>
                  <a:pt x="1100667" y="84666"/>
                </a:cubicBezTo>
                <a:cubicBezTo>
                  <a:pt x="1110074" y="94074"/>
                  <a:pt x="1122044" y="101481"/>
                  <a:pt x="1128889" y="112889"/>
                </a:cubicBezTo>
                <a:cubicBezTo>
                  <a:pt x="1136542" y="125644"/>
                  <a:pt x="1128570" y="158830"/>
                  <a:pt x="1143000" y="155222"/>
                </a:cubicBezTo>
                <a:cubicBezTo>
                  <a:pt x="1182255" y="145408"/>
                  <a:pt x="1206827" y="105054"/>
                  <a:pt x="1241778" y="84666"/>
                </a:cubicBezTo>
                <a:cubicBezTo>
                  <a:pt x="1263658" y="71903"/>
                  <a:pt x="1290097" y="68573"/>
                  <a:pt x="1312334" y="56444"/>
                </a:cubicBezTo>
                <a:cubicBezTo>
                  <a:pt x="1342111" y="40202"/>
                  <a:pt x="1397000" y="0"/>
                  <a:pt x="1397000" y="0"/>
                </a:cubicBezTo>
                <a:cubicBezTo>
                  <a:pt x="1401704" y="14111"/>
                  <a:pt x="1402860" y="29957"/>
                  <a:pt x="1411111" y="42333"/>
                </a:cubicBezTo>
                <a:cubicBezTo>
                  <a:pt x="1422181" y="58937"/>
                  <a:pt x="1446281" y="66040"/>
                  <a:pt x="1453445" y="84666"/>
                </a:cubicBezTo>
                <a:cubicBezTo>
                  <a:pt x="1470665" y="129437"/>
                  <a:pt x="1481667" y="225778"/>
                  <a:pt x="1481667" y="225778"/>
                </a:cubicBezTo>
                <a:cubicBezTo>
                  <a:pt x="1495778" y="216370"/>
                  <a:pt x="1513406" y="210798"/>
                  <a:pt x="1524000" y="197555"/>
                </a:cubicBezTo>
                <a:cubicBezTo>
                  <a:pt x="1578733" y="129138"/>
                  <a:pt x="1488081" y="171898"/>
                  <a:pt x="1580445" y="141111"/>
                </a:cubicBezTo>
                <a:cubicBezTo>
                  <a:pt x="1603092" y="126013"/>
                  <a:pt x="1634913" y="108796"/>
                  <a:pt x="1651000" y="84666"/>
                </a:cubicBezTo>
                <a:cubicBezTo>
                  <a:pt x="1653609" y="80752"/>
                  <a:pt x="1651000" y="75259"/>
                  <a:pt x="1651000" y="7055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Freeform 29"/>
          <p:cNvSpPr/>
          <p:nvPr/>
        </p:nvSpPr>
        <p:spPr>
          <a:xfrm>
            <a:off x="6860541" y="1933307"/>
            <a:ext cx="1673859" cy="383698"/>
          </a:xfrm>
          <a:custGeom>
            <a:avLst/>
            <a:gdLst>
              <a:gd name="connsiteX0" fmla="*/ 0 w 1673859"/>
              <a:gd name="connsiteY0" fmla="*/ 300040 h 383698"/>
              <a:gd name="connsiteX1" fmla="*/ 28223 w 1673859"/>
              <a:gd name="connsiteY1" fmla="*/ 215373 h 383698"/>
              <a:gd name="connsiteX2" fmla="*/ 56445 w 1673859"/>
              <a:gd name="connsiteY2" fmla="*/ 300040 h 383698"/>
              <a:gd name="connsiteX3" fmla="*/ 70556 w 1673859"/>
              <a:gd name="connsiteY3" fmla="*/ 342373 h 383698"/>
              <a:gd name="connsiteX4" fmla="*/ 141111 w 1673859"/>
              <a:gd name="connsiteY4" fmla="*/ 285929 h 383698"/>
              <a:gd name="connsiteX5" fmla="*/ 197556 w 1673859"/>
              <a:gd name="connsiteY5" fmla="*/ 201262 h 383698"/>
              <a:gd name="connsiteX6" fmla="*/ 254000 w 1673859"/>
              <a:gd name="connsiteY6" fmla="*/ 144818 h 383698"/>
              <a:gd name="connsiteX7" fmla="*/ 338667 w 1673859"/>
              <a:gd name="connsiteY7" fmla="*/ 46040 h 383698"/>
              <a:gd name="connsiteX8" fmla="*/ 381000 w 1673859"/>
              <a:gd name="connsiteY8" fmla="*/ 46040 h 383698"/>
              <a:gd name="connsiteX9" fmla="*/ 395111 w 1673859"/>
              <a:gd name="connsiteY9" fmla="*/ 88373 h 383698"/>
              <a:gd name="connsiteX10" fmla="*/ 451556 w 1673859"/>
              <a:gd name="connsiteY10" fmla="*/ 158929 h 383698"/>
              <a:gd name="connsiteX11" fmla="*/ 508000 w 1673859"/>
              <a:gd name="connsiteY11" fmla="*/ 271818 h 383698"/>
              <a:gd name="connsiteX12" fmla="*/ 536223 w 1673859"/>
              <a:gd name="connsiteY12" fmla="*/ 300040 h 383698"/>
              <a:gd name="connsiteX13" fmla="*/ 564445 w 1673859"/>
              <a:gd name="connsiteY13" fmla="*/ 257707 h 383698"/>
              <a:gd name="connsiteX14" fmla="*/ 606778 w 1673859"/>
              <a:gd name="connsiteY14" fmla="*/ 271818 h 383698"/>
              <a:gd name="connsiteX15" fmla="*/ 635000 w 1673859"/>
              <a:gd name="connsiteY15" fmla="*/ 229485 h 383698"/>
              <a:gd name="connsiteX16" fmla="*/ 663223 w 1673859"/>
              <a:gd name="connsiteY16" fmla="*/ 201262 h 383698"/>
              <a:gd name="connsiteX17" fmla="*/ 776111 w 1673859"/>
              <a:gd name="connsiteY17" fmla="*/ 201262 h 383698"/>
              <a:gd name="connsiteX18" fmla="*/ 818445 w 1673859"/>
              <a:gd name="connsiteY18" fmla="*/ 187151 h 383698"/>
              <a:gd name="connsiteX19" fmla="*/ 874889 w 1673859"/>
              <a:gd name="connsiteY19" fmla="*/ 215373 h 383698"/>
              <a:gd name="connsiteX20" fmla="*/ 889000 w 1673859"/>
              <a:gd name="connsiteY20" fmla="*/ 271818 h 383698"/>
              <a:gd name="connsiteX21" fmla="*/ 903111 w 1673859"/>
              <a:gd name="connsiteY21" fmla="*/ 314151 h 383698"/>
              <a:gd name="connsiteX22" fmla="*/ 931334 w 1673859"/>
              <a:gd name="connsiteY22" fmla="*/ 271818 h 383698"/>
              <a:gd name="connsiteX23" fmla="*/ 973667 w 1673859"/>
              <a:gd name="connsiteY23" fmla="*/ 243596 h 383698"/>
              <a:gd name="connsiteX24" fmla="*/ 987778 w 1673859"/>
              <a:gd name="connsiteY24" fmla="*/ 314151 h 383698"/>
              <a:gd name="connsiteX25" fmla="*/ 1001889 w 1673859"/>
              <a:gd name="connsiteY25" fmla="*/ 243596 h 383698"/>
              <a:gd name="connsiteX26" fmla="*/ 1016000 w 1673859"/>
              <a:gd name="connsiteY26" fmla="*/ 130707 h 383698"/>
              <a:gd name="connsiteX27" fmla="*/ 1044223 w 1673859"/>
              <a:gd name="connsiteY27" fmla="*/ 257707 h 383698"/>
              <a:gd name="connsiteX28" fmla="*/ 1072445 w 1673859"/>
              <a:gd name="connsiteY28" fmla="*/ 300040 h 383698"/>
              <a:gd name="connsiteX29" fmla="*/ 1128889 w 1673859"/>
              <a:gd name="connsiteY29" fmla="*/ 215373 h 383698"/>
              <a:gd name="connsiteX30" fmla="*/ 1171223 w 1673859"/>
              <a:gd name="connsiteY30" fmla="*/ 158929 h 383698"/>
              <a:gd name="connsiteX31" fmla="*/ 1185334 w 1673859"/>
              <a:gd name="connsiteY31" fmla="*/ 116596 h 383698"/>
              <a:gd name="connsiteX32" fmla="*/ 1227667 w 1673859"/>
              <a:gd name="connsiteY32" fmla="*/ 102485 h 383698"/>
              <a:gd name="connsiteX33" fmla="*/ 1241778 w 1673859"/>
              <a:gd name="connsiteY33" fmla="*/ 370596 h 383698"/>
              <a:gd name="connsiteX34" fmla="*/ 1270000 w 1673859"/>
              <a:gd name="connsiteY34" fmla="*/ 342373 h 383698"/>
              <a:gd name="connsiteX35" fmla="*/ 1298223 w 1673859"/>
              <a:gd name="connsiteY35" fmla="*/ 243596 h 383698"/>
              <a:gd name="connsiteX36" fmla="*/ 1340556 w 1673859"/>
              <a:gd name="connsiteY36" fmla="*/ 229485 h 383698"/>
              <a:gd name="connsiteX37" fmla="*/ 1368778 w 1673859"/>
              <a:gd name="connsiteY37" fmla="*/ 173040 h 383698"/>
              <a:gd name="connsiteX38" fmla="*/ 1382889 w 1673859"/>
              <a:gd name="connsiteY38" fmla="*/ 130707 h 383698"/>
              <a:gd name="connsiteX39" fmla="*/ 1411111 w 1673859"/>
              <a:gd name="connsiteY39" fmla="*/ 243596 h 383698"/>
              <a:gd name="connsiteX40" fmla="*/ 1453445 w 1673859"/>
              <a:gd name="connsiteY40" fmla="*/ 229485 h 383698"/>
              <a:gd name="connsiteX41" fmla="*/ 1524000 w 1673859"/>
              <a:gd name="connsiteY41" fmla="*/ 215373 h 383698"/>
              <a:gd name="connsiteX42" fmla="*/ 1552223 w 1673859"/>
              <a:gd name="connsiteY42" fmla="*/ 187151 h 383698"/>
              <a:gd name="connsiteX43" fmla="*/ 1651000 w 1673859"/>
              <a:gd name="connsiteY43" fmla="*/ 158929 h 38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73859" h="383698">
                <a:moveTo>
                  <a:pt x="0" y="300040"/>
                </a:moveTo>
                <a:cubicBezTo>
                  <a:pt x="9408" y="271818"/>
                  <a:pt x="18816" y="187151"/>
                  <a:pt x="28223" y="215373"/>
                </a:cubicBezTo>
                <a:lnTo>
                  <a:pt x="56445" y="300040"/>
                </a:lnTo>
                <a:lnTo>
                  <a:pt x="70556" y="342373"/>
                </a:lnTo>
                <a:cubicBezTo>
                  <a:pt x="94074" y="323558"/>
                  <a:pt x="120963" y="308316"/>
                  <a:pt x="141111" y="285929"/>
                </a:cubicBezTo>
                <a:cubicBezTo>
                  <a:pt x="163802" y="260717"/>
                  <a:pt x="176367" y="227748"/>
                  <a:pt x="197556" y="201262"/>
                </a:cubicBezTo>
                <a:cubicBezTo>
                  <a:pt x="214178" y="180485"/>
                  <a:pt x="236479" y="164843"/>
                  <a:pt x="254000" y="144818"/>
                </a:cubicBezTo>
                <a:cubicBezTo>
                  <a:pt x="380716" y="0"/>
                  <a:pt x="218264" y="166443"/>
                  <a:pt x="338667" y="46040"/>
                </a:cubicBezTo>
                <a:cubicBezTo>
                  <a:pt x="419547" y="167361"/>
                  <a:pt x="322578" y="46040"/>
                  <a:pt x="381000" y="46040"/>
                </a:cubicBezTo>
                <a:cubicBezTo>
                  <a:pt x="395874" y="46040"/>
                  <a:pt x="391025" y="74071"/>
                  <a:pt x="395111" y="88373"/>
                </a:cubicBezTo>
                <a:cubicBezTo>
                  <a:pt x="415628" y="160181"/>
                  <a:pt x="388679" y="137970"/>
                  <a:pt x="451556" y="158929"/>
                </a:cubicBezTo>
                <a:cubicBezTo>
                  <a:pt x="469822" y="213726"/>
                  <a:pt x="466346" y="213503"/>
                  <a:pt x="508000" y="271818"/>
                </a:cubicBezTo>
                <a:cubicBezTo>
                  <a:pt x="515733" y="282644"/>
                  <a:pt x="526815" y="290633"/>
                  <a:pt x="536223" y="300040"/>
                </a:cubicBezTo>
                <a:cubicBezTo>
                  <a:pt x="545630" y="285929"/>
                  <a:pt x="548699" y="264006"/>
                  <a:pt x="564445" y="257707"/>
                </a:cubicBezTo>
                <a:cubicBezTo>
                  <a:pt x="578255" y="252183"/>
                  <a:pt x="592968" y="277342"/>
                  <a:pt x="606778" y="271818"/>
                </a:cubicBezTo>
                <a:cubicBezTo>
                  <a:pt x="622524" y="265519"/>
                  <a:pt x="624406" y="242728"/>
                  <a:pt x="635000" y="229485"/>
                </a:cubicBezTo>
                <a:cubicBezTo>
                  <a:pt x="643311" y="219096"/>
                  <a:pt x="653815" y="210670"/>
                  <a:pt x="663223" y="201262"/>
                </a:cubicBezTo>
                <a:cubicBezTo>
                  <a:pt x="760510" y="233692"/>
                  <a:pt x="726854" y="250521"/>
                  <a:pt x="776111" y="201262"/>
                </a:cubicBezTo>
                <a:cubicBezTo>
                  <a:pt x="853083" y="278234"/>
                  <a:pt x="757384" y="199364"/>
                  <a:pt x="818445" y="187151"/>
                </a:cubicBezTo>
                <a:cubicBezTo>
                  <a:pt x="839072" y="183025"/>
                  <a:pt x="856074" y="205966"/>
                  <a:pt x="874889" y="215373"/>
                </a:cubicBezTo>
                <a:cubicBezTo>
                  <a:pt x="879593" y="234188"/>
                  <a:pt x="883672" y="253170"/>
                  <a:pt x="889000" y="271818"/>
                </a:cubicBezTo>
                <a:cubicBezTo>
                  <a:pt x="893086" y="286120"/>
                  <a:pt x="888237" y="314151"/>
                  <a:pt x="903111" y="314151"/>
                </a:cubicBezTo>
                <a:cubicBezTo>
                  <a:pt x="920070" y="314151"/>
                  <a:pt x="919342" y="283810"/>
                  <a:pt x="931334" y="271818"/>
                </a:cubicBezTo>
                <a:cubicBezTo>
                  <a:pt x="943326" y="259826"/>
                  <a:pt x="959556" y="253003"/>
                  <a:pt x="973667" y="243596"/>
                </a:cubicBezTo>
                <a:cubicBezTo>
                  <a:pt x="978371" y="267114"/>
                  <a:pt x="963794" y="314151"/>
                  <a:pt x="987778" y="314151"/>
                </a:cubicBezTo>
                <a:cubicBezTo>
                  <a:pt x="1011762" y="314151"/>
                  <a:pt x="998242" y="267301"/>
                  <a:pt x="1001889" y="243596"/>
                </a:cubicBezTo>
                <a:cubicBezTo>
                  <a:pt x="1007655" y="206114"/>
                  <a:pt x="1011296" y="168337"/>
                  <a:pt x="1016000" y="130707"/>
                </a:cubicBezTo>
                <a:cubicBezTo>
                  <a:pt x="1018513" y="143270"/>
                  <a:pt x="1036748" y="240266"/>
                  <a:pt x="1044223" y="257707"/>
                </a:cubicBezTo>
                <a:cubicBezTo>
                  <a:pt x="1050904" y="273295"/>
                  <a:pt x="1063038" y="285929"/>
                  <a:pt x="1072445" y="300040"/>
                </a:cubicBezTo>
                <a:cubicBezTo>
                  <a:pt x="1091260" y="271818"/>
                  <a:pt x="1109438" y="243160"/>
                  <a:pt x="1128889" y="215373"/>
                </a:cubicBezTo>
                <a:cubicBezTo>
                  <a:pt x="1142376" y="196106"/>
                  <a:pt x="1159554" y="179349"/>
                  <a:pt x="1171223" y="158929"/>
                </a:cubicBezTo>
                <a:cubicBezTo>
                  <a:pt x="1178603" y="146015"/>
                  <a:pt x="1174816" y="127114"/>
                  <a:pt x="1185334" y="116596"/>
                </a:cubicBezTo>
                <a:cubicBezTo>
                  <a:pt x="1195852" y="106078"/>
                  <a:pt x="1213556" y="107189"/>
                  <a:pt x="1227667" y="102485"/>
                </a:cubicBezTo>
                <a:cubicBezTo>
                  <a:pt x="1232371" y="191855"/>
                  <a:pt x="1226225" y="282464"/>
                  <a:pt x="1241778" y="370596"/>
                </a:cubicBezTo>
                <a:cubicBezTo>
                  <a:pt x="1244090" y="383698"/>
                  <a:pt x="1264050" y="354273"/>
                  <a:pt x="1270000" y="342373"/>
                </a:cubicBezTo>
                <a:cubicBezTo>
                  <a:pt x="1270368" y="341636"/>
                  <a:pt x="1291285" y="250534"/>
                  <a:pt x="1298223" y="243596"/>
                </a:cubicBezTo>
                <a:cubicBezTo>
                  <a:pt x="1308741" y="233078"/>
                  <a:pt x="1326445" y="234189"/>
                  <a:pt x="1340556" y="229485"/>
                </a:cubicBezTo>
                <a:cubicBezTo>
                  <a:pt x="1349963" y="210670"/>
                  <a:pt x="1360492" y="192375"/>
                  <a:pt x="1368778" y="173040"/>
                </a:cubicBezTo>
                <a:cubicBezTo>
                  <a:pt x="1374637" y="159368"/>
                  <a:pt x="1375236" y="117952"/>
                  <a:pt x="1382889" y="130707"/>
                </a:cubicBezTo>
                <a:cubicBezTo>
                  <a:pt x="1402845" y="163967"/>
                  <a:pt x="1411111" y="243596"/>
                  <a:pt x="1411111" y="243596"/>
                </a:cubicBezTo>
                <a:cubicBezTo>
                  <a:pt x="1425222" y="238892"/>
                  <a:pt x="1441830" y="238777"/>
                  <a:pt x="1453445" y="229485"/>
                </a:cubicBezTo>
                <a:cubicBezTo>
                  <a:pt x="1509034" y="185013"/>
                  <a:pt x="1449596" y="165770"/>
                  <a:pt x="1524000" y="215373"/>
                </a:cubicBezTo>
                <a:cubicBezTo>
                  <a:pt x="1533408" y="205966"/>
                  <a:pt x="1539766" y="191822"/>
                  <a:pt x="1552223" y="187151"/>
                </a:cubicBezTo>
                <a:cubicBezTo>
                  <a:pt x="1673859" y="141538"/>
                  <a:pt x="1609588" y="200341"/>
                  <a:pt x="1651000" y="15892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6" name="Straight Arrow Connector 35"/>
          <p:cNvCxnSpPr/>
          <p:nvPr/>
        </p:nvCxnSpPr>
        <p:spPr>
          <a:xfrm>
            <a:off x="6846430" y="2574837"/>
            <a:ext cx="1665111" cy="158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rot="5400000" flipH="1" flipV="1">
            <a:off x="6473809" y="2200628"/>
            <a:ext cx="745243" cy="158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2" name="Right Arrow 41"/>
          <p:cNvSpPr/>
          <p:nvPr/>
        </p:nvSpPr>
        <p:spPr>
          <a:xfrm>
            <a:off x="4081463" y="2667000"/>
            <a:ext cx="719137" cy="40649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6" name="Object 45"/>
          <p:cNvGraphicFramePr>
            <a:graphicFrameLocks noChangeAspect="1"/>
          </p:cNvGraphicFramePr>
          <p:nvPr/>
        </p:nvGraphicFramePr>
        <p:xfrm>
          <a:off x="5565141" y="1918268"/>
          <a:ext cx="1176337" cy="563661"/>
        </p:xfrm>
        <a:graphic>
          <a:graphicData uri="http://schemas.openxmlformats.org/presentationml/2006/ole">
            <mc:AlternateContent xmlns:mc="http://schemas.openxmlformats.org/markup-compatibility/2006">
              <mc:Choice xmlns:v="urn:schemas-microsoft-com:vml" Requires="v">
                <p:oleObj spid="_x0000_s16513" name="Equation" r:id="rId3" imgW="609600" imgH="292100" progId="Equation.3">
                  <p:embed/>
                </p:oleObj>
              </mc:Choice>
              <mc:Fallback>
                <p:oleObj name="Equation" r:id="rId3" imgW="609600" imgH="292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5141" y="1918268"/>
                        <a:ext cx="1176337" cy="5636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7" name="Picture 46" descr="mwsrmw.eps"/>
          <p:cNvPicPr>
            <a:picLocks noChangeAspect="1"/>
          </p:cNvPicPr>
          <p:nvPr/>
        </p:nvPicPr>
        <p:blipFill rotWithShape="1">
          <a:blip r:embed="rId5"/>
          <a:srcRect b="5428"/>
          <a:stretch/>
        </p:blipFill>
        <p:spPr>
          <a:xfrm>
            <a:off x="264131" y="4475246"/>
            <a:ext cx="3088669" cy="2077954"/>
          </a:xfrm>
          <a:prstGeom prst="rect">
            <a:avLst/>
          </a:prstGeom>
        </p:spPr>
      </p:pic>
      <p:cxnSp>
        <p:nvCxnSpPr>
          <p:cNvPr id="48" name="Straight Arrow Connector 47"/>
          <p:cNvCxnSpPr/>
          <p:nvPr/>
        </p:nvCxnSpPr>
        <p:spPr>
          <a:xfrm>
            <a:off x="6843889" y="3489237"/>
            <a:ext cx="1665111" cy="158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rot="5400000" flipH="1" flipV="1">
            <a:off x="6471268" y="3115028"/>
            <a:ext cx="745243" cy="158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50" name="Object 49"/>
          <p:cNvGraphicFramePr>
            <a:graphicFrameLocks noChangeAspect="1"/>
          </p:cNvGraphicFramePr>
          <p:nvPr/>
        </p:nvGraphicFramePr>
        <p:xfrm>
          <a:off x="5562600" y="2832668"/>
          <a:ext cx="1176337" cy="563661"/>
        </p:xfrm>
        <a:graphic>
          <a:graphicData uri="http://schemas.openxmlformats.org/presentationml/2006/ole">
            <mc:AlternateContent xmlns:mc="http://schemas.openxmlformats.org/markup-compatibility/2006">
              <mc:Choice xmlns:v="urn:schemas-microsoft-com:vml" Requires="v">
                <p:oleObj spid="_x0000_s16514" name="Equation" r:id="rId6" imgW="609600" imgH="292100" progId="Equation.3">
                  <p:embed/>
                </p:oleObj>
              </mc:Choice>
              <mc:Fallback>
                <p:oleObj name="Equation" r:id="rId6" imgW="609600" imgH="2921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2832668"/>
                        <a:ext cx="1176337" cy="5636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1" name="Straight Arrow Connector 50"/>
          <p:cNvCxnSpPr/>
          <p:nvPr/>
        </p:nvCxnSpPr>
        <p:spPr>
          <a:xfrm>
            <a:off x="6843889" y="4479837"/>
            <a:ext cx="1665111" cy="158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rot="5400000" flipH="1" flipV="1">
            <a:off x="6471268" y="4105628"/>
            <a:ext cx="745243" cy="158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53" name="Object 52"/>
          <p:cNvGraphicFramePr>
            <a:graphicFrameLocks noChangeAspect="1"/>
          </p:cNvGraphicFramePr>
          <p:nvPr/>
        </p:nvGraphicFramePr>
        <p:xfrm>
          <a:off x="5562600" y="3823268"/>
          <a:ext cx="1176337" cy="563661"/>
        </p:xfrm>
        <a:graphic>
          <a:graphicData uri="http://schemas.openxmlformats.org/presentationml/2006/ole">
            <mc:AlternateContent xmlns:mc="http://schemas.openxmlformats.org/markup-compatibility/2006">
              <mc:Choice xmlns:v="urn:schemas-microsoft-com:vml" Requires="v">
                <p:oleObj spid="_x0000_s16515" name="Equation" r:id="rId8" imgW="609600" imgH="292100" progId="Equation.3">
                  <p:embed/>
                </p:oleObj>
              </mc:Choice>
              <mc:Fallback>
                <p:oleObj name="Equation" r:id="rId8" imgW="609600" imgH="2921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2600" y="3823268"/>
                        <a:ext cx="1176337" cy="5636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4" name="TextBox 53"/>
          <p:cNvSpPr txBox="1"/>
          <p:nvPr/>
        </p:nvSpPr>
        <p:spPr>
          <a:xfrm>
            <a:off x="8742801" y="4508376"/>
            <a:ext cx="248799" cy="369332"/>
          </a:xfrm>
          <a:prstGeom prst="rect">
            <a:avLst/>
          </a:prstGeom>
          <a:solidFill>
            <a:schemeClr val="bg1"/>
          </a:solidFill>
          <a:ln w="19050">
            <a:solidFill>
              <a:schemeClr val="bg1">
                <a:lumMod val="75000"/>
              </a:schemeClr>
            </a:solidFill>
          </a:ln>
        </p:spPr>
        <p:txBody>
          <a:bodyPr wrap="none">
            <a:spAutoFit/>
          </a:bodyPr>
          <a:lstStyle/>
          <a:p>
            <a:pPr>
              <a:defRPr/>
            </a:pPr>
            <a:r>
              <a:rPr lang="en-US" dirty="0" err="1" smtClean="0">
                <a:latin typeface="Times New Roman" pitchFamily="18" charset="0"/>
                <a:ea typeface="ＭＳ Ｐゴシック" pitchFamily="50" charset="-128"/>
                <a:cs typeface="Times New Roman" pitchFamily="18" charset="0"/>
              </a:rPr>
              <a:t>t</a:t>
            </a:r>
            <a:endParaRPr lang="en-US" sz="1800" dirty="0">
              <a:latin typeface="Times New Roman" pitchFamily="18" charset="0"/>
              <a:ea typeface="ＭＳ Ｐゴシック" pitchFamily="50" charset="-128"/>
              <a:cs typeface="Times New Roman" pitchFamily="18" charset="0"/>
            </a:endParaRPr>
          </a:p>
        </p:txBody>
      </p:sp>
      <p:sp>
        <p:nvSpPr>
          <p:cNvPr id="55" name="TextBox 54"/>
          <p:cNvSpPr txBox="1"/>
          <p:nvPr/>
        </p:nvSpPr>
        <p:spPr>
          <a:xfrm>
            <a:off x="6629400" y="4508376"/>
            <a:ext cx="646331" cy="369332"/>
          </a:xfrm>
          <a:prstGeom prst="rect">
            <a:avLst/>
          </a:prstGeom>
          <a:noFill/>
          <a:ln w="19050">
            <a:noFill/>
          </a:ln>
        </p:spPr>
        <p:txBody>
          <a:bodyPr wrap="none">
            <a:spAutoFit/>
          </a:bodyPr>
          <a:lstStyle/>
          <a:p>
            <a:pPr>
              <a:defRPr/>
            </a:pPr>
            <a:r>
              <a:rPr lang="en-US" dirty="0" smtClean="0">
                <a:latin typeface="Times New Roman" pitchFamily="18" charset="0"/>
                <a:ea typeface="ＭＳ Ｐゴシック" pitchFamily="50" charset="-128"/>
                <a:cs typeface="Times New Roman" pitchFamily="18" charset="0"/>
              </a:rPr>
              <a:t>120h</a:t>
            </a:r>
            <a:endParaRPr lang="en-US" sz="1800" dirty="0">
              <a:latin typeface="Times New Roman" pitchFamily="18" charset="0"/>
              <a:ea typeface="ＭＳ Ｐゴシック" pitchFamily="50" charset="-128"/>
              <a:cs typeface="Times New Roman" pitchFamily="18" charset="0"/>
            </a:endParaRPr>
          </a:p>
        </p:txBody>
      </p:sp>
      <p:sp>
        <p:nvSpPr>
          <p:cNvPr id="57" name="TextBox 56"/>
          <p:cNvSpPr txBox="1"/>
          <p:nvPr/>
        </p:nvSpPr>
        <p:spPr>
          <a:xfrm>
            <a:off x="8155885" y="4507468"/>
            <a:ext cx="646331" cy="369332"/>
          </a:xfrm>
          <a:prstGeom prst="rect">
            <a:avLst/>
          </a:prstGeom>
          <a:noFill/>
          <a:ln w="19050">
            <a:noFill/>
          </a:ln>
        </p:spPr>
        <p:txBody>
          <a:bodyPr wrap="none">
            <a:spAutoFit/>
          </a:bodyPr>
          <a:lstStyle/>
          <a:p>
            <a:pPr>
              <a:defRPr/>
            </a:pPr>
            <a:r>
              <a:rPr lang="en-US" dirty="0" smtClean="0">
                <a:latin typeface="Times New Roman" pitchFamily="18" charset="0"/>
                <a:ea typeface="ＭＳ Ｐゴシック" pitchFamily="50" charset="-128"/>
                <a:cs typeface="Times New Roman" pitchFamily="18" charset="0"/>
              </a:rPr>
              <a:t>150h</a:t>
            </a:r>
            <a:endParaRPr lang="en-US" sz="1800" dirty="0">
              <a:latin typeface="Times New Roman" pitchFamily="18" charset="0"/>
              <a:ea typeface="ＭＳ Ｐゴシック" pitchFamily="50" charset="-128"/>
              <a:cs typeface="Times New Roman" pitchFamily="18" charset="0"/>
            </a:endParaRPr>
          </a:p>
        </p:txBody>
      </p:sp>
      <p:sp>
        <p:nvSpPr>
          <p:cNvPr id="58" name="Oval 57"/>
          <p:cNvSpPr>
            <a:spLocks noChangeAspect="1"/>
          </p:cNvSpPr>
          <p:nvPr/>
        </p:nvSpPr>
        <p:spPr>
          <a:xfrm>
            <a:off x="7010401" y="4953000"/>
            <a:ext cx="106133" cy="10613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a:spLocks noChangeAspect="1"/>
          </p:cNvSpPr>
          <p:nvPr/>
        </p:nvSpPr>
        <p:spPr>
          <a:xfrm>
            <a:off x="7010401" y="5238065"/>
            <a:ext cx="106133" cy="10613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a:spLocks noChangeAspect="1"/>
          </p:cNvSpPr>
          <p:nvPr/>
        </p:nvSpPr>
        <p:spPr>
          <a:xfrm>
            <a:off x="7010401" y="5542865"/>
            <a:ext cx="106133" cy="10613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Freeform 60"/>
          <p:cNvSpPr/>
          <p:nvPr/>
        </p:nvSpPr>
        <p:spPr>
          <a:xfrm>
            <a:off x="6846430" y="5960658"/>
            <a:ext cx="1665111" cy="243380"/>
          </a:xfrm>
          <a:custGeom>
            <a:avLst/>
            <a:gdLst>
              <a:gd name="connsiteX0" fmla="*/ 0 w 1665111"/>
              <a:gd name="connsiteY0" fmla="*/ 130491 h 243380"/>
              <a:gd name="connsiteX1" fmla="*/ 42334 w 1665111"/>
              <a:gd name="connsiteY1" fmla="*/ 45824 h 243380"/>
              <a:gd name="connsiteX2" fmla="*/ 84667 w 1665111"/>
              <a:gd name="connsiteY2" fmla="*/ 31713 h 243380"/>
              <a:gd name="connsiteX3" fmla="*/ 141111 w 1665111"/>
              <a:gd name="connsiteY3" fmla="*/ 59935 h 243380"/>
              <a:gd name="connsiteX4" fmla="*/ 155222 w 1665111"/>
              <a:gd name="connsiteY4" fmla="*/ 102269 h 243380"/>
              <a:gd name="connsiteX5" fmla="*/ 183445 w 1665111"/>
              <a:gd name="connsiteY5" fmla="*/ 144602 h 243380"/>
              <a:gd name="connsiteX6" fmla="*/ 225778 w 1665111"/>
              <a:gd name="connsiteY6" fmla="*/ 88158 h 243380"/>
              <a:gd name="connsiteX7" fmla="*/ 239889 w 1665111"/>
              <a:gd name="connsiteY7" fmla="*/ 130491 h 243380"/>
              <a:gd name="connsiteX8" fmla="*/ 282222 w 1665111"/>
              <a:gd name="connsiteY8" fmla="*/ 144602 h 243380"/>
              <a:gd name="connsiteX9" fmla="*/ 324556 w 1665111"/>
              <a:gd name="connsiteY9" fmla="*/ 116380 h 243380"/>
              <a:gd name="connsiteX10" fmla="*/ 352778 w 1665111"/>
              <a:gd name="connsiteY10" fmla="*/ 74046 h 243380"/>
              <a:gd name="connsiteX11" fmla="*/ 366889 w 1665111"/>
              <a:gd name="connsiteY11" fmla="*/ 116380 h 243380"/>
              <a:gd name="connsiteX12" fmla="*/ 423334 w 1665111"/>
              <a:gd name="connsiteY12" fmla="*/ 130491 h 243380"/>
              <a:gd name="connsiteX13" fmla="*/ 522111 w 1665111"/>
              <a:gd name="connsiteY13" fmla="*/ 17602 h 243380"/>
              <a:gd name="connsiteX14" fmla="*/ 536222 w 1665111"/>
              <a:gd name="connsiteY14" fmla="*/ 88158 h 243380"/>
              <a:gd name="connsiteX15" fmla="*/ 550334 w 1665111"/>
              <a:gd name="connsiteY15" fmla="*/ 130491 h 243380"/>
              <a:gd name="connsiteX16" fmla="*/ 620889 w 1665111"/>
              <a:gd name="connsiteY16" fmla="*/ 74046 h 243380"/>
              <a:gd name="connsiteX17" fmla="*/ 635000 w 1665111"/>
              <a:gd name="connsiteY17" fmla="*/ 130491 h 243380"/>
              <a:gd name="connsiteX18" fmla="*/ 705556 w 1665111"/>
              <a:gd name="connsiteY18" fmla="*/ 102269 h 243380"/>
              <a:gd name="connsiteX19" fmla="*/ 747889 w 1665111"/>
              <a:gd name="connsiteY19" fmla="*/ 88158 h 243380"/>
              <a:gd name="connsiteX20" fmla="*/ 762000 w 1665111"/>
              <a:gd name="connsiteY20" fmla="*/ 158713 h 243380"/>
              <a:gd name="connsiteX21" fmla="*/ 776111 w 1665111"/>
              <a:gd name="connsiteY21" fmla="*/ 102269 h 243380"/>
              <a:gd name="connsiteX22" fmla="*/ 818445 w 1665111"/>
              <a:gd name="connsiteY22" fmla="*/ 17602 h 243380"/>
              <a:gd name="connsiteX23" fmla="*/ 874889 w 1665111"/>
              <a:gd name="connsiteY23" fmla="*/ 31713 h 243380"/>
              <a:gd name="connsiteX24" fmla="*/ 889000 w 1665111"/>
              <a:gd name="connsiteY24" fmla="*/ 102269 h 243380"/>
              <a:gd name="connsiteX25" fmla="*/ 917222 w 1665111"/>
              <a:gd name="connsiteY25" fmla="*/ 186935 h 243380"/>
              <a:gd name="connsiteX26" fmla="*/ 931334 w 1665111"/>
              <a:gd name="connsiteY26" fmla="*/ 243380 h 243380"/>
              <a:gd name="connsiteX27" fmla="*/ 959556 w 1665111"/>
              <a:gd name="connsiteY27" fmla="*/ 201046 h 243380"/>
              <a:gd name="connsiteX28" fmla="*/ 1001889 w 1665111"/>
              <a:gd name="connsiteY28" fmla="*/ 172824 h 243380"/>
              <a:gd name="connsiteX29" fmla="*/ 1016000 w 1665111"/>
              <a:gd name="connsiteY29" fmla="*/ 116380 h 243380"/>
              <a:gd name="connsiteX30" fmla="*/ 1072445 w 1665111"/>
              <a:gd name="connsiteY30" fmla="*/ 130491 h 243380"/>
              <a:gd name="connsiteX31" fmla="*/ 1100667 w 1665111"/>
              <a:gd name="connsiteY31" fmla="*/ 172824 h 243380"/>
              <a:gd name="connsiteX32" fmla="*/ 1157111 w 1665111"/>
              <a:gd name="connsiteY32" fmla="*/ 59935 h 243380"/>
              <a:gd name="connsiteX33" fmla="*/ 1270000 w 1665111"/>
              <a:gd name="connsiteY33" fmla="*/ 59935 h 243380"/>
              <a:gd name="connsiteX34" fmla="*/ 1312334 w 1665111"/>
              <a:gd name="connsiteY34" fmla="*/ 45824 h 243380"/>
              <a:gd name="connsiteX35" fmla="*/ 1397000 w 1665111"/>
              <a:gd name="connsiteY35" fmla="*/ 116380 h 243380"/>
              <a:gd name="connsiteX36" fmla="*/ 1453445 w 1665111"/>
              <a:gd name="connsiteY36" fmla="*/ 102269 h 243380"/>
              <a:gd name="connsiteX37" fmla="*/ 1524000 w 1665111"/>
              <a:gd name="connsiteY37" fmla="*/ 45824 h 243380"/>
              <a:gd name="connsiteX38" fmla="*/ 1538111 w 1665111"/>
              <a:gd name="connsiteY38" fmla="*/ 102269 h 243380"/>
              <a:gd name="connsiteX39" fmla="*/ 1580445 w 1665111"/>
              <a:gd name="connsiteY39" fmla="*/ 172824 h 243380"/>
              <a:gd name="connsiteX40" fmla="*/ 1608667 w 1665111"/>
              <a:gd name="connsiteY40" fmla="*/ 130491 h 243380"/>
              <a:gd name="connsiteX41" fmla="*/ 1651000 w 1665111"/>
              <a:gd name="connsiteY41" fmla="*/ 88158 h 243380"/>
              <a:gd name="connsiteX42" fmla="*/ 1665111 w 1665111"/>
              <a:gd name="connsiteY42" fmla="*/ 74046 h 24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65111" h="243380">
                <a:moveTo>
                  <a:pt x="0" y="130491"/>
                </a:moveTo>
                <a:cubicBezTo>
                  <a:pt x="10146" y="89905"/>
                  <a:pt x="5330" y="68026"/>
                  <a:pt x="42334" y="45824"/>
                </a:cubicBezTo>
                <a:cubicBezTo>
                  <a:pt x="55089" y="38171"/>
                  <a:pt x="70556" y="36417"/>
                  <a:pt x="84667" y="31713"/>
                </a:cubicBezTo>
                <a:cubicBezTo>
                  <a:pt x="103482" y="41120"/>
                  <a:pt x="126237" y="45061"/>
                  <a:pt x="141111" y="59935"/>
                </a:cubicBezTo>
                <a:cubicBezTo>
                  <a:pt x="151629" y="70453"/>
                  <a:pt x="148570" y="88965"/>
                  <a:pt x="155222" y="102269"/>
                </a:cubicBezTo>
                <a:cubicBezTo>
                  <a:pt x="162807" y="117438"/>
                  <a:pt x="174037" y="130491"/>
                  <a:pt x="183445" y="144602"/>
                </a:cubicBezTo>
                <a:cubicBezTo>
                  <a:pt x="194870" y="64629"/>
                  <a:pt x="181700" y="0"/>
                  <a:pt x="225778" y="88158"/>
                </a:cubicBezTo>
                <a:cubicBezTo>
                  <a:pt x="232430" y="101462"/>
                  <a:pt x="229371" y="119973"/>
                  <a:pt x="239889" y="130491"/>
                </a:cubicBezTo>
                <a:cubicBezTo>
                  <a:pt x="250407" y="141009"/>
                  <a:pt x="268111" y="139898"/>
                  <a:pt x="282222" y="144602"/>
                </a:cubicBezTo>
                <a:cubicBezTo>
                  <a:pt x="296333" y="135195"/>
                  <a:pt x="312564" y="128372"/>
                  <a:pt x="324556" y="116380"/>
                </a:cubicBezTo>
                <a:cubicBezTo>
                  <a:pt x="336548" y="104388"/>
                  <a:pt x="335818" y="74046"/>
                  <a:pt x="352778" y="74046"/>
                </a:cubicBezTo>
                <a:cubicBezTo>
                  <a:pt x="367653" y="74046"/>
                  <a:pt x="355274" y="107088"/>
                  <a:pt x="366889" y="116380"/>
                </a:cubicBezTo>
                <a:cubicBezTo>
                  <a:pt x="382033" y="128495"/>
                  <a:pt x="404519" y="125787"/>
                  <a:pt x="423334" y="130491"/>
                </a:cubicBezTo>
                <a:cubicBezTo>
                  <a:pt x="505881" y="47943"/>
                  <a:pt x="475440" y="87609"/>
                  <a:pt x="522111" y="17602"/>
                </a:cubicBezTo>
                <a:cubicBezTo>
                  <a:pt x="526815" y="41121"/>
                  <a:pt x="530405" y="64890"/>
                  <a:pt x="536222" y="88158"/>
                </a:cubicBezTo>
                <a:cubicBezTo>
                  <a:pt x="539830" y="102588"/>
                  <a:pt x="535904" y="126883"/>
                  <a:pt x="550334" y="130491"/>
                </a:cubicBezTo>
                <a:cubicBezTo>
                  <a:pt x="564576" y="134051"/>
                  <a:pt x="611396" y="83539"/>
                  <a:pt x="620889" y="74046"/>
                </a:cubicBezTo>
                <a:cubicBezTo>
                  <a:pt x="625593" y="92861"/>
                  <a:pt x="622885" y="115347"/>
                  <a:pt x="635000" y="130491"/>
                </a:cubicBezTo>
                <a:cubicBezTo>
                  <a:pt x="678222" y="184518"/>
                  <a:pt x="686414" y="117582"/>
                  <a:pt x="705556" y="102269"/>
                </a:cubicBezTo>
                <a:cubicBezTo>
                  <a:pt x="717171" y="92977"/>
                  <a:pt x="733778" y="92862"/>
                  <a:pt x="747889" y="88158"/>
                </a:cubicBezTo>
                <a:cubicBezTo>
                  <a:pt x="752593" y="111676"/>
                  <a:pt x="740548" y="147987"/>
                  <a:pt x="762000" y="158713"/>
                </a:cubicBezTo>
                <a:cubicBezTo>
                  <a:pt x="779346" y="167386"/>
                  <a:pt x="770783" y="120917"/>
                  <a:pt x="776111" y="102269"/>
                </a:cubicBezTo>
                <a:cubicBezTo>
                  <a:pt x="790717" y="51147"/>
                  <a:pt x="787521" y="63986"/>
                  <a:pt x="818445" y="17602"/>
                </a:cubicBezTo>
                <a:cubicBezTo>
                  <a:pt x="837260" y="22306"/>
                  <a:pt x="862474" y="16814"/>
                  <a:pt x="874889" y="31713"/>
                </a:cubicBezTo>
                <a:cubicBezTo>
                  <a:pt x="890243" y="50138"/>
                  <a:pt x="882689" y="79130"/>
                  <a:pt x="889000" y="102269"/>
                </a:cubicBezTo>
                <a:cubicBezTo>
                  <a:pt x="896827" y="130969"/>
                  <a:pt x="910007" y="158075"/>
                  <a:pt x="917222" y="186935"/>
                </a:cubicBezTo>
                <a:lnTo>
                  <a:pt x="931334" y="243380"/>
                </a:lnTo>
                <a:cubicBezTo>
                  <a:pt x="940741" y="229269"/>
                  <a:pt x="947564" y="213038"/>
                  <a:pt x="959556" y="201046"/>
                </a:cubicBezTo>
                <a:cubicBezTo>
                  <a:pt x="971548" y="189054"/>
                  <a:pt x="992482" y="186935"/>
                  <a:pt x="1001889" y="172824"/>
                </a:cubicBezTo>
                <a:cubicBezTo>
                  <a:pt x="1012647" y="156687"/>
                  <a:pt x="1011296" y="135195"/>
                  <a:pt x="1016000" y="116380"/>
                </a:cubicBezTo>
                <a:cubicBezTo>
                  <a:pt x="1034815" y="121084"/>
                  <a:pt x="1056308" y="119733"/>
                  <a:pt x="1072445" y="130491"/>
                </a:cubicBezTo>
                <a:cubicBezTo>
                  <a:pt x="1086556" y="139898"/>
                  <a:pt x="1087639" y="183681"/>
                  <a:pt x="1100667" y="172824"/>
                </a:cubicBezTo>
                <a:cubicBezTo>
                  <a:pt x="1132987" y="145890"/>
                  <a:pt x="1157111" y="59935"/>
                  <a:pt x="1157111" y="59935"/>
                </a:cubicBezTo>
                <a:cubicBezTo>
                  <a:pt x="1301606" y="108101"/>
                  <a:pt x="1199631" y="102157"/>
                  <a:pt x="1270000" y="59935"/>
                </a:cubicBezTo>
                <a:cubicBezTo>
                  <a:pt x="1282755" y="52282"/>
                  <a:pt x="1298223" y="50528"/>
                  <a:pt x="1312334" y="45824"/>
                </a:cubicBezTo>
                <a:cubicBezTo>
                  <a:pt x="1324278" y="57768"/>
                  <a:pt x="1374079" y="113106"/>
                  <a:pt x="1397000" y="116380"/>
                </a:cubicBezTo>
                <a:cubicBezTo>
                  <a:pt x="1416199" y="119123"/>
                  <a:pt x="1434630" y="106973"/>
                  <a:pt x="1453445" y="102269"/>
                </a:cubicBezTo>
                <a:cubicBezTo>
                  <a:pt x="1461076" y="94638"/>
                  <a:pt x="1512132" y="39890"/>
                  <a:pt x="1524000" y="45824"/>
                </a:cubicBezTo>
                <a:cubicBezTo>
                  <a:pt x="1541346" y="54498"/>
                  <a:pt x="1532783" y="83621"/>
                  <a:pt x="1538111" y="102269"/>
                </a:cubicBezTo>
                <a:cubicBezTo>
                  <a:pt x="1552765" y="153560"/>
                  <a:pt x="1544981" y="137361"/>
                  <a:pt x="1580445" y="172824"/>
                </a:cubicBezTo>
                <a:cubicBezTo>
                  <a:pt x="1589852" y="158713"/>
                  <a:pt x="1597810" y="143520"/>
                  <a:pt x="1608667" y="130491"/>
                </a:cubicBezTo>
                <a:cubicBezTo>
                  <a:pt x="1621442" y="115160"/>
                  <a:pt x="1636889" y="102269"/>
                  <a:pt x="1651000" y="88158"/>
                </a:cubicBezTo>
                <a:lnTo>
                  <a:pt x="1665111" y="74046"/>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2" name="Straight Arrow Connector 61"/>
          <p:cNvCxnSpPr/>
          <p:nvPr/>
        </p:nvCxnSpPr>
        <p:spPr>
          <a:xfrm>
            <a:off x="6843889" y="6492875"/>
            <a:ext cx="1665111" cy="158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rot="5400000" flipH="1" flipV="1">
            <a:off x="6471268" y="6118666"/>
            <a:ext cx="745243" cy="158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64" name="Object 63"/>
          <p:cNvGraphicFramePr>
            <a:graphicFrameLocks noChangeAspect="1"/>
          </p:cNvGraphicFramePr>
          <p:nvPr/>
        </p:nvGraphicFramePr>
        <p:xfrm>
          <a:off x="5526088" y="5835650"/>
          <a:ext cx="1249362" cy="563563"/>
        </p:xfrm>
        <a:graphic>
          <a:graphicData uri="http://schemas.openxmlformats.org/presentationml/2006/ole">
            <mc:AlternateContent xmlns:mc="http://schemas.openxmlformats.org/markup-compatibility/2006">
              <mc:Choice xmlns:v="urn:schemas-microsoft-com:vml" Requires="v">
                <p:oleObj spid="_x0000_s16516" name="Equation" r:id="rId10" imgW="647700" imgH="292100" progId="Equation.3">
                  <p:embed/>
                </p:oleObj>
              </mc:Choice>
              <mc:Fallback>
                <p:oleObj name="Equation" r:id="rId10" imgW="647700" imgH="2921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26088" y="5835650"/>
                        <a:ext cx="1249362" cy="563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5" name="Left-Right Arrow 64"/>
          <p:cNvSpPr/>
          <p:nvPr/>
        </p:nvSpPr>
        <p:spPr>
          <a:xfrm>
            <a:off x="4081464" y="5835650"/>
            <a:ext cx="719136" cy="368388"/>
          </a:xfrm>
          <a:prstGeom prst="leftRightArrow">
            <a:avLst>
              <a:gd name="adj1" fmla="val 50000"/>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 name="Straight Connector 66"/>
          <p:cNvCxnSpPr/>
          <p:nvPr/>
        </p:nvCxnSpPr>
        <p:spPr>
          <a:xfrm flipV="1">
            <a:off x="0" y="4343400"/>
            <a:ext cx="4724400" cy="26951"/>
          </a:xfrm>
          <a:prstGeom prst="line">
            <a:avLst/>
          </a:prstGeom>
          <a:ln w="38100">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3429000" y="5068669"/>
            <a:ext cx="2276247" cy="369332"/>
          </a:xfrm>
          <a:prstGeom prst="rect">
            <a:avLst/>
          </a:prstGeom>
          <a:noFill/>
          <a:ln w="19050">
            <a:noFill/>
          </a:ln>
        </p:spPr>
        <p:txBody>
          <a:bodyPr wrap="none">
            <a:spAutoFit/>
          </a:bodyPr>
          <a:lstStyle/>
          <a:p>
            <a:pPr>
              <a:defRPr/>
            </a:pPr>
            <a:r>
              <a:rPr lang="en-US" altLang="ja-JP" dirty="0" smtClean="0">
                <a:latin typeface="Times New Roman" pitchFamily="18" charset="0"/>
                <a:ea typeface="ＭＳ Ｐゴシック" pitchFamily="50" charset="-128"/>
                <a:cs typeface="Times New Roman" pitchFamily="18" charset="0"/>
              </a:rPr>
              <a:t>Correlation coefficient</a:t>
            </a:r>
            <a:endParaRPr lang="en-US" sz="1800" dirty="0">
              <a:latin typeface="Times New Roman" pitchFamily="18" charset="0"/>
              <a:ea typeface="ＭＳ Ｐゴシック" pitchFamily="50" charset="-128"/>
              <a:cs typeface="Times New Roman" pitchFamily="18" charset="0"/>
            </a:endParaRPr>
          </a:p>
        </p:txBody>
      </p:sp>
      <p:sp>
        <p:nvSpPr>
          <p:cNvPr id="69" name="Rectangle 68"/>
          <p:cNvSpPr/>
          <p:nvPr/>
        </p:nvSpPr>
        <p:spPr>
          <a:xfrm>
            <a:off x="2306757" y="4691270"/>
            <a:ext cx="588843" cy="1615282"/>
          </a:xfrm>
          <a:prstGeom prst="rect">
            <a:avLst/>
          </a:prstGeom>
          <a:noFill/>
          <a:ln w="254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0983807"/>
      </p:ext>
    </p:extLst>
  </p:cSld>
  <p:clrMapOvr>
    <a:masterClrMapping/>
  </p:clrMapOvr>
  <p:transition spd="slow">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rr.eps"/>
          <p:cNvPicPr>
            <a:picLocks noChangeAspect="1"/>
          </p:cNvPicPr>
          <p:nvPr/>
        </p:nvPicPr>
        <p:blipFill>
          <a:blip r:embed="rId2"/>
          <a:stretch>
            <a:fillRect/>
          </a:stretch>
        </p:blipFill>
        <p:spPr>
          <a:xfrm>
            <a:off x="411480" y="609600"/>
            <a:ext cx="8372856" cy="5956300"/>
          </a:xfrm>
          <a:prstGeom prst="rect">
            <a:avLst/>
          </a:prstGeom>
        </p:spPr>
      </p:pic>
      <p:sp>
        <p:nvSpPr>
          <p:cNvPr id="2" name="Title 1"/>
          <p:cNvSpPr>
            <a:spLocks noGrp="1"/>
          </p:cNvSpPr>
          <p:nvPr>
            <p:ph type="title"/>
          </p:nvPr>
        </p:nvSpPr>
        <p:spPr/>
        <p:txBody>
          <a:bodyPr>
            <a:normAutofit/>
          </a:bodyPr>
          <a:lstStyle/>
          <a:p>
            <a:r>
              <a:rPr lang="en-US" altLang="ja-JP" dirty="0" smtClean="0"/>
              <a:t>Correlation coefficients</a:t>
            </a:r>
            <a:endParaRPr lang="en-US" dirty="0"/>
          </a:p>
        </p:txBody>
      </p:sp>
      <p:sp>
        <p:nvSpPr>
          <p:cNvPr id="8" name="Content Placeholder 2"/>
          <p:cNvSpPr>
            <a:spLocks noGrp="1"/>
          </p:cNvSpPr>
          <p:nvPr>
            <p:ph idx="1"/>
          </p:nvPr>
        </p:nvSpPr>
        <p:spPr>
          <a:xfrm>
            <a:off x="457200" y="6108700"/>
            <a:ext cx="8229600" cy="762000"/>
          </a:xfrm>
        </p:spPr>
        <p:txBody>
          <a:bodyPr>
            <a:normAutofit/>
          </a:bodyPr>
          <a:lstStyle/>
          <a:p>
            <a:pPr algn="ctr">
              <a:buNone/>
            </a:pPr>
            <a:r>
              <a:rPr lang="en-US" altLang="ja-JP" sz="2400" u="sng" dirty="0" smtClean="0"/>
              <a:t>A peak exists around 100-km radius</a:t>
            </a:r>
          </a:p>
          <a:p>
            <a:pPr algn="ctr"/>
            <a:endParaRPr lang="en-US" dirty="0"/>
          </a:p>
        </p:txBody>
      </p:sp>
      <p:sp>
        <p:nvSpPr>
          <p:cNvPr id="6" name="Slide Number Placeholder 3"/>
          <p:cNvSpPr>
            <a:spLocks noGrp="1"/>
          </p:cNvSpPr>
          <p:nvPr>
            <p:ph type="sldNum" sz="quarter" idx="12"/>
          </p:nvPr>
        </p:nvSpPr>
        <p:spPr>
          <a:xfrm>
            <a:off x="6553200" y="6477000"/>
            <a:ext cx="2133600" cy="365125"/>
          </a:xfrm>
        </p:spPr>
        <p:txBody>
          <a:bodyPr/>
          <a:lstStyle/>
          <a:p>
            <a:fld id="{0B4AC312-9088-7A41-9348-5601ED868CC6}" type="slidenum">
              <a:rPr lang="en-US" smtClean="0"/>
              <a:pPr/>
              <a:t>46</a:t>
            </a:fld>
            <a:endParaRPr lang="en-US" dirty="0"/>
          </a:p>
        </p:txBody>
      </p:sp>
      <p:sp>
        <p:nvSpPr>
          <p:cNvPr id="7" name="Freeform 6"/>
          <p:cNvSpPr/>
          <p:nvPr/>
        </p:nvSpPr>
        <p:spPr>
          <a:xfrm>
            <a:off x="4724399" y="1600200"/>
            <a:ext cx="2819401" cy="274320"/>
          </a:xfrm>
          <a:custGeom>
            <a:avLst/>
            <a:gdLst>
              <a:gd name="connsiteX0" fmla="*/ 0 w 2765777"/>
              <a:gd name="connsiteY0" fmla="*/ 239889 h 239889"/>
              <a:gd name="connsiteX1" fmla="*/ 183444 w 2765777"/>
              <a:gd name="connsiteY1" fmla="*/ 225778 h 239889"/>
              <a:gd name="connsiteX2" fmla="*/ 592666 w 2765777"/>
              <a:gd name="connsiteY2" fmla="*/ 155222 h 239889"/>
              <a:gd name="connsiteX3" fmla="*/ 1001889 w 2765777"/>
              <a:gd name="connsiteY3" fmla="*/ 98778 h 239889"/>
              <a:gd name="connsiteX4" fmla="*/ 1312333 w 2765777"/>
              <a:gd name="connsiteY4" fmla="*/ 70556 h 239889"/>
              <a:gd name="connsiteX5" fmla="*/ 1580444 w 2765777"/>
              <a:gd name="connsiteY5" fmla="*/ 42334 h 239889"/>
              <a:gd name="connsiteX6" fmla="*/ 1820333 w 2765777"/>
              <a:gd name="connsiteY6" fmla="*/ 28222 h 239889"/>
              <a:gd name="connsiteX7" fmla="*/ 2215444 w 2765777"/>
              <a:gd name="connsiteY7" fmla="*/ 14111 h 239889"/>
              <a:gd name="connsiteX8" fmla="*/ 2497666 w 2765777"/>
              <a:gd name="connsiteY8" fmla="*/ 14111 h 239889"/>
              <a:gd name="connsiteX9" fmla="*/ 2765777 w 2765777"/>
              <a:gd name="connsiteY9" fmla="*/ 0 h 239889"/>
              <a:gd name="connsiteX10" fmla="*/ 2765777 w 2765777"/>
              <a:gd name="connsiteY10" fmla="*/ 0 h 239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5777" h="239889">
                <a:moveTo>
                  <a:pt x="0" y="239889"/>
                </a:moveTo>
                <a:cubicBezTo>
                  <a:pt x="42333" y="239889"/>
                  <a:pt x="84666" y="239889"/>
                  <a:pt x="183444" y="225778"/>
                </a:cubicBezTo>
                <a:cubicBezTo>
                  <a:pt x="282222" y="211667"/>
                  <a:pt x="456259" y="176389"/>
                  <a:pt x="592666" y="155222"/>
                </a:cubicBezTo>
                <a:cubicBezTo>
                  <a:pt x="729074" y="134055"/>
                  <a:pt x="881945" y="112889"/>
                  <a:pt x="1001889" y="98778"/>
                </a:cubicBezTo>
                <a:cubicBezTo>
                  <a:pt x="1121834" y="84667"/>
                  <a:pt x="1312333" y="70556"/>
                  <a:pt x="1312333" y="70556"/>
                </a:cubicBezTo>
                <a:cubicBezTo>
                  <a:pt x="1408759" y="61149"/>
                  <a:pt x="1495777" y="49390"/>
                  <a:pt x="1580444" y="42334"/>
                </a:cubicBezTo>
                <a:cubicBezTo>
                  <a:pt x="1665111" y="35278"/>
                  <a:pt x="1820333" y="28222"/>
                  <a:pt x="1820333" y="28222"/>
                </a:cubicBezTo>
                <a:lnTo>
                  <a:pt x="2215444" y="14111"/>
                </a:lnTo>
                <a:cubicBezTo>
                  <a:pt x="2328333" y="11759"/>
                  <a:pt x="2405944" y="16463"/>
                  <a:pt x="2497666" y="14111"/>
                </a:cubicBezTo>
                <a:cubicBezTo>
                  <a:pt x="2589388" y="11759"/>
                  <a:pt x="2765777" y="0"/>
                  <a:pt x="2765777" y="0"/>
                </a:cubicBezTo>
                <a:lnTo>
                  <a:pt x="2765777" y="0"/>
                </a:lnTo>
              </a:path>
            </a:pathLst>
          </a:custGeom>
          <a:ln w="63500">
            <a:solidFill>
              <a:srgbClr val="FF0000"/>
            </a:solidFill>
            <a:prstDash val="dash"/>
          </a:ln>
          <a:effectLst>
            <a:outerShdw blurRad="63500" dist="20000" dir="5400000" rotWithShape="0">
              <a:srgbClr val="000000">
                <a:alpha val="50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724400" y="1828800"/>
            <a:ext cx="2819400" cy="45719"/>
          </a:xfrm>
          <a:custGeom>
            <a:avLst/>
            <a:gdLst>
              <a:gd name="connsiteX0" fmla="*/ 0 w 2765777"/>
              <a:gd name="connsiteY0" fmla="*/ 239889 h 239889"/>
              <a:gd name="connsiteX1" fmla="*/ 183444 w 2765777"/>
              <a:gd name="connsiteY1" fmla="*/ 225778 h 239889"/>
              <a:gd name="connsiteX2" fmla="*/ 592666 w 2765777"/>
              <a:gd name="connsiteY2" fmla="*/ 155222 h 239889"/>
              <a:gd name="connsiteX3" fmla="*/ 1001889 w 2765777"/>
              <a:gd name="connsiteY3" fmla="*/ 98778 h 239889"/>
              <a:gd name="connsiteX4" fmla="*/ 1312333 w 2765777"/>
              <a:gd name="connsiteY4" fmla="*/ 70556 h 239889"/>
              <a:gd name="connsiteX5" fmla="*/ 1580444 w 2765777"/>
              <a:gd name="connsiteY5" fmla="*/ 42334 h 239889"/>
              <a:gd name="connsiteX6" fmla="*/ 1820333 w 2765777"/>
              <a:gd name="connsiteY6" fmla="*/ 28222 h 239889"/>
              <a:gd name="connsiteX7" fmla="*/ 2215444 w 2765777"/>
              <a:gd name="connsiteY7" fmla="*/ 14111 h 239889"/>
              <a:gd name="connsiteX8" fmla="*/ 2497666 w 2765777"/>
              <a:gd name="connsiteY8" fmla="*/ 14111 h 239889"/>
              <a:gd name="connsiteX9" fmla="*/ 2765777 w 2765777"/>
              <a:gd name="connsiteY9" fmla="*/ 0 h 239889"/>
              <a:gd name="connsiteX10" fmla="*/ 2765777 w 2765777"/>
              <a:gd name="connsiteY10" fmla="*/ 0 h 239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5777" h="239889">
                <a:moveTo>
                  <a:pt x="0" y="239889"/>
                </a:moveTo>
                <a:cubicBezTo>
                  <a:pt x="42333" y="239889"/>
                  <a:pt x="84666" y="239889"/>
                  <a:pt x="183444" y="225778"/>
                </a:cubicBezTo>
                <a:cubicBezTo>
                  <a:pt x="282222" y="211667"/>
                  <a:pt x="456259" y="176389"/>
                  <a:pt x="592666" y="155222"/>
                </a:cubicBezTo>
                <a:cubicBezTo>
                  <a:pt x="729074" y="134055"/>
                  <a:pt x="881945" y="112889"/>
                  <a:pt x="1001889" y="98778"/>
                </a:cubicBezTo>
                <a:cubicBezTo>
                  <a:pt x="1121834" y="84667"/>
                  <a:pt x="1312333" y="70556"/>
                  <a:pt x="1312333" y="70556"/>
                </a:cubicBezTo>
                <a:cubicBezTo>
                  <a:pt x="1408759" y="61149"/>
                  <a:pt x="1495777" y="49390"/>
                  <a:pt x="1580444" y="42334"/>
                </a:cubicBezTo>
                <a:cubicBezTo>
                  <a:pt x="1665111" y="35278"/>
                  <a:pt x="1820333" y="28222"/>
                  <a:pt x="1820333" y="28222"/>
                </a:cubicBezTo>
                <a:lnTo>
                  <a:pt x="2215444" y="14111"/>
                </a:lnTo>
                <a:cubicBezTo>
                  <a:pt x="2328333" y="11759"/>
                  <a:pt x="2405944" y="16463"/>
                  <a:pt x="2497666" y="14111"/>
                </a:cubicBezTo>
                <a:cubicBezTo>
                  <a:pt x="2589388" y="11759"/>
                  <a:pt x="2765777" y="0"/>
                  <a:pt x="2765777" y="0"/>
                </a:cubicBezTo>
                <a:lnTo>
                  <a:pt x="2765777" y="0"/>
                </a:lnTo>
              </a:path>
            </a:pathLst>
          </a:custGeom>
          <a:ln w="63500">
            <a:solidFill>
              <a:srgbClr val="FFFF00"/>
            </a:solidFill>
            <a:prstDash val="dash"/>
          </a:ln>
          <a:effectLst>
            <a:outerShdw blurRad="63500" dist="20000" dir="5400000" rotWithShape="0">
              <a:srgbClr val="000000">
                <a:alpha val="49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Arrow Connector 10"/>
          <p:cNvCxnSpPr/>
          <p:nvPr/>
        </p:nvCxnSpPr>
        <p:spPr>
          <a:xfrm rot="21420000">
            <a:off x="5943153" y="1990742"/>
            <a:ext cx="731520" cy="146304"/>
          </a:xfrm>
          <a:prstGeom prst="straightConnector1">
            <a:avLst/>
          </a:prstGeom>
          <a:ln w="50800">
            <a:solidFill>
              <a:schemeClr val="bg1"/>
            </a:solidFill>
            <a:tailEnd type="triangle" w="med" len="med"/>
          </a:ln>
          <a:effectLst>
            <a:glow rad="127000">
              <a:schemeClr val="tx1">
                <a:alpha val="75000"/>
              </a:schemeClr>
            </a:glow>
            <a:outerShdw blurRad="40000" dist="20000" dir="5400000" rotWithShape="0">
              <a:srgbClr val="FFFF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262482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038600" y="5282256"/>
            <a:ext cx="5108864" cy="1575744"/>
          </a:xfrm>
          <a:prstGeom prst="rect">
            <a:avLst/>
          </a:prstGeom>
          <a:solidFill>
            <a:schemeClr val="tx1">
              <a:lumMod val="75000"/>
              <a:lumOff val="25000"/>
            </a:schemeClr>
          </a:solidFill>
          <a:ln w="38100">
            <a:solidFill>
              <a:schemeClr val="bg1">
                <a:lumMod val="6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altLang="ja-JP" dirty="0" smtClean="0"/>
              <a:t>Discussion 1/2</a:t>
            </a:r>
            <a:endParaRPr lang="en-US" dirty="0"/>
          </a:p>
        </p:txBody>
      </p:sp>
      <p:graphicFrame>
        <p:nvGraphicFramePr>
          <p:cNvPr id="354306" name="Object 2"/>
          <p:cNvGraphicFramePr>
            <a:graphicFrameLocks noChangeAspect="1"/>
          </p:cNvGraphicFramePr>
          <p:nvPr/>
        </p:nvGraphicFramePr>
        <p:xfrm>
          <a:off x="1443037" y="873125"/>
          <a:ext cx="2366963" cy="1260475"/>
        </p:xfrm>
        <a:graphic>
          <a:graphicData uri="http://schemas.openxmlformats.org/presentationml/2006/ole">
            <mc:AlternateContent xmlns:mc="http://schemas.openxmlformats.org/markup-compatibility/2006">
              <mc:Choice xmlns:v="urn:schemas-microsoft-com:vml" Requires="v">
                <p:oleObj spid="_x0000_s17599" name="Equation" r:id="rId3" imgW="1333500" imgH="787400" progId="Equation.3">
                  <p:embed/>
                </p:oleObj>
              </mc:Choice>
              <mc:Fallback>
                <p:oleObj name="Equation" r:id="rId3" imgW="1333500" imgH="787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037" y="873125"/>
                        <a:ext cx="2366963" cy="126047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solidFill>
                              <a:schemeClr val="tx1"/>
                            </a:solidFill>
                            <a:miter lim="800000"/>
                            <a:headEnd/>
                            <a:tailEnd/>
                          </a14:hiddenLine>
                        </a:ext>
                      </a:extLst>
                    </p:spPr>
                  </p:pic>
                </p:oleObj>
              </mc:Fallback>
            </mc:AlternateContent>
          </a:graphicData>
        </a:graphic>
      </p:graphicFrame>
      <p:graphicFrame>
        <p:nvGraphicFramePr>
          <p:cNvPr id="354307" name="Object 3"/>
          <p:cNvGraphicFramePr>
            <a:graphicFrameLocks noChangeAspect="1"/>
          </p:cNvGraphicFramePr>
          <p:nvPr/>
        </p:nvGraphicFramePr>
        <p:xfrm>
          <a:off x="6511562" y="893762"/>
          <a:ext cx="1644650" cy="609600"/>
        </p:xfrm>
        <a:graphic>
          <a:graphicData uri="http://schemas.openxmlformats.org/presentationml/2006/ole">
            <mc:AlternateContent xmlns:mc="http://schemas.openxmlformats.org/markup-compatibility/2006">
              <mc:Choice xmlns:v="urn:schemas-microsoft-com:vml" Requires="v">
                <p:oleObj spid="_x0000_s17600" name="Equation" r:id="rId5" imgW="927100" imgH="381000" progId="Equation.3">
                  <p:embed/>
                </p:oleObj>
              </mc:Choice>
              <mc:Fallback>
                <p:oleObj name="Equation" r:id="rId5" imgW="927100" imgH="381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1562" y="893762"/>
                        <a:ext cx="1644650" cy="6096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solidFill>
                              <a:schemeClr val="tx1"/>
                            </a:solidFill>
                            <a:miter lim="800000"/>
                            <a:headEnd/>
                            <a:tailEnd/>
                          </a14:hiddenLine>
                        </a:ext>
                      </a:extLst>
                    </p:spPr>
                  </p:pic>
                </p:oleObj>
              </mc:Fallback>
            </mc:AlternateContent>
          </a:graphicData>
        </a:graphic>
      </p:graphicFrame>
      <p:graphicFrame>
        <p:nvGraphicFramePr>
          <p:cNvPr id="354308" name="Object 4"/>
          <p:cNvGraphicFramePr>
            <a:graphicFrameLocks noChangeAspect="1"/>
          </p:cNvGraphicFramePr>
          <p:nvPr/>
        </p:nvGraphicFramePr>
        <p:xfrm>
          <a:off x="904875" y="2517775"/>
          <a:ext cx="4013200" cy="692150"/>
        </p:xfrm>
        <a:graphic>
          <a:graphicData uri="http://schemas.openxmlformats.org/presentationml/2006/ole">
            <mc:AlternateContent xmlns:mc="http://schemas.openxmlformats.org/markup-compatibility/2006">
              <mc:Choice xmlns:v="urn:schemas-microsoft-com:vml" Requires="v">
                <p:oleObj spid="_x0000_s17601" name="Equation" r:id="rId7" imgW="2260600" imgH="431800" progId="Equation.3">
                  <p:embed/>
                </p:oleObj>
              </mc:Choice>
              <mc:Fallback>
                <p:oleObj name="Equation" r:id="rId7" imgW="2260600" imgH="431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875" y="2517775"/>
                        <a:ext cx="4013200" cy="6921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solidFill>
                              <a:schemeClr val="tx1"/>
                            </a:solidFill>
                            <a:miter lim="800000"/>
                            <a:headEnd/>
                            <a:tailEnd/>
                          </a14:hiddenLine>
                        </a:ext>
                      </a:extLst>
                    </p:spPr>
                  </p:pic>
                </p:oleObj>
              </mc:Fallback>
            </mc:AlternateContent>
          </a:graphicData>
        </a:graphic>
      </p:graphicFrame>
      <p:sp>
        <p:nvSpPr>
          <p:cNvPr id="9" name="テキスト ボックス 97"/>
          <p:cNvSpPr txBox="1"/>
          <p:nvPr/>
        </p:nvSpPr>
        <p:spPr>
          <a:xfrm>
            <a:off x="304800" y="2133600"/>
            <a:ext cx="2971562" cy="369332"/>
          </a:xfrm>
          <a:prstGeom prst="rect">
            <a:avLst/>
          </a:prstGeom>
          <a:noFill/>
        </p:spPr>
        <p:txBody>
          <a:bodyPr wrap="none" rtlCol="0">
            <a:spAutoFit/>
          </a:bodyPr>
          <a:lstStyle/>
          <a:p>
            <a:r>
              <a:rPr kumimoji="1" lang="en-US" altLang="ja-JP" dirty="0" smtClean="0"/>
              <a:t>―integrate in the inflow layer</a:t>
            </a:r>
            <a:endParaRPr kumimoji="1" lang="ja-JP" altLang="en-US" dirty="0"/>
          </a:p>
        </p:txBody>
      </p:sp>
      <p:sp>
        <p:nvSpPr>
          <p:cNvPr id="10" name="テキスト ボックス 97"/>
          <p:cNvSpPr txBox="1"/>
          <p:nvPr/>
        </p:nvSpPr>
        <p:spPr>
          <a:xfrm>
            <a:off x="457200" y="533400"/>
            <a:ext cx="5007914" cy="369332"/>
          </a:xfrm>
          <a:prstGeom prst="rect">
            <a:avLst/>
          </a:prstGeom>
          <a:noFill/>
        </p:spPr>
        <p:txBody>
          <a:bodyPr wrap="none" rtlCol="0">
            <a:spAutoFit/>
          </a:bodyPr>
          <a:lstStyle/>
          <a:p>
            <a:r>
              <a:rPr kumimoji="1" lang="ja-JP" altLang="en-US" dirty="0" smtClean="0"/>
              <a:t>・</a:t>
            </a:r>
            <a:r>
              <a:rPr kumimoji="1" lang="en-US" altLang="ja-JP" dirty="0" smtClean="0"/>
              <a:t>enthalpy conservation equation in the inflow layer</a:t>
            </a:r>
            <a:endParaRPr kumimoji="1" lang="ja-JP" altLang="en-US" dirty="0"/>
          </a:p>
        </p:txBody>
      </p:sp>
      <p:sp>
        <p:nvSpPr>
          <p:cNvPr id="11" name="テキスト ボックス 97"/>
          <p:cNvSpPr txBox="1"/>
          <p:nvPr/>
        </p:nvSpPr>
        <p:spPr>
          <a:xfrm>
            <a:off x="6352446" y="533400"/>
            <a:ext cx="2037299" cy="369332"/>
          </a:xfrm>
          <a:prstGeom prst="rect">
            <a:avLst/>
          </a:prstGeom>
          <a:noFill/>
        </p:spPr>
        <p:txBody>
          <a:bodyPr wrap="none" rtlCol="0">
            <a:spAutoFit/>
          </a:bodyPr>
          <a:lstStyle/>
          <a:p>
            <a:r>
              <a:rPr kumimoji="1" lang="ja-JP" altLang="en-US" dirty="0" smtClean="0"/>
              <a:t>・</a:t>
            </a:r>
            <a:r>
              <a:rPr kumimoji="1" lang="en-US" altLang="ja-JP" dirty="0" smtClean="0"/>
              <a:t>mass conservation</a:t>
            </a:r>
            <a:endParaRPr kumimoji="1" lang="ja-JP" altLang="en-US" dirty="0"/>
          </a:p>
        </p:txBody>
      </p:sp>
      <p:sp>
        <p:nvSpPr>
          <p:cNvPr id="13" name="テキスト ボックス 97"/>
          <p:cNvSpPr txBox="1"/>
          <p:nvPr/>
        </p:nvSpPr>
        <p:spPr>
          <a:xfrm>
            <a:off x="1032302" y="1646793"/>
            <a:ext cx="415498" cy="369332"/>
          </a:xfrm>
          <a:prstGeom prst="rect">
            <a:avLst/>
          </a:prstGeom>
          <a:noFill/>
        </p:spPr>
        <p:txBody>
          <a:bodyPr wrap="none" rtlCol="0">
            <a:spAutoFit/>
          </a:bodyPr>
          <a:lstStyle/>
          <a:p>
            <a:r>
              <a:rPr kumimoji="1" lang="en-US" altLang="ja-JP" dirty="0" smtClean="0"/>
              <a:t>⇒</a:t>
            </a:r>
            <a:endParaRPr kumimoji="1" lang="ja-JP" altLang="en-US" dirty="0"/>
          </a:p>
        </p:txBody>
      </p:sp>
      <p:graphicFrame>
        <p:nvGraphicFramePr>
          <p:cNvPr id="354309" name="Object 5"/>
          <p:cNvGraphicFramePr>
            <a:graphicFrameLocks noChangeAspect="1"/>
          </p:cNvGraphicFramePr>
          <p:nvPr/>
        </p:nvGraphicFramePr>
        <p:xfrm>
          <a:off x="5956300" y="2701925"/>
          <a:ext cx="2276475" cy="428625"/>
        </p:xfrm>
        <a:graphic>
          <a:graphicData uri="http://schemas.openxmlformats.org/presentationml/2006/ole">
            <mc:AlternateContent xmlns:mc="http://schemas.openxmlformats.org/markup-compatibility/2006">
              <mc:Choice xmlns:v="urn:schemas-microsoft-com:vml" Requires="v">
                <p:oleObj spid="_x0000_s17602" name="Equation" r:id="rId9" imgW="1282700" imgH="266700" progId="Equation.3">
                  <p:embed/>
                </p:oleObj>
              </mc:Choice>
              <mc:Fallback>
                <p:oleObj name="Equation" r:id="rId9" imgW="1282700" imgH="2667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56300" y="2701925"/>
                        <a:ext cx="2276475" cy="42862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0">
                            <a:solidFill>
                              <a:schemeClr val="tx1"/>
                            </a:solidFill>
                            <a:miter lim="800000"/>
                            <a:headEnd/>
                            <a:tailEnd/>
                          </a14:hiddenLine>
                        </a:ext>
                      </a:extLst>
                    </p:spPr>
                  </p:pic>
                </p:oleObj>
              </mc:Fallback>
            </mc:AlternateContent>
          </a:graphicData>
        </a:graphic>
      </p:graphicFrame>
      <p:sp>
        <p:nvSpPr>
          <p:cNvPr id="12" name="正方形/長方形 49"/>
          <p:cNvSpPr/>
          <p:nvPr/>
        </p:nvSpPr>
        <p:spPr>
          <a:xfrm>
            <a:off x="5358360" y="5659770"/>
            <a:ext cx="1159915" cy="1045830"/>
          </a:xfrm>
          <a:prstGeom prst="rect">
            <a:avLst/>
          </a:prstGeom>
          <a:gradFill flip="none" rotWithShape="1">
            <a:gsLst>
              <a:gs pos="0">
                <a:schemeClr val="tx2">
                  <a:lumMod val="50000"/>
                </a:schemeClr>
              </a:gs>
              <a:gs pos="100000">
                <a:srgbClr val="FFFFFF"/>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スライド番号プレースホルダ 1"/>
          <p:cNvSpPr>
            <a:spLocks noGrp="1"/>
          </p:cNvSpPr>
          <p:nvPr>
            <p:ph type="sldNum" sz="quarter" idx="12"/>
          </p:nvPr>
        </p:nvSpPr>
        <p:spPr>
          <a:xfrm>
            <a:off x="6747164" y="6492875"/>
            <a:ext cx="1939636" cy="365125"/>
          </a:xfrm>
        </p:spPr>
        <p:txBody>
          <a:bodyPr/>
          <a:lstStyle/>
          <a:p>
            <a:fld id="{0B4AC312-9088-7A41-9348-5601ED868CC6}" type="slidenum">
              <a:rPr lang="en-US" smtClean="0"/>
              <a:pPr/>
              <a:t>47</a:t>
            </a:fld>
            <a:endParaRPr lang="en-US" dirty="0"/>
          </a:p>
        </p:txBody>
      </p:sp>
      <p:cxnSp>
        <p:nvCxnSpPr>
          <p:cNvPr id="15" name="直線矢印コネクタ 86"/>
          <p:cNvCxnSpPr/>
          <p:nvPr/>
        </p:nvCxnSpPr>
        <p:spPr>
          <a:xfrm rot="5400000" flipH="1" flipV="1">
            <a:off x="3780616" y="6055796"/>
            <a:ext cx="1275793" cy="1"/>
          </a:xfrm>
          <a:prstGeom prst="straightConnector1">
            <a:avLst/>
          </a:prstGeom>
          <a:ln w="31750" cmpd="sng">
            <a:solidFill>
              <a:schemeClr val="bg1"/>
            </a:solidFill>
            <a:tailEnd type="triangle" w="med" len="med"/>
          </a:ln>
        </p:spPr>
        <p:style>
          <a:lnRef idx="2">
            <a:schemeClr val="accent1"/>
          </a:lnRef>
          <a:fillRef idx="0">
            <a:schemeClr val="accent1"/>
          </a:fillRef>
          <a:effectRef idx="1">
            <a:schemeClr val="accent1"/>
          </a:effectRef>
          <a:fontRef idx="minor">
            <a:schemeClr val="tx1"/>
          </a:fontRef>
        </p:style>
      </p:cxnSp>
      <p:cxnSp>
        <p:nvCxnSpPr>
          <p:cNvPr id="16" name="直線矢印コネクタ 87"/>
          <p:cNvCxnSpPr/>
          <p:nvPr/>
        </p:nvCxnSpPr>
        <p:spPr>
          <a:xfrm>
            <a:off x="4433221" y="5645312"/>
            <a:ext cx="4366347" cy="392"/>
          </a:xfrm>
          <a:prstGeom prst="straightConnector1">
            <a:avLst/>
          </a:prstGeom>
          <a:ln w="31750" cmpd="sng">
            <a:solidFill>
              <a:schemeClr val="bg1"/>
            </a:solidFill>
            <a:tailEnd type="triangle" w="med" len="med"/>
          </a:ln>
        </p:spPr>
        <p:style>
          <a:lnRef idx="2">
            <a:schemeClr val="accent1"/>
          </a:lnRef>
          <a:fillRef idx="0">
            <a:schemeClr val="accent1"/>
          </a:fillRef>
          <a:effectRef idx="1">
            <a:schemeClr val="accent1"/>
          </a:effectRef>
          <a:fontRef idx="minor">
            <a:schemeClr val="tx1"/>
          </a:fontRef>
        </p:style>
      </p:cxnSp>
      <p:graphicFrame>
        <p:nvGraphicFramePr>
          <p:cNvPr id="17" name="Object 2"/>
          <p:cNvGraphicFramePr>
            <a:graphicFrameLocks noChangeAspect="1"/>
          </p:cNvGraphicFramePr>
          <p:nvPr/>
        </p:nvGraphicFramePr>
        <p:xfrm>
          <a:off x="4079875" y="5416312"/>
          <a:ext cx="268432" cy="153988"/>
        </p:xfrm>
        <a:graphic>
          <a:graphicData uri="http://schemas.openxmlformats.org/presentationml/2006/ole">
            <mc:AlternateContent xmlns:mc="http://schemas.openxmlformats.org/markup-compatibility/2006">
              <mc:Choice xmlns:v="urn:schemas-microsoft-com:vml" Requires="v">
                <p:oleObj spid="_x0000_s17603" name="Equation" r:id="rId11" imgW="177800" imgH="101600" progId="Equation.3">
                  <p:embed/>
                </p:oleObj>
              </mc:Choice>
              <mc:Fallback>
                <p:oleObj name="Equation" r:id="rId11" imgW="177800" imgH="101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79875" y="5416312"/>
                        <a:ext cx="268432" cy="153988"/>
                      </a:xfrm>
                      <a:prstGeom prst="rect">
                        <a:avLst/>
                      </a:prstGeom>
                      <a:solidFill>
                        <a:schemeClr val="bg1"/>
                      </a:solidFill>
                    </p:spPr>
                  </p:pic>
                </p:oleObj>
              </mc:Fallback>
            </mc:AlternateContent>
          </a:graphicData>
        </a:graphic>
      </p:graphicFrame>
      <p:graphicFrame>
        <p:nvGraphicFramePr>
          <p:cNvPr id="18" name="Object 3"/>
          <p:cNvGraphicFramePr>
            <a:graphicFrameLocks noChangeAspect="1"/>
          </p:cNvGraphicFramePr>
          <p:nvPr/>
        </p:nvGraphicFramePr>
        <p:xfrm>
          <a:off x="8837180" y="5644911"/>
          <a:ext cx="154420" cy="153987"/>
        </p:xfrm>
        <a:graphic>
          <a:graphicData uri="http://schemas.openxmlformats.org/presentationml/2006/ole">
            <mc:AlternateContent xmlns:mc="http://schemas.openxmlformats.org/markup-compatibility/2006">
              <mc:Choice xmlns:v="urn:schemas-microsoft-com:vml" Requires="v">
                <p:oleObj spid="_x0000_s17604" name="Equation" r:id="rId13" imgW="101600" imgH="101600" progId="Equation.3">
                  <p:embed/>
                </p:oleObj>
              </mc:Choice>
              <mc:Fallback>
                <p:oleObj name="Equation" r:id="rId13" imgW="101600" imgH="1016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37180" y="5644911"/>
                        <a:ext cx="154420" cy="153987"/>
                      </a:xfrm>
                      <a:prstGeom prst="rect">
                        <a:avLst/>
                      </a:prstGeom>
                      <a:solidFill>
                        <a:schemeClr val="bg1"/>
                      </a:solidFill>
                    </p:spPr>
                  </p:pic>
                </p:oleObj>
              </mc:Fallback>
            </mc:AlternateContent>
          </a:graphicData>
        </a:graphic>
      </p:graphicFrame>
      <p:cxnSp>
        <p:nvCxnSpPr>
          <p:cNvPr id="19" name="直線コネクタ 90"/>
          <p:cNvCxnSpPr/>
          <p:nvPr/>
        </p:nvCxnSpPr>
        <p:spPr>
          <a:xfrm rot="16200000" flipV="1">
            <a:off x="5873667" y="6055796"/>
            <a:ext cx="1275793" cy="2"/>
          </a:xfrm>
          <a:prstGeom prst="line">
            <a:avLst/>
          </a:prstGeom>
          <a:ln w="38100">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838200" y="2534285"/>
            <a:ext cx="975360" cy="69215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テキスト ボックス 97"/>
          <p:cNvSpPr txBox="1"/>
          <p:nvPr/>
        </p:nvSpPr>
        <p:spPr>
          <a:xfrm>
            <a:off x="304800" y="3276600"/>
            <a:ext cx="8645525" cy="2554545"/>
          </a:xfrm>
          <a:prstGeom prst="rect">
            <a:avLst/>
          </a:prstGeom>
          <a:noFill/>
        </p:spPr>
        <p:txBody>
          <a:bodyPr wrap="square" rtlCol="0">
            <a:spAutoFit/>
          </a:bodyPr>
          <a:lstStyle/>
          <a:p>
            <a:r>
              <a:rPr kumimoji="1" lang="en-US" altLang="ja-JP" sz="2000" dirty="0" smtClean="0"/>
              <a:t>―enthalpy from the ocean is transported to the TC core</a:t>
            </a:r>
          </a:p>
          <a:p>
            <a:endParaRPr kumimoji="1" lang="en-US" altLang="ja-JP" sz="2000" dirty="0" smtClean="0"/>
          </a:p>
          <a:p>
            <a:r>
              <a:rPr kumimoji="1" lang="ja-JP" altLang="en-US" sz="2000" dirty="0" smtClean="0"/>
              <a:t>・</a:t>
            </a:r>
            <a:r>
              <a:rPr kumimoji="1" lang="en-US" altLang="ja-JP" sz="2000" dirty="0" smtClean="0"/>
              <a:t>the profile of </a:t>
            </a:r>
            <a:r>
              <a:rPr kumimoji="1" lang="en-US" altLang="ja-JP" sz="2000" dirty="0" err="1" smtClean="0"/>
              <a:t>ru</a:t>
            </a:r>
            <a:r>
              <a:rPr kumimoji="1" lang="en-US" altLang="ja-JP" sz="2000" dirty="0" smtClean="0"/>
              <a:t> in a developed TC has a strong positive gradient outside the negative peak and becomes 0 at the infinite radius</a:t>
            </a:r>
          </a:p>
          <a:p>
            <a:r>
              <a:rPr kumimoji="1" lang="en-US" altLang="ja-JP" sz="2000" dirty="0" smtClean="0"/>
              <a:t>=there must be a radius beyond which the gradient of </a:t>
            </a:r>
            <a:r>
              <a:rPr kumimoji="1" lang="en-US" altLang="ja-JP" sz="2000" dirty="0" err="1" smtClean="0"/>
              <a:t>ru</a:t>
            </a:r>
            <a:r>
              <a:rPr kumimoji="1" lang="en-US" altLang="ja-JP" sz="2000" dirty="0" smtClean="0"/>
              <a:t> becomes small (= enthalpy balances in the vertical direction locally)</a:t>
            </a:r>
          </a:p>
          <a:p>
            <a:endParaRPr kumimoji="1" lang="en-US" altLang="ja-JP" sz="2000" dirty="0" smtClean="0"/>
          </a:p>
          <a:p>
            <a:r>
              <a:rPr kumimoji="1" lang="en-US" altLang="ja-JP" sz="2000" dirty="0" smtClean="0"/>
              <a:t>⇒Isn’t this the </a:t>
            </a:r>
            <a:r>
              <a:rPr kumimoji="1" lang="en-US" altLang="ja-JP" sz="2000" u="sng" dirty="0" smtClean="0"/>
              <a:t>effective radius?</a:t>
            </a:r>
          </a:p>
        </p:txBody>
      </p:sp>
      <p:sp>
        <p:nvSpPr>
          <p:cNvPr id="35" name="Freeform 34"/>
          <p:cNvSpPr/>
          <p:nvPr/>
        </p:nvSpPr>
        <p:spPr>
          <a:xfrm>
            <a:off x="4425982" y="5659770"/>
            <a:ext cx="4053737" cy="977328"/>
          </a:xfrm>
          <a:custGeom>
            <a:avLst/>
            <a:gdLst>
              <a:gd name="connsiteX0" fmla="*/ 0 w 4459111"/>
              <a:gd name="connsiteY0" fmla="*/ 14111 h 1166518"/>
              <a:gd name="connsiteX1" fmla="*/ 225778 w 4459111"/>
              <a:gd name="connsiteY1" fmla="*/ 84667 h 1166518"/>
              <a:gd name="connsiteX2" fmla="*/ 324556 w 4459111"/>
              <a:gd name="connsiteY2" fmla="*/ 169333 h 1166518"/>
              <a:gd name="connsiteX3" fmla="*/ 423334 w 4459111"/>
              <a:gd name="connsiteY3" fmla="*/ 296333 h 1166518"/>
              <a:gd name="connsiteX4" fmla="*/ 508000 w 4459111"/>
              <a:gd name="connsiteY4" fmla="*/ 451555 h 1166518"/>
              <a:gd name="connsiteX5" fmla="*/ 592667 w 4459111"/>
              <a:gd name="connsiteY5" fmla="*/ 663222 h 1166518"/>
              <a:gd name="connsiteX6" fmla="*/ 635000 w 4459111"/>
              <a:gd name="connsiteY6" fmla="*/ 747889 h 1166518"/>
              <a:gd name="connsiteX7" fmla="*/ 691445 w 4459111"/>
              <a:gd name="connsiteY7" fmla="*/ 931333 h 1166518"/>
              <a:gd name="connsiteX8" fmla="*/ 776111 w 4459111"/>
              <a:gd name="connsiteY8" fmla="*/ 1016000 h 1166518"/>
              <a:gd name="connsiteX9" fmla="*/ 945445 w 4459111"/>
              <a:gd name="connsiteY9" fmla="*/ 1143000 h 1166518"/>
              <a:gd name="connsiteX10" fmla="*/ 1058334 w 4459111"/>
              <a:gd name="connsiteY10" fmla="*/ 1157111 h 1166518"/>
              <a:gd name="connsiteX11" fmla="*/ 1143000 w 4459111"/>
              <a:gd name="connsiteY11" fmla="*/ 1143000 h 1166518"/>
              <a:gd name="connsiteX12" fmla="*/ 1284111 w 4459111"/>
              <a:gd name="connsiteY12" fmla="*/ 1072444 h 1166518"/>
              <a:gd name="connsiteX13" fmla="*/ 1439334 w 4459111"/>
              <a:gd name="connsiteY13" fmla="*/ 1001889 h 1166518"/>
              <a:gd name="connsiteX14" fmla="*/ 1608667 w 4459111"/>
              <a:gd name="connsiteY14" fmla="*/ 889000 h 1166518"/>
              <a:gd name="connsiteX15" fmla="*/ 1749778 w 4459111"/>
              <a:gd name="connsiteY15" fmla="*/ 818444 h 1166518"/>
              <a:gd name="connsiteX16" fmla="*/ 1905000 w 4459111"/>
              <a:gd name="connsiteY16" fmla="*/ 691444 h 1166518"/>
              <a:gd name="connsiteX17" fmla="*/ 2046111 w 4459111"/>
              <a:gd name="connsiteY17" fmla="*/ 578555 h 1166518"/>
              <a:gd name="connsiteX18" fmla="*/ 2144889 w 4459111"/>
              <a:gd name="connsiteY18" fmla="*/ 522111 h 1166518"/>
              <a:gd name="connsiteX19" fmla="*/ 2271889 w 4459111"/>
              <a:gd name="connsiteY19" fmla="*/ 437444 h 1166518"/>
              <a:gd name="connsiteX20" fmla="*/ 2455334 w 4459111"/>
              <a:gd name="connsiteY20" fmla="*/ 381000 h 1166518"/>
              <a:gd name="connsiteX21" fmla="*/ 2638778 w 4459111"/>
              <a:gd name="connsiteY21" fmla="*/ 352778 h 1166518"/>
              <a:gd name="connsiteX22" fmla="*/ 2808111 w 4459111"/>
              <a:gd name="connsiteY22" fmla="*/ 324555 h 1166518"/>
              <a:gd name="connsiteX23" fmla="*/ 2949223 w 4459111"/>
              <a:gd name="connsiteY23" fmla="*/ 324555 h 1166518"/>
              <a:gd name="connsiteX24" fmla="*/ 3062111 w 4459111"/>
              <a:gd name="connsiteY24" fmla="*/ 296333 h 1166518"/>
              <a:gd name="connsiteX25" fmla="*/ 3231445 w 4459111"/>
              <a:gd name="connsiteY25" fmla="*/ 254000 h 1166518"/>
              <a:gd name="connsiteX26" fmla="*/ 3372556 w 4459111"/>
              <a:gd name="connsiteY26" fmla="*/ 225778 h 1166518"/>
              <a:gd name="connsiteX27" fmla="*/ 3556000 w 4459111"/>
              <a:gd name="connsiteY27" fmla="*/ 211667 h 1166518"/>
              <a:gd name="connsiteX28" fmla="*/ 3725334 w 4459111"/>
              <a:gd name="connsiteY28" fmla="*/ 169333 h 1166518"/>
              <a:gd name="connsiteX29" fmla="*/ 3866445 w 4459111"/>
              <a:gd name="connsiteY29" fmla="*/ 141111 h 1166518"/>
              <a:gd name="connsiteX30" fmla="*/ 4106334 w 4459111"/>
              <a:gd name="connsiteY30" fmla="*/ 98778 h 1166518"/>
              <a:gd name="connsiteX31" fmla="*/ 4275667 w 4459111"/>
              <a:gd name="connsiteY31" fmla="*/ 56444 h 1166518"/>
              <a:gd name="connsiteX32" fmla="*/ 4459111 w 4459111"/>
              <a:gd name="connsiteY32" fmla="*/ 0 h 116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459111" h="1166518">
                <a:moveTo>
                  <a:pt x="0" y="14111"/>
                </a:moveTo>
                <a:cubicBezTo>
                  <a:pt x="85842" y="36454"/>
                  <a:pt x="171685" y="58797"/>
                  <a:pt x="225778" y="84667"/>
                </a:cubicBezTo>
                <a:cubicBezTo>
                  <a:pt x="279871" y="110537"/>
                  <a:pt x="291630" y="134055"/>
                  <a:pt x="324556" y="169333"/>
                </a:cubicBezTo>
                <a:cubicBezTo>
                  <a:pt x="357482" y="204611"/>
                  <a:pt x="392760" y="249296"/>
                  <a:pt x="423334" y="296333"/>
                </a:cubicBezTo>
                <a:cubicBezTo>
                  <a:pt x="453908" y="343370"/>
                  <a:pt x="479778" y="390407"/>
                  <a:pt x="508000" y="451555"/>
                </a:cubicBezTo>
                <a:cubicBezTo>
                  <a:pt x="536222" y="512703"/>
                  <a:pt x="571500" y="613833"/>
                  <a:pt x="592667" y="663222"/>
                </a:cubicBezTo>
                <a:cubicBezTo>
                  <a:pt x="613834" y="712611"/>
                  <a:pt x="618537" y="703204"/>
                  <a:pt x="635000" y="747889"/>
                </a:cubicBezTo>
                <a:cubicBezTo>
                  <a:pt x="651463" y="792574"/>
                  <a:pt x="667927" y="886648"/>
                  <a:pt x="691445" y="931333"/>
                </a:cubicBezTo>
                <a:cubicBezTo>
                  <a:pt x="714963" y="976018"/>
                  <a:pt x="733778" y="980722"/>
                  <a:pt x="776111" y="1016000"/>
                </a:cubicBezTo>
                <a:cubicBezTo>
                  <a:pt x="818444" y="1051278"/>
                  <a:pt x="898408" y="1119482"/>
                  <a:pt x="945445" y="1143000"/>
                </a:cubicBezTo>
                <a:cubicBezTo>
                  <a:pt x="992482" y="1166518"/>
                  <a:pt x="1025408" y="1157111"/>
                  <a:pt x="1058334" y="1157111"/>
                </a:cubicBezTo>
                <a:cubicBezTo>
                  <a:pt x="1091260" y="1157111"/>
                  <a:pt x="1105371" y="1157111"/>
                  <a:pt x="1143000" y="1143000"/>
                </a:cubicBezTo>
                <a:cubicBezTo>
                  <a:pt x="1180629" y="1128889"/>
                  <a:pt x="1234722" y="1095962"/>
                  <a:pt x="1284111" y="1072444"/>
                </a:cubicBezTo>
                <a:cubicBezTo>
                  <a:pt x="1333500" y="1048926"/>
                  <a:pt x="1385241" y="1032463"/>
                  <a:pt x="1439334" y="1001889"/>
                </a:cubicBezTo>
                <a:cubicBezTo>
                  <a:pt x="1493427" y="971315"/>
                  <a:pt x="1556926" y="919574"/>
                  <a:pt x="1608667" y="889000"/>
                </a:cubicBezTo>
                <a:cubicBezTo>
                  <a:pt x="1660408" y="858426"/>
                  <a:pt x="1700389" y="851370"/>
                  <a:pt x="1749778" y="818444"/>
                </a:cubicBezTo>
                <a:cubicBezTo>
                  <a:pt x="1799167" y="785518"/>
                  <a:pt x="1905000" y="691444"/>
                  <a:pt x="1905000" y="691444"/>
                </a:cubicBezTo>
                <a:cubicBezTo>
                  <a:pt x="1954389" y="651463"/>
                  <a:pt x="2006130" y="606777"/>
                  <a:pt x="2046111" y="578555"/>
                </a:cubicBezTo>
                <a:cubicBezTo>
                  <a:pt x="2086093" y="550333"/>
                  <a:pt x="2107259" y="545629"/>
                  <a:pt x="2144889" y="522111"/>
                </a:cubicBezTo>
                <a:cubicBezTo>
                  <a:pt x="2182519" y="498593"/>
                  <a:pt x="2220148" y="460963"/>
                  <a:pt x="2271889" y="437444"/>
                </a:cubicBezTo>
                <a:cubicBezTo>
                  <a:pt x="2323630" y="413925"/>
                  <a:pt x="2394186" y="395111"/>
                  <a:pt x="2455334" y="381000"/>
                </a:cubicBezTo>
                <a:cubicBezTo>
                  <a:pt x="2516482" y="366889"/>
                  <a:pt x="2638778" y="352778"/>
                  <a:pt x="2638778" y="352778"/>
                </a:cubicBezTo>
                <a:cubicBezTo>
                  <a:pt x="2697574" y="343371"/>
                  <a:pt x="2756370" y="329259"/>
                  <a:pt x="2808111" y="324555"/>
                </a:cubicBezTo>
                <a:cubicBezTo>
                  <a:pt x="2859852" y="319851"/>
                  <a:pt x="2906890" y="329259"/>
                  <a:pt x="2949223" y="324555"/>
                </a:cubicBezTo>
                <a:cubicBezTo>
                  <a:pt x="2991556" y="319851"/>
                  <a:pt x="3062111" y="296333"/>
                  <a:pt x="3062111" y="296333"/>
                </a:cubicBezTo>
                <a:cubicBezTo>
                  <a:pt x="3109148" y="284574"/>
                  <a:pt x="3179704" y="265759"/>
                  <a:pt x="3231445" y="254000"/>
                </a:cubicBezTo>
                <a:cubicBezTo>
                  <a:pt x="3283186" y="242241"/>
                  <a:pt x="3318464" y="232833"/>
                  <a:pt x="3372556" y="225778"/>
                </a:cubicBezTo>
                <a:cubicBezTo>
                  <a:pt x="3426648" y="218723"/>
                  <a:pt x="3497204" y="221074"/>
                  <a:pt x="3556000" y="211667"/>
                </a:cubicBezTo>
                <a:cubicBezTo>
                  <a:pt x="3614796" y="202260"/>
                  <a:pt x="3673593" y="181092"/>
                  <a:pt x="3725334" y="169333"/>
                </a:cubicBezTo>
                <a:cubicBezTo>
                  <a:pt x="3777075" y="157574"/>
                  <a:pt x="3866445" y="141111"/>
                  <a:pt x="3866445" y="141111"/>
                </a:cubicBezTo>
                <a:cubicBezTo>
                  <a:pt x="3929945" y="129352"/>
                  <a:pt x="4038130" y="112889"/>
                  <a:pt x="4106334" y="98778"/>
                </a:cubicBezTo>
                <a:cubicBezTo>
                  <a:pt x="4174538" y="84667"/>
                  <a:pt x="4216871" y="72907"/>
                  <a:pt x="4275667" y="56444"/>
                </a:cubicBezTo>
                <a:cubicBezTo>
                  <a:pt x="4334463" y="39981"/>
                  <a:pt x="4459111" y="0"/>
                  <a:pt x="4459111" y="0"/>
                </a:cubicBezTo>
              </a:path>
            </a:pathLst>
          </a:custGeom>
          <a:ln w="50800">
            <a:solidFill>
              <a:srgbClr val="FF0000"/>
            </a:solidFill>
          </a:ln>
          <a:effectLst>
            <a:outerShdw blurRad="52705" dist="45339"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テキスト ボックス 97"/>
          <p:cNvSpPr txBox="1"/>
          <p:nvPr/>
        </p:nvSpPr>
        <p:spPr>
          <a:xfrm>
            <a:off x="5209446" y="5233234"/>
            <a:ext cx="318229" cy="369332"/>
          </a:xfrm>
          <a:prstGeom prst="rect">
            <a:avLst/>
          </a:prstGeom>
          <a:noFill/>
        </p:spPr>
        <p:txBody>
          <a:bodyPr wrap="none" rtlCol="0">
            <a:spAutoFit/>
          </a:bodyPr>
          <a:lstStyle/>
          <a:p>
            <a:r>
              <a:rPr kumimoji="1" lang="en-US" altLang="ja-JP" dirty="0" smtClean="0">
                <a:solidFill>
                  <a:schemeClr val="bg1"/>
                </a:solidFill>
              </a:rPr>
              <a:t>A</a:t>
            </a:r>
            <a:endParaRPr kumimoji="1" lang="ja-JP" altLang="en-US" dirty="0">
              <a:solidFill>
                <a:schemeClr val="bg1"/>
              </a:solidFill>
            </a:endParaRPr>
          </a:p>
        </p:txBody>
      </p:sp>
      <p:sp>
        <p:nvSpPr>
          <p:cNvPr id="47" name="テキスト ボックス 97"/>
          <p:cNvSpPr txBox="1"/>
          <p:nvPr/>
        </p:nvSpPr>
        <p:spPr>
          <a:xfrm>
            <a:off x="6352446" y="5233234"/>
            <a:ext cx="318229" cy="369332"/>
          </a:xfrm>
          <a:prstGeom prst="rect">
            <a:avLst/>
          </a:prstGeom>
          <a:noFill/>
        </p:spPr>
        <p:txBody>
          <a:bodyPr wrap="none" rtlCol="0">
            <a:spAutoFit/>
          </a:bodyPr>
          <a:lstStyle/>
          <a:p>
            <a:r>
              <a:rPr kumimoji="1" lang="en-US" altLang="ja-JP" dirty="0" smtClean="0">
                <a:solidFill>
                  <a:schemeClr val="bg1"/>
                </a:solidFill>
              </a:rPr>
              <a:t>B</a:t>
            </a:r>
            <a:endParaRPr kumimoji="1" lang="ja-JP" altLang="en-US" dirty="0">
              <a:solidFill>
                <a:schemeClr val="bg1"/>
              </a:solidFill>
            </a:endParaRPr>
          </a:p>
        </p:txBody>
      </p:sp>
    </p:spTree>
    <p:extLst>
      <p:ext uri="{BB962C8B-B14F-4D97-AF65-F5344CB8AC3E}">
        <p14:creationId xmlns:p14="http://schemas.microsoft.com/office/powerpoint/2010/main" val="3507690534"/>
      </p:ext>
    </p:extLst>
  </p:cSld>
  <p:clrMapOvr>
    <a:masterClrMapping/>
  </p:clrMapOvr>
  <p:transition spd="slow">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ja-JP" dirty="0" smtClean="0"/>
              <a:t>Discussion 2/2</a:t>
            </a:r>
            <a:endParaRPr lang="en-US" dirty="0"/>
          </a:p>
        </p:txBody>
      </p:sp>
      <p:sp>
        <p:nvSpPr>
          <p:cNvPr id="14" name="スライド番号プレースホルダ 1"/>
          <p:cNvSpPr>
            <a:spLocks noGrp="1"/>
          </p:cNvSpPr>
          <p:nvPr>
            <p:ph type="sldNum" sz="quarter" idx="12"/>
          </p:nvPr>
        </p:nvSpPr>
        <p:spPr>
          <a:xfrm>
            <a:off x="6553200" y="6492875"/>
            <a:ext cx="2133600" cy="365125"/>
          </a:xfrm>
        </p:spPr>
        <p:txBody>
          <a:bodyPr/>
          <a:lstStyle/>
          <a:p>
            <a:fld id="{0B4AC312-9088-7A41-9348-5601ED868CC6}" type="slidenum">
              <a:rPr lang="en-US" smtClean="0"/>
              <a:pPr/>
              <a:t>48</a:t>
            </a:fld>
            <a:endParaRPr lang="en-US"/>
          </a:p>
        </p:txBody>
      </p:sp>
      <p:pic>
        <p:nvPicPr>
          <p:cNvPr id="30" name="Picture 29" descr="enthalpy_sfc.eps"/>
          <p:cNvPicPr>
            <a:picLocks noChangeAspect="1"/>
          </p:cNvPicPr>
          <p:nvPr/>
        </p:nvPicPr>
        <p:blipFill>
          <a:blip r:embed="rId2"/>
          <a:stretch>
            <a:fillRect/>
          </a:stretch>
        </p:blipFill>
        <p:spPr>
          <a:xfrm>
            <a:off x="769404" y="609600"/>
            <a:ext cx="7452790" cy="4953000"/>
          </a:xfrm>
          <a:prstGeom prst="rect">
            <a:avLst/>
          </a:prstGeom>
        </p:spPr>
      </p:pic>
      <p:sp>
        <p:nvSpPr>
          <p:cNvPr id="31" name="Content Placeholder 2"/>
          <p:cNvSpPr>
            <a:spLocks noGrp="1"/>
          </p:cNvSpPr>
          <p:nvPr>
            <p:ph idx="1"/>
          </p:nvPr>
        </p:nvSpPr>
        <p:spPr>
          <a:xfrm>
            <a:off x="457200" y="5581788"/>
            <a:ext cx="8229600" cy="762000"/>
          </a:xfrm>
        </p:spPr>
        <p:txBody>
          <a:bodyPr>
            <a:normAutofit fontScale="92500" lnSpcReduction="10000"/>
          </a:bodyPr>
          <a:lstStyle/>
          <a:p>
            <a:pPr algn="ctr">
              <a:buNone/>
            </a:pPr>
            <a:r>
              <a:rPr lang="en-US" altLang="ja-JP" sz="2400" dirty="0" smtClean="0"/>
              <a:t>Actually the radial flux divergence term has nonzero value</a:t>
            </a:r>
          </a:p>
          <a:p>
            <a:pPr algn="ctr">
              <a:buNone/>
            </a:pPr>
            <a:r>
              <a:rPr lang="en-US" altLang="ja-JP" sz="2400" dirty="0" smtClean="0"/>
              <a:t> up to 100-km radius</a:t>
            </a:r>
          </a:p>
          <a:p>
            <a:endParaRPr lang="en-US" dirty="0"/>
          </a:p>
        </p:txBody>
      </p:sp>
      <p:sp>
        <p:nvSpPr>
          <p:cNvPr id="32" name="Rectangle 31"/>
          <p:cNvSpPr/>
          <p:nvPr/>
        </p:nvSpPr>
        <p:spPr>
          <a:xfrm>
            <a:off x="2399816" y="1066800"/>
            <a:ext cx="1738057" cy="3921057"/>
          </a:xfrm>
          <a:prstGeom prst="rect">
            <a:avLst/>
          </a:prstGeom>
          <a:solidFill>
            <a:srgbClr val="FFFF00">
              <a:alpha val="27000"/>
            </a:srgbClr>
          </a:solidFill>
          <a:ln>
            <a:noFill/>
          </a:ln>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381002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srcRect/>
          <a:stretch>
            <a:fillRect/>
          </a:stretch>
        </p:blipFill>
        <p:spPr bwMode="auto">
          <a:xfrm>
            <a:off x="2286000" y="3276600"/>
            <a:ext cx="4194912" cy="2971800"/>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altLang="ja-JP" dirty="0"/>
              <a:t>C</a:t>
            </a:r>
            <a:r>
              <a:rPr lang="en-US" altLang="ja-JP" dirty="0" smtClean="0"/>
              <a:t>onclusion</a:t>
            </a:r>
            <a:endParaRPr lang="en-US" dirty="0"/>
          </a:p>
        </p:txBody>
      </p:sp>
      <p:sp>
        <p:nvSpPr>
          <p:cNvPr id="8" name="Content Placeholder 2"/>
          <p:cNvSpPr>
            <a:spLocks noGrp="1"/>
          </p:cNvSpPr>
          <p:nvPr>
            <p:ph idx="1"/>
          </p:nvPr>
        </p:nvSpPr>
        <p:spPr>
          <a:xfrm>
            <a:off x="457200" y="609600"/>
            <a:ext cx="8229600" cy="3048000"/>
          </a:xfrm>
        </p:spPr>
        <p:txBody>
          <a:bodyPr>
            <a:normAutofit/>
          </a:bodyPr>
          <a:lstStyle/>
          <a:p>
            <a:r>
              <a:rPr lang="en-US" altLang="ja-JP" sz="2000" b="1" dirty="0" smtClean="0"/>
              <a:t>The numerical experiments revealed there is an effective radius in a developed TC</a:t>
            </a:r>
          </a:p>
          <a:p>
            <a:pPr lvl="0"/>
            <a:r>
              <a:rPr lang="en-US" altLang="ja-JP" sz="2000" dirty="0" smtClean="0"/>
              <a:t>In this experiment, the radius locates around the 100-km radius.</a:t>
            </a:r>
          </a:p>
          <a:p>
            <a:r>
              <a:rPr lang="en-US" altLang="ja-JP" sz="2000" dirty="0" smtClean="0"/>
              <a:t>The results indicate that the effective radius can be interpreted as the point where the radial gradient of </a:t>
            </a:r>
            <a:r>
              <a:rPr lang="en-US" altLang="ja-JP" sz="2000" dirty="0" err="1" smtClean="0"/>
              <a:t>ru</a:t>
            </a:r>
            <a:r>
              <a:rPr lang="en-US" altLang="ja-JP" sz="2000" dirty="0" smtClean="0"/>
              <a:t> becomes small.</a:t>
            </a:r>
          </a:p>
          <a:p>
            <a:pPr lvl="0"/>
            <a:endParaRPr lang="en-US" altLang="ja-JP" sz="2000" dirty="0" smtClean="0"/>
          </a:p>
          <a:p>
            <a:endParaRPr lang="en-US" altLang="ja-JP" sz="2000" b="1" dirty="0" smtClean="0"/>
          </a:p>
          <a:p>
            <a:endParaRPr lang="en-US" altLang="ja-JP" sz="2000" b="1" dirty="0" smtClean="0"/>
          </a:p>
          <a:p>
            <a:endParaRPr lang="en-US" altLang="ja-JP" sz="2000" b="1" dirty="0" smtClean="0"/>
          </a:p>
          <a:p>
            <a:endParaRPr lang="en-US" sz="2000" dirty="0"/>
          </a:p>
        </p:txBody>
      </p:sp>
      <p:sp>
        <p:nvSpPr>
          <p:cNvPr id="5" name="Slide Number Placeholder 3"/>
          <p:cNvSpPr>
            <a:spLocks noGrp="1"/>
          </p:cNvSpPr>
          <p:nvPr>
            <p:ph type="sldNum" sz="quarter" idx="12"/>
          </p:nvPr>
        </p:nvSpPr>
        <p:spPr>
          <a:xfrm>
            <a:off x="6553200" y="6492875"/>
            <a:ext cx="2133600" cy="365125"/>
          </a:xfrm>
        </p:spPr>
        <p:txBody>
          <a:bodyPr/>
          <a:lstStyle/>
          <a:p>
            <a:fld id="{0B4AC312-9088-7A41-9348-5601ED868CC6}" type="slidenum">
              <a:rPr lang="en-US" smtClean="0"/>
              <a:pPr/>
              <a:t>49</a:t>
            </a:fld>
            <a:endParaRPr lang="en-US" dirty="0"/>
          </a:p>
        </p:txBody>
      </p:sp>
    </p:spTree>
    <p:extLst>
      <p:ext uri="{BB962C8B-B14F-4D97-AF65-F5344CB8AC3E}">
        <p14:creationId xmlns:p14="http://schemas.microsoft.com/office/powerpoint/2010/main" val="1581276842"/>
      </p:ext>
    </p:extLst>
  </p:cSld>
  <p:clrMapOvr>
    <a:masterClrMapping/>
  </p:clrMapOvr>
  <p:transition spd="slow">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B4AC312-9088-7A41-9348-5601ED868CC6}" type="slidenum">
              <a:rPr lang="en-US" smtClean="0"/>
              <a:pPr/>
              <a:t>5</a:t>
            </a:fld>
            <a:endParaRPr lang="en-US"/>
          </a:p>
        </p:txBody>
      </p:sp>
      <p:grpSp>
        <p:nvGrpSpPr>
          <p:cNvPr id="21" name="グループ化 20"/>
          <p:cNvGrpSpPr/>
          <p:nvPr/>
        </p:nvGrpSpPr>
        <p:grpSpPr>
          <a:xfrm>
            <a:off x="6248400" y="3886200"/>
            <a:ext cx="2895600" cy="2530475"/>
            <a:chOff x="6248400" y="3886200"/>
            <a:chExt cx="2895600" cy="2530475"/>
          </a:xfrm>
        </p:grpSpPr>
        <p:sp>
          <p:nvSpPr>
            <p:cNvPr id="6" name="正方形/長方形 5"/>
            <p:cNvSpPr/>
            <p:nvPr/>
          </p:nvSpPr>
          <p:spPr>
            <a:xfrm>
              <a:off x="6248400" y="3886200"/>
              <a:ext cx="2895600" cy="25304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cxnSp>
          <p:nvCxnSpPr>
            <p:cNvPr id="8" name="直線矢印コネクタ 7"/>
            <p:cNvCxnSpPr/>
            <p:nvPr/>
          </p:nvCxnSpPr>
          <p:spPr>
            <a:xfrm>
              <a:off x="8915400" y="4335472"/>
              <a:ext cx="0" cy="176052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テキスト ボックス 8"/>
            <p:cNvSpPr txBox="1"/>
            <p:nvPr/>
          </p:nvSpPr>
          <p:spPr>
            <a:xfrm>
              <a:off x="7924800" y="4193847"/>
              <a:ext cx="985141" cy="461665"/>
            </a:xfrm>
            <a:prstGeom prst="rect">
              <a:avLst/>
            </a:prstGeom>
            <a:noFill/>
          </p:spPr>
          <p:txBody>
            <a:bodyPr wrap="none" rtlCol="0">
              <a:spAutoFit/>
            </a:bodyPr>
            <a:lstStyle/>
            <a:p>
              <a:r>
                <a:rPr kumimoji="1" lang="en-US" altLang="ja-JP" sz="1200" dirty="0" smtClean="0"/>
                <a:t>Temperature</a:t>
              </a:r>
            </a:p>
            <a:p>
              <a:r>
                <a:rPr kumimoji="1" lang="en-US" altLang="ja-JP" sz="1200" dirty="0"/>
                <a:t>D</a:t>
              </a:r>
              <a:r>
                <a:rPr kumimoji="1" lang="en-US" altLang="ja-JP" sz="1200" dirty="0" smtClean="0"/>
                <a:t>ensity</a:t>
              </a:r>
              <a:endParaRPr kumimoji="1" lang="ja-JP" altLang="en-US" sz="1200" dirty="0"/>
            </a:p>
          </p:txBody>
        </p:sp>
        <p:cxnSp>
          <p:nvCxnSpPr>
            <p:cNvPr id="12" name="直線コネクタ 11"/>
            <p:cNvCxnSpPr/>
            <p:nvPr/>
          </p:nvCxnSpPr>
          <p:spPr>
            <a:xfrm>
              <a:off x="6629400" y="5638800"/>
              <a:ext cx="2247900" cy="0"/>
            </a:xfrm>
            <a:prstGeom prst="line">
              <a:avLst/>
            </a:prstGeom>
            <a:ln>
              <a:solidFill>
                <a:srgbClr val="FF6565"/>
              </a:solidFill>
            </a:ln>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a:off x="6629400" y="5151437"/>
              <a:ext cx="2247900" cy="0"/>
            </a:xfrm>
            <a:prstGeom prst="line">
              <a:avLst/>
            </a:prstGeom>
            <a:ln>
              <a:solidFill>
                <a:srgbClr val="FFA3A3"/>
              </a:solidFill>
            </a:ln>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a:off x="6629400" y="4648200"/>
              <a:ext cx="2247900" cy="0"/>
            </a:xfrm>
            <a:prstGeom prst="line">
              <a:avLst/>
            </a:prstGeom>
            <a:ln>
              <a:solidFill>
                <a:srgbClr val="FFC5C5"/>
              </a:solidFill>
            </a:ln>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a:off x="6629400" y="6096000"/>
              <a:ext cx="22479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p:nvPr/>
          </p:nvCxnSpPr>
          <p:spPr>
            <a:xfrm flipV="1">
              <a:off x="6477000" y="4046537"/>
              <a:ext cx="0" cy="2209800"/>
            </a:xfrm>
            <a:prstGeom prst="straightConnector1">
              <a:avLst/>
            </a:prstGeom>
            <a:ln>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6477000" y="3962400"/>
              <a:ext cx="1206228" cy="461665"/>
            </a:xfrm>
            <a:prstGeom prst="rect">
              <a:avLst/>
            </a:prstGeom>
            <a:noFill/>
            <a:ln>
              <a:noFill/>
            </a:ln>
          </p:spPr>
          <p:txBody>
            <a:bodyPr wrap="none" rtlCol="0">
              <a:spAutoFit/>
            </a:bodyPr>
            <a:lstStyle/>
            <a:p>
              <a:r>
                <a:rPr kumimoji="1" lang="en-US" altLang="ja-JP" sz="1200" dirty="0" smtClean="0">
                  <a:solidFill>
                    <a:schemeClr val="tx1">
                      <a:lumMod val="75000"/>
                      <a:lumOff val="25000"/>
                    </a:schemeClr>
                  </a:solidFill>
                </a:rPr>
                <a:t>Height, </a:t>
              </a:r>
            </a:p>
            <a:p>
              <a:r>
                <a:rPr kumimoji="1" lang="en-US" altLang="ja-JP" sz="1200" dirty="0" smtClean="0">
                  <a:solidFill>
                    <a:schemeClr val="tx1">
                      <a:lumMod val="75000"/>
                      <a:lumOff val="25000"/>
                    </a:schemeClr>
                  </a:solidFill>
                </a:rPr>
                <a:t>Inverse pressure</a:t>
              </a:r>
              <a:endParaRPr kumimoji="1" lang="ja-JP" altLang="en-US" sz="1200" dirty="0">
                <a:solidFill>
                  <a:schemeClr val="tx1">
                    <a:lumMod val="75000"/>
                    <a:lumOff val="25000"/>
                  </a:schemeClr>
                </a:solidFill>
              </a:endParaRPr>
            </a:p>
          </p:txBody>
        </p:sp>
      </p:grpSp>
      <p:sp>
        <p:nvSpPr>
          <p:cNvPr id="20" name="円/楕円 19"/>
          <p:cNvSpPr/>
          <p:nvPr/>
        </p:nvSpPr>
        <p:spPr>
          <a:xfrm>
            <a:off x="7353300" y="5715000"/>
            <a:ext cx="685800" cy="228600"/>
          </a:xfrm>
          <a:prstGeom prst="ellipse">
            <a:avLst/>
          </a:prstGeom>
          <a:solidFill>
            <a:srgbClr val="007F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7363216" y="5715000"/>
            <a:ext cx="685800" cy="22860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158597357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3"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3.33333E-6 1.11022E-16 L 3.33333E-6 -0.10556 " pathEditMode="relative" rAng="0" ptsTypes="AA">
                                      <p:cBhvr>
                                        <p:cTn id="16" dur="2000" fill="hold"/>
                                        <p:tgtEl>
                                          <p:spTgt spid="20"/>
                                        </p:tgtEl>
                                        <p:attrNameLst>
                                          <p:attrName>ppt_x</p:attrName>
                                          <p:attrName>ppt_y</p:attrName>
                                        </p:attrNameLst>
                                      </p:cBhvr>
                                      <p:rCtr x="0" y="-5278"/>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3.33333E-6 -0.10556 L 3.33333E-6 1.11022E-16 " pathEditMode="relative" rAng="0" ptsTypes="AA">
                                      <p:cBhvr>
                                        <p:cTn id="20" dur="2000" fill="hold"/>
                                        <p:tgtEl>
                                          <p:spTgt spid="20"/>
                                        </p:tgtEl>
                                        <p:attrNameLst>
                                          <p:attrName>ppt_x</p:attrName>
                                          <p:attrName>ppt_y</p:attrName>
                                        </p:attrNameLst>
                                      </p:cBhvr>
                                      <p:rCtr x="0" y="5278"/>
                                    </p:animMotion>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2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3"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0" nodeType="clickEffect">
                                  <p:stCondLst>
                                    <p:cond delay="0"/>
                                  </p:stCondLst>
                                  <p:childTnLst>
                                    <p:animMotion origin="layout" path="M 3.33333E-6 1.11022E-16 L 3.33333E-6 -0.10556 " pathEditMode="relative" rAng="0" ptsTypes="AA">
                                      <p:cBhvr>
                                        <p:cTn id="33" dur="2000" fill="hold"/>
                                        <p:tgtEl>
                                          <p:spTgt spid="22"/>
                                        </p:tgtEl>
                                        <p:attrNameLst>
                                          <p:attrName>ppt_x</p:attrName>
                                          <p:attrName>ppt_y</p:attrName>
                                        </p:attrNameLst>
                                      </p:cBhvr>
                                      <p:rCtr x="0" y="-5278"/>
                                    </p:animMotion>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0.00104 -0.10545 L -0.00104 -0.19426 " pathEditMode="relative" rAng="0" ptsTypes="AA">
                                      <p:cBhvr>
                                        <p:cTn id="37" dur="2000" fill="hold"/>
                                        <p:tgtEl>
                                          <p:spTgt spid="22"/>
                                        </p:tgtEl>
                                        <p:attrNameLst>
                                          <p:attrName>ppt_x</p:attrName>
                                          <p:attrName>ppt_y</p:attrName>
                                        </p:attrNameLst>
                                      </p:cBhvr>
                                      <p:rCtr x="0" y="-44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0" grpId="2" animBg="1"/>
      <p:bldP spid="20" grpId="3" animBg="1"/>
      <p:bldP spid="22" grpId="0" animBg="1"/>
      <p:bldP spid="22" grpId="1" animBg="1"/>
      <p:bldP spid="22" grpId="3"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5"/>
          <p:cNvSpPr/>
          <p:nvPr/>
        </p:nvSpPr>
        <p:spPr>
          <a:xfrm>
            <a:off x="457200" y="1844040"/>
            <a:ext cx="8229600" cy="3294534"/>
          </a:xfrm>
          <a:prstGeom prst="rect">
            <a:avLst/>
          </a:prstGeom>
          <a:gradFill flip="none" rotWithShape="1">
            <a:gsLst>
              <a:gs pos="0">
                <a:srgbClr val="3366FF">
                  <a:alpha val="24000"/>
                </a:srgbClr>
              </a:gs>
              <a:gs pos="100000">
                <a:srgbClr val="FFFFFF">
                  <a:alpha val="24000"/>
                </a:srgb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57200" y="609600"/>
            <a:ext cx="8229600" cy="1234440"/>
          </a:xfrm>
          <a:prstGeom prst="rect">
            <a:avLst/>
          </a:prstGeom>
          <a:solidFill>
            <a:srgbClr val="BA89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altLang="ja-JP" dirty="0"/>
              <a:t>Possible Application </a:t>
            </a:r>
            <a:r>
              <a:rPr lang="ja-JP" altLang="en-US" dirty="0"/>
              <a:t>①</a:t>
            </a:r>
            <a:endParaRPr lang="en-US" dirty="0"/>
          </a:p>
        </p:txBody>
      </p:sp>
      <p:sp>
        <p:nvSpPr>
          <p:cNvPr id="3" name="Content Placeholder 2"/>
          <p:cNvSpPr>
            <a:spLocks noGrp="1"/>
          </p:cNvSpPr>
          <p:nvPr>
            <p:ph idx="1"/>
          </p:nvPr>
        </p:nvSpPr>
        <p:spPr>
          <a:xfrm>
            <a:off x="457200" y="5138573"/>
            <a:ext cx="8229600" cy="1490827"/>
          </a:xfrm>
        </p:spPr>
        <p:txBody>
          <a:bodyPr>
            <a:normAutofit/>
          </a:bodyPr>
          <a:lstStyle/>
          <a:p>
            <a:r>
              <a:rPr lang="ja-JP" altLang="en-US" sz="2000" dirty="0" smtClean="0"/>
              <a:t>陸に接近した</a:t>
            </a:r>
            <a:r>
              <a:rPr lang="en-US" altLang="ja-JP" sz="2000" dirty="0" smtClean="0"/>
              <a:t>TC</a:t>
            </a:r>
            <a:r>
              <a:rPr lang="ja-JP" altLang="en-US" sz="2000" dirty="0" smtClean="0"/>
              <a:t>が、どの程度離れたところから（直接）強度に影響が出て来るのか分かる</a:t>
            </a:r>
            <a:endParaRPr lang="en-US" altLang="ja-JP" sz="2000" dirty="0" smtClean="0"/>
          </a:p>
          <a:p>
            <a:r>
              <a:rPr lang="ja-JP" altLang="en-US" sz="2000" dirty="0" smtClean="0"/>
              <a:t>例えば陸地に並走する</a:t>
            </a:r>
            <a:r>
              <a:rPr lang="en-US" altLang="ja-JP" sz="2000" dirty="0" smtClean="0"/>
              <a:t>TC</a:t>
            </a:r>
            <a:r>
              <a:rPr lang="ja-JP" altLang="en-US" sz="2000" dirty="0" smtClean="0"/>
              <a:t>でも、有効半径より外側に陸が位置していれば強度に直接的な影響はない</a:t>
            </a:r>
            <a:endParaRPr lang="en-US" altLang="ja-JP" sz="2000" dirty="0" smtClean="0"/>
          </a:p>
        </p:txBody>
      </p:sp>
      <p:sp>
        <p:nvSpPr>
          <p:cNvPr id="4" name="Slide Number Placeholder 3"/>
          <p:cNvSpPr>
            <a:spLocks noGrp="1"/>
          </p:cNvSpPr>
          <p:nvPr>
            <p:ph type="sldNum" sz="quarter" idx="12"/>
          </p:nvPr>
        </p:nvSpPr>
        <p:spPr/>
        <p:txBody>
          <a:bodyPr/>
          <a:lstStyle/>
          <a:p>
            <a:fld id="{0B4AC312-9088-7A41-9348-5601ED868CC6}" type="slidenum">
              <a:rPr lang="en-US" smtClean="0"/>
              <a:pPr/>
              <a:t>50</a:t>
            </a:fld>
            <a:endParaRPr lang="en-US"/>
          </a:p>
        </p:txBody>
      </p:sp>
      <p:sp>
        <p:nvSpPr>
          <p:cNvPr id="7" name="Oval 6"/>
          <p:cNvSpPr/>
          <p:nvPr/>
        </p:nvSpPr>
        <p:spPr>
          <a:xfrm>
            <a:off x="2868168" y="1295400"/>
            <a:ext cx="3456432" cy="3456432"/>
          </a:xfrm>
          <a:prstGeom prst="ellipse">
            <a:avLst/>
          </a:prstGeom>
          <a:gradFill flip="none" rotWithShape="1">
            <a:gsLst>
              <a:gs pos="0">
                <a:schemeClr val="bg1">
                  <a:lumMod val="95000"/>
                  <a:alpha val="50000"/>
                </a:schemeClr>
              </a:gs>
              <a:gs pos="100000">
                <a:schemeClr val="bg1">
                  <a:alpha val="50000"/>
                </a:schemeClr>
              </a:gs>
            </a:gsLst>
            <a:lin ang="0" scaled="1"/>
            <a:tileRect/>
          </a:gradFill>
          <a:ln cap="flat">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ltLang="ja-JP">
              <a:solidFill>
                <a:srgbClr val="FFFFFF"/>
              </a:solidFill>
              <a:cs typeface="ＭＳ Ｐゴシック" pitchFamily="-107" charset="-128"/>
            </a:endParaRPr>
          </a:p>
        </p:txBody>
      </p:sp>
      <p:sp>
        <p:nvSpPr>
          <p:cNvPr id="8" name="Oval 7"/>
          <p:cNvSpPr/>
          <p:nvPr/>
        </p:nvSpPr>
        <p:spPr>
          <a:xfrm>
            <a:off x="3690937" y="2148840"/>
            <a:ext cx="1828800" cy="1828800"/>
          </a:xfrm>
          <a:prstGeom prst="ellipse">
            <a:avLst/>
          </a:prstGeom>
          <a:gradFill flip="none" rotWithShape="1">
            <a:gsLst>
              <a:gs pos="0">
                <a:srgbClr val="FA6400"/>
              </a:gs>
              <a:gs pos="100000">
                <a:schemeClr val="tx1"/>
              </a:gs>
              <a:gs pos="61000">
                <a:srgbClr val="FA6400"/>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ltLang="ja-JP">
              <a:solidFill>
                <a:srgbClr val="FFFFFF"/>
              </a:solidFill>
              <a:cs typeface="ＭＳ Ｐゴシック" pitchFamily="-107" charset="-128"/>
            </a:endParaRPr>
          </a:p>
        </p:txBody>
      </p:sp>
      <p:grpSp>
        <p:nvGrpSpPr>
          <p:cNvPr id="9" name="Group 42"/>
          <p:cNvGrpSpPr>
            <a:grpSpLocks/>
          </p:cNvGrpSpPr>
          <p:nvPr/>
        </p:nvGrpSpPr>
        <p:grpSpPr bwMode="auto">
          <a:xfrm>
            <a:off x="4148137" y="2711607"/>
            <a:ext cx="984250" cy="580233"/>
            <a:chOff x="2057400" y="4843272"/>
            <a:chExt cx="984504" cy="381000"/>
          </a:xfrm>
        </p:grpSpPr>
        <p:sp>
          <p:nvSpPr>
            <p:cNvPr id="10" name="Arc 9"/>
            <p:cNvSpPr/>
            <p:nvPr/>
          </p:nvSpPr>
          <p:spPr>
            <a:xfrm>
              <a:off x="2057400" y="4885605"/>
              <a:ext cx="609600" cy="338667"/>
            </a:xfrm>
            <a:prstGeom prst="arc">
              <a:avLst/>
            </a:prstGeom>
            <a:noFill/>
            <a:ln w="38100">
              <a:solidFill>
                <a:schemeClr val="bg1">
                  <a:lumMod val="75000"/>
                </a:schemeClr>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 name="Arc 10"/>
            <p:cNvSpPr/>
            <p:nvPr/>
          </p:nvSpPr>
          <p:spPr>
            <a:xfrm rot="10800000">
              <a:off x="2432304" y="4843272"/>
              <a:ext cx="609600" cy="338667"/>
            </a:xfrm>
            <a:prstGeom prst="arc">
              <a:avLst/>
            </a:prstGeom>
            <a:noFill/>
            <a:ln w="38100">
              <a:solidFill>
                <a:schemeClr val="bg1">
                  <a:lumMod val="75000"/>
                </a:schemeClr>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Oval 11"/>
            <p:cNvSpPr/>
            <p:nvPr/>
          </p:nvSpPr>
          <p:spPr>
            <a:xfrm>
              <a:off x="2349575" y="4927409"/>
              <a:ext cx="389038" cy="2159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ltLang="ja-JP">
                <a:solidFill>
                  <a:srgbClr val="FFFFFF"/>
                </a:solidFill>
                <a:cs typeface="ＭＳ Ｐゴシック" pitchFamily="-107" charset="-128"/>
              </a:endParaRPr>
            </a:p>
          </p:txBody>
        </p:sp>
      </p:grpSp>
      <p:cxnSp>
        <p:nvCxnSpPr>
          <p:cNvPr id="13" name="Straight Connector 12"/>
          <p:cNvCxnSpPr/>
          <p:nvPr/>
        </p:nvCxnSpPr>
        <p:spPr>
          <a:xfrm>
            <a:off x="4646612" y="2990218"/>
            <a:ext cx="2135190" cy="0"/>
          </a:xfrm>
          <a:prstGeom prst="line">
            <a:avLst/>
          </a:prstGeom>
          <a:ln w="50800">
            <a:solidFill>
              <a:srgbClr val="000000"/>
            </a:solidFill>
            <a:headEnd type="none"/>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6509790"/>
      </p:ext>
    </p:extLst>
  </p:cSld>
  <p:clrMapOvr>
    <a:masterClrMapping/>
  </p:clrMapOvr>
  <p:transition spd="slow">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ja-JP" dirty="0" smtClean="0"/>
              <a:t>Possible Application ②</a:t>
            </a:r>
            <a:endParaRPr lang="en-US" dirty="0"/>
          </a:p>
        </p:txBody>
      </p:sp>
      <p:sp>
        <p:nvSpPr>
          <p:cNvPr id="3" name="Content Placeholder 2"/>
          <p:cNvSpPr>
            <a:spLocks noGrp="1"/>
          </p:cNvSpPr>
          <p:nvPr>
            <p:ph idx="1"/>
          </p:nvPr>
        </p:nvSpPr>
        <p:spPr>
          <a:xfrm>
            <a:off x="457200" y="5138573"/>
            <a:ext cx="8420100" cy="1490827"/>
          </a:xfrm>
        </p:spPr>
        <p:txBody>
          <a:bodyPr>
            <a:normAutofit fontScale="92500" lnSpcReduction="20000"/>
          </a:bodyPr>
          <a:lstStyle/>
          <a:p>
            <a:r>
              <a:rPr lang="en-US" altLang="ja-JP" sz="2000" dirty="0" err="1" smtClean="0"/>
              <a:t>Mesoscale</a:t>
            </a:r>
            <a:r>
              <a:rPr lang="en-US" altLang="ja-JP" sz="2000" dirty="0" smtClean="0"/>
              <a:t> vortices in the ocean are very common</a:t>
            </a:r>
          </a:p>
          <a:p>
            <a:r>
              <a:rPr lang="en-US" altLang="ja-JP" sz="2000" dirty="0" smtClean="0"/>
              <a:t>Fluctuation of temperature inside the effective radius changes typhoon intensity</a:t>
            </a:r>
          </a:p>
          <a:p>
            <a:r>
              <a:rPr lang="en-US" altLang="ja-JP" sz="2000" dirty="0" smtClean="0"/>
              <a:t>Track forecast is fairly good</a:t>
            </a:r>
          </a:p>
          <a:p>
            <a:pPr>
              <a:buNone/>
            </a:pPr>
            <a:r>
              <a:rPr lang="en-US" altLang="ja-JP" sz="2000" dirty="0" smtClean="0"/>
              <a:t>⇒Combining with track forecast, the effective radius can be a good indicator.</a:t>
            </a:r>
          </a:p>
        </p:txBody>
      </p:sp>
      <p:sp>
        <p:nvSpPr>
          <p:cNvPr id="4" name="Slide Number Placeholder 3"/>
          <p:cNvSpPr>
            <a:spLocks noGrp="1"/>
          </p:cNvSpPr>
          <p:nvPr>
            <p:ph type="sldNum" sz="quarter" idx="12"/>
          </p:nvPr>
        </p:nvSpPr>
        <p:spPr/>
        <p:txBody>
          <a:bodyPr/>
          <a:lstStyle/>
          <a:p>
            <a:fld id="{0B4AC312-9088-7A41-9348-5601ED868CC6}" type="slidenum">
              <a:rPr lang="en-US" smtClean="0"/>
              <a:pPr/>
              <a:t>51</a:t>
            </a:fld>
            <a:endParaRPr lang="en-US"/>
          </a:p>
        </p:txBody>
      </p:sp>
      <p:pic>
        <p:nvPicPr>
          <p:cNvPr id="5" name="Picture 2"/>
          <p:cNvPicPr>
            <a:picLocks noChangeAspect="1" noChangeArrowheads="1"/>
          </p:cNvPicPr>
          <p:nvPr/>
        </p:nvPicPr>
        <p:blipFill>
          <a:blip r:embed="rId2"/>
          <a:srcRect/>
          <a:stretch>
            <a:fillRect/>
          </a:stretch>
        </p:blipFill>
        <p:spPr bwMode="auto">
          <a:xfrm>
            <a:off x="1554938" y="619125"/>
            <a:ext cx="5912662" cy="4519448"/>
          </a:xfrm>
          <a:prstGeom prst="rect">
            <a:avLst/>
          </a:prstGeom>
          <a:noFill/>
          <a:ln w="9525">
            <a:noFill/>
            <a:miter lim="800000"/>
            <a:headEnd/>
            <a:tailEnd/>
          </a:ln>
        </p:spPr>
      </p:pic>
      <p:grpSp>
        <p:nvGrpSpPr>
          <p:cNvPr id="14" name="図形グループ 13"/>
          <p:cNvGrpSpPr/>
          <p:nvPr/>
        </p:nvGrpSpPr>
        <p:grpSpPr>
          <a:xfrm>
            <a:off x="5610529" y="3505200"/>
            <a:ext cx="910262" cy="910262"/>
            <a:chOff x="2868168" y="1295400"/>
            <a:chExt cx="3456432" cy="3456432"/>
          </a:xfrm>
        </p:grpSpPr>
        <p:sp>
          <p:nvSpPr>
            <p:cNvPr id="8" name="Oval 6"/>
            <p:cNvSpPr/>
            <p:nvPr/>
          </p:nvSpPr>
          <p:spPr>
            <a:xfrm>
              <a:off x="2868168" y="1295400"/>
              <a:ext cx="3456432" cy="3456432"/>
            </a:xfrm>
            <a:prstGeom prst="ellipse">
              <a:avLst/>
            </a:prstGeom>
            <a:gradFill flip="none" rotWithShape="1">
              <a:gsLst>
                <a:gs pos="0">
                  <a:schemeClr val="bg1">
                    <a:lumMod val="95000"/>
                    <a:alpha val="50000"/>
                  </a:schemeClr>
                </a:gs>
                <a:gs pos="100000">
                  <a:schemeClr val="bg1">
                    <a:alpha val="50000"/>
                  </a:schemeClr>
                </a:gs>
              </a:gsLst>
              <a:lin ang="0" scaled="1"/>
              <a:tileRect/>
            </a:gradFill>
            <a:ln cap="flat">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ltLang="ja-JP">
                <a:solidFill>
                  <a:srgbClr val="FFFFFF"/>
                </a:solidFill>
                <a:cs typeface="ＭＳ Ｐゴシック" pitchFamily="-107" charset="-128"/>
              </a:endParaRPr>
            </a:p>
          </p:txBody>
        </p:sp>
        <p:sp>
          <p:nvSpPr>
            <p:cNvPr id="9" name="Oval 7"/>
            <p:cNvSpPr/>
            <p:nvPr/>
          </p:nvSpPr>
          <p:spPr>
            <a:xfrm>
              <a:off x="3690937" y="2148840"/>
              <a:ext cx="1828800" cy="1828800"/>
            </a:xfrm>
            <a:prstGeom prst="ellipse">
              <a:avLst/>
            </a:prstGeom>
            <a:gradFill flip="none" rotWithShape="1">
              <a:gsLst>
                <a:gs pos="0">
                  <a:srgbClr val="FA6400"/>
                </a:gs>
                <a:gs pos="100000">
                  <a:schemeClr val="tx1"/>
                </a:gs>
                <a:gs pos="61000">
                  <a:srgbClr val="FA6400"/>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ltLang="ja-JP">
                <a:solidFill>
                  <a:srgbClr val="FFFFFF"/>
                </a:solidFill>
                <a:cs typeface="ＭＳ Ｐゴシック" pitchFamily="-107" charset="-128"/>
              </a:endParaRPr>
            </a:p>
          </p:txBody>
        </p:sp>
        <p:grpSp>
          <p:nvGrpSpPr>
            <p:cNvPr id="10" name="Group 42"/>
            <p:cNvGrpSpPr>
              <a:grpSpLocks/>
            </p:cNvGrpSpPr>
            <p:nvPr/>
          </p:nvGrpSpPr>
          <p:grpSpPr bwMode="auto">
            <a:xfrm>
              <a:off x="4148137" y="2711607"/>
              <a:ext cx="984250" cy="580233"/>
              <a:chOff x="2057400" y="4843272"/>
              <a:chExt cx="984504" cy="381000"/>
            </a:xfrm>
          </p:grpSpPr>
          <p:sp>
            <p:nvSpPr>
              <p:cNvPr id="11" name="Arc 9"/>
              <p:cNvSpPr/>
              <p:nvPr/>
            </p:nvSpPr>
            <p:spPr>
              <a:xfrm>
                <a:off x="2057400" y="4885605"/>
                <a:ext cx="609600" cy="338667"/>
              </a:xfrm>
              <a:prstGeom prst="arc">
                <a:avLst/>
              </a:prstGeom>
              <a:noFill/>
              <a:ln w="38100">
                <a:solidFill>
                  <a:schemeClr val="bg1">
                    <a:lumMod val="75000"/>
                  </a:schemeClr>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Arc 10"/>
              <p:cNvSpPr/>
              <p:nvPr/>
            </p:nvSpPr>
            <p:spPr>
              <a:xfrm rot="10800000">
                <a:off x="2432304" y="4843272"/>
                <a:ext cx="609600" cy="338667"/>
              </a:xfrm>
              <a:prstGeom prst="arc">
                <a:avLst/>
              </a:prstGeom>
              <a:noFill/>
              <a:ln w="38100">
                <a:solidFill>
                  <a:schemeClr val="bg1">
                    <a:lumMod val="75000"/>
                  </a:schemeClr>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3" name="Oval 11"/>
              <p:cNvSpPr/>
              <p:nvPr/>
            </p:nvSpPr>
            <p:spPr>
              <a:xfrm>
                <a:off x="2349575" y="4927409"/>
                <a:ext cx="389038" cy="2159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ltLang="ja-JP">
                  <a:solidFill>
                    <a:srgbClr val="FFFFFF"/>
                  </a:solidFill>
                  <a:cs typeface="ＭＳ Ｐゴシック" pitchFamily="-107" charset="-128"/>
                </a:endParaRPr>
              </a:p>
            </p:txBody>
          </p:sp>
        </p:grpSp>
      </p:grpSp>
    </p:spTree>
    <p:extLst>
      <p:ext uri="{BB962C8B-B14F-4D97-AF65-F5344CB8AC3E}">
        <p14:creationId xmlns:p14="http://schemas.microsoft.com/office/powerpoint/2010/main" val="209478538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2000" accel="50000" decel="50000" fill="hold" nodeType="clickEffect">
                                  <p:stCondLst>
                                    <p:cond delay="0"/>
                                  </p:stCondLst>
                                  <p:childTnLst>
                                    <p:animMotion origin="layout" path="M 2.81104E-6 1.3876E-7 C -0.01006 -0.00116 -0.02533 -0.00694 -0.03575 -0.0074 C -0.0708 -0.00902 -0.10585 -0.00925 -0.14073 -0.00994 C -0.14576 -0.01087 -0.15096 -0.01087 -0.15582 -0.01249 C -0.15808 -0.01341 -0.15947 -0.01619 -0.16137 -0.01734 C -0.17109 -0.02313 -0.1815 -0.0259 -0.19139 -0.02983 C -0.21274 -0.04926 -0.18237 -0.02266 -0.20267 -0.03746 C -0.20666 -0.04047 -0.21395 -0.04741 -0.21395 -0.04741 C -0.21829 -0.06383 -0.21239 -0.04764 -0.22141 -0.05735 C -0.22332 -0.05944 -0.22367 -0.06314 -0.22523 -0.06499 C -0.2287 -0.06915 -0.23651 -0.07493 -0.23651 -0.07493 C -0.24414 -0.09042 -0.24293 -0.08511 -0.24588 -0.09736 C -0.24657 -0.09991 -0.24623 -0.10314 -0.24761 -0.10499 C -0.24918 -0.10708 -0.25143 -0.10684 -0.25334 -0.10754 C -0.25837 -0.12697 -0.25056 -0.10314 -0.26271 -0.11748 C -0.27243 -0.12905 -0.27087 -0.14524 -0.28145 -0.15495 C -0.28405 -0.16004 -0.28752 -0.16443 -0.28891 -0.16998 C -0.29325 -0.18709 -0.29603 -0.2019 -0.30765 -0.21253 C -0.30835 -0.21508 -0.30869 -0.21762 -0.30956 -0.21993 C -0.3106 -0.22271 -0.31251 -0.22479 -0.31338 -0.22734 C -0.31876 -0.24306 -0.31355 -0.24792 -0.32466 -0.25231 C -0.33108 -0.26133 -0.33455 -0.26457 -0.3434 -0.26734 C -0.34531 -0.26919 -0.34704 -0.27128 -0.34895 -0.27243 C -0.35138 -0.27382 -0.35433 -0.27313 -0.35641 -0.27498 C -0.35832 -0.27683 -0.35849 -0.28076 -0.36023 -0.28238 C -0.36405 -0.28585 -0.36908 -0.28561 -0.37342 -0.28746 C -0.37723 -0.2951 -0.37897 -0.3025 -0.38279 -0.3099 C -0.38227 -0.32747 -0.38209 -0.34505 -0.38088 -0.3624 C -0.3807 -0.36771 -0.37342 -0.37488 -0.37342 -0.37488 " pathEditMode="relative" ptsTypes="ffffffffffffffffffffffffffffA">
                                      <p:cBhvr>
                                        <p:cTn id="6" dur="5000" fill="hold"/>
                                        <p:tgtEl>
                                          <p:spTgt spid="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hurricane-1.jpg"/>
          <p:cNvPicPr>
            <a:picLocks noChangeAspect="1"/>
          </p:cNvPicPr>
          <p:nvPr/>
        </p:nvPicPr>
        <p:blipFill>
          <a:blip r:embed="rId2">
            <a:lum bright="10000" contrast="-10000"/>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p>
            <a:r>
              <a:rPr lang="en-US" altLang="ja-JP" dirty="0" smtClean="0">
                <a:solidFill>
                  <a:schemeClr val="bg1">
                    <a:lumMod val="95000"/>
                  </a:schemeClr>
                </a:solidFill>
              </a:rPr>
              <a:t>Summary</a:t>
            </a:r>
            <a:endParaRPr lang="en-US" dirty="0">
              <a:solidFill>
                <a:schemeClr val="bg1">
                  <a:lumMod val="95000"/>
                </a:schemeClr>
              </a:solidFill>
            </a:endParaRPr>
          </a:p>
        </p:txBody>
      </p:sp>
      <p:sp>
        <p:nvSpPr>
          <p:cNvPr id="5" name="Slide Number Placeholder 3"/>
          <p:cNvSpPr>
            <a:spLocks noGrp="1"/>
          </p:cNvSpPr>
          <p:nvPr>
            <p:ph type="sldNum" sz="quarter" idx="12"/>
          </p:nvPr>
        </p:nvSpPr>
        <p:spPr/>
        <p:txBody>
          <a:bodyPr/>
          <a:lstStyle/>
          <a:p>
            <a:fld id="{0B4AC312-9088-7A41-9348-5601ED868CC6}" type="slidenum">
              <a:rPr lang="en-US" smtClean="0"/>
              <a:pPr/>
              <a:t>52</a:t>
            </a:fld>
            <a:endParaRPr lang="en-US" dirty="0"/>
          </a:p>
        </p:txBody>
      </p:sp>
      <p:sp>
        <p:nvSpPr>
          <p:cNvPr id="13" name="Rectangle 3"/>
          <p:cNvSpPr txBox="1">
            <a:spLocks noChangeArrowheads="1"/>
          </p:cNvSpPr>
          <p:nvPr/>
        </p:nvSpPr>
        <p:spPr>
          <a:xfrm>
            <a:off x="172448" y="858798"/>
            <a:ext cx="8704852" cy="5389602"/>
          </a:xfrm>
          <a:prstGeom prst="rect">
            <a:avLst/>
          </a:prstGeom>
          <a:solidFill>
            <a:schemeClr val="bg1">
              <a:alpha val="80000"/>
            </a:schemeClr>
          </a:solidFill>
        </p:spPr>
        <p:txBody>
          <a:bodyPr vert="horz" lIns="91440" tIns="45720" rIns="91440" bIns="45720" rtlCol="0">
            <a:noAutofit/>
            <a:scene3d>
              <a:camera prst="orthographicFront"/>
              <a:lightRig rig="threePt" dir="t"/>
            </a:scene3d>
            <a:sp3d extrusionH="57150">
              <a:bevelT w="38100" h="38100"/>
            </a:sp3d>
          </a:bodyPr>
          <a:lstStyle/>
          <a:p>
            <a:pPr marL="514350" lvl="0" indent="-514350">
              <a:spcBef>
                <a:spcPct val="20000"/>
              </a:spcBef>
              <a:buFont typeface="+mj-ea"/>
              <a:buAutoNum type="circleNumDbPlain"/>
              <a:defRPr/>
            </a:pPr>
            <a:r>
              <a:rPr lang="en-US" altLang="ja-JP" sz="2200" dirty="0" smtClean="0">
                <a:ln w="3175">
                  <a:solidFill>
                    <a:srgbClr val="FFC000"/>
                  </a:solidFill>
                </a:ln>
                <a:effectLst>
                  <a:outerShdw blurRad="50800" dist="38100" dir="2700000" algn="tl" rotWithShape="0">
                    <a:prstClr val="black">
                      <a:alpha val="40000"/>
                    </a:prstClr>
                  </a:outerShdw>
                </a:effectLst>
              </a:rPr>
              <a:t>The biggest motivation to study typhoons is to improve daily forecasts</a:t>
            </a:r>
            <a:endParaRPr lang="en-US" altLang="ja-JP" sz="2200" dirty="0">
              <a:ln w="3175">
                <a:solidFill>
                  <a:srgbClr val="FFC000"/>
                </a:solidFill>
              </a:ln>
              <a:effectLst>
                <a:outerShdw blurRad="50800" dist="38100" dir="2700000" algn="tl" rotWithShape="0">
                  <a:prstClr val="black">
                    <a:alpha val="40000"/>
                  </a:prstClr>
                </a:outerShdw>
              </a:effectLst>
            </a:endParaRPr>
          </a:p>
          <a:p>
            <a:pPr marL="514350" indent="-514350">
              <a:spcBef>
                <a:spcPct val="20000"/>
              </a:spcBef>
              <a:buFont typeface="+mj-ea"/>
              <a:buAutoNum type="circleNumDbPlain"/>
              <a:defRPr/>
            </a:pPr>
            <a:endParaRPr lang="en-US" altLang="ja-JP" sz="2200" dirty="0" smtClean="0">
              <a:ln w="3175">
                <a:solidFill>
                  <a:srgbClr val="00B050"/>
                </a:solidFill>
              </a:ln>
              <a:effectLst>
                <a:outerShdw blurRad="50800" dist="38100" dir="2700000" algn="tl" rotWithShape="0">
                  <a:prstClr val="black">
                    <a:alpha val="40000"/>
                  </a:prstClr>
                </a:outerShdw>
              </a:effectLst>
            </a:endParaRPr>
          </a:p>
          <a:p>
            <a:pPr marL="514350" indent="-514350">
              <a:spcBef>
                <a:spcPct val="20000"/>
              </a:spcBef>
              <a:buFont typeface="+mj-ea"/>
              <a:buAutoNum type="circleNumDbPlain"/>
              <a:defRPr/>
            </a:pPr>
            <a:r>
              <a:rPr lang="en-US" altLang="ja-JP" sz="2200" dirty="0" smtClean="0">
                <a:ln w="3175">
                  <a:solidFill>
                    <a:srgbClr val="00B050"/>
                  </a:solidFill>
                </a:ln>
                <a:effectLst>
                  <a:outerShdw blurRad="50800" dist="38100" dir="2700000" algn="tl" rotWithShape="0">
                    <a:prstClr val="black">
                      <a:alpha val="40000"/>
                    </a:prstClr>
                  </a:outerShdw>
                </a:effectLst>
              </a:rPr>
              <a:t>Important  factors which should be predicted well</a:t>
            </a:r>
          </a:p>
          <a:p>
            <a:pPr marL="971550" lvl="1" indent="-514350">
              <a:spcBef>
                <a:spcPct val="20000"/>
              </a:spcBef>
              <a:buFont typeface="Wingdings" pitchFamily="2" charset="2"/>
              <a:buChar char="p"/>
              <a:defRPr/>
            </a:pPr>
            <a:r>
              <a:rPr lang="en-US" altLang="ja-JP" sz="2200" dirty="0" smtClean="0">
                <a:ln w="3175">
                  <a:solidFill>
                    <a:srgbClr val="00B050"/>
                  </a:solidFill>
                </a:ln>
                <a:effectLst>
                  <a:outerShdw blurRad="50800" dist="38100" dir="2700000" algn="tl" rotWithShape="0">
                    <a:prstClr val="black">
                      <a:alpha val="40000"/>
                    </a:prstClr>
                  </a:outerShdw>
                </a:effectLst>
              </a:rPr>
              <a:t>Track</a:t>
            </a:r>
          </a:p>
          <a:p>
            <a:pPr marL="971550" lvl="1" indent="-514350">
              <a:spcBef>
                <a:spcPct val="20000"/>
              </a:spcBef>
              <a:buFont typeface="Wingdings" pitchFamily="2" charset="2"/>
              <a:buChar char="p"/>
              <a:defRPr/>
            </a:pPr>
            <a:r>
              <a:rPr lang="en-US" altLang="ja-JP" sz="2200" dirty="0" smtClean="0">
                <a:ln w="3175">
                  <a:solidFill>
                    <a:srgbClr val="00B050"/>
                  </a:solidFill>
                </a:ln>
                <a:effectLst>
                  <a:outerShdw blurRad="50800" dist="38100" dir="2700000" algn="tl" rotWithShape="0">
                    <a:prstClr val="black">
                      <a:alpha val="40000"/>
                    </a:prstClr>
                  </a:outerShdw>
                </a:effectLst>
              </a:rPr>
              <a:t>Intensity</a:t>
            </a:r>
          </a:p>
          <a:p>
            <a:pPr marL="971550" lvl="1" indent="-514350">
              <a:spcBef>
                <a:spcPct val="20000"/>
              </a:spcBef>
              <a:buFont typeface="Wingdings" pitchFamily="2" charset="2"/>
              <a:buChar char="p"/>
              <a:defRPr/>
            </a:pPr>
            <a:r>
              <a:rPr lang="en-US" altLang="ja-JP" sz="2200" i="1" dirty="0" smtClean="0">
                <a:ln w="3175">
                  <a:solidFill>
                    <a:srgbClr val="00B050"/>
                  </a:solidFill>
                </a:ln>
                <a:effectLst>
                  <a:outerShdw blurRad="50800" dist="38100" dir="2700000" algn="tl" rotWithShape="0">
                    <a:prstClr val="black">
                      <a:alpha val="40000"/>
                    </a:prstClr>
                  </a:outerShdw>
                </a:effectLst>
              </a:rPr>
              <a:t>Size</a:t>
            </a:r>
            <a:endParaRPr lang="en-US" altLang="ja-JP" sz="2200" i="1" dirty="0">
              <a:ln w="3175">
                <a:solidFill>
                  <a:srgbClr val="00B050"/>
                </a:solidFill>
              </a:ln>
              <a:effectLst>
                <a:outerShdw blurRad="50800" dist="38100" dir="2700000" algn="tl" rotWithShape="0">
                  <a:prstClr val="black">
                    <a:alpha val="40000"/>
                  </a:prstClr>
                </a:outerShdw>
              </a:effectLst>
            </a:endParaRPr>
          </a:p>
          <a:p>
            <a:pPr marL="514350" marR="0" lvl="0" indent="-514350" algn="l" defTabSz="457200" rtl="0" eaLnBrk="1" fontAlgn="auto" latinLnBrk="0" hangingPunct="1">
              <a:lnSpc>
                <a:spcPct val="100000"/>
              </a:lnSpc>
              <a:spcBef>
                <a:spcPct val="20000"/>
              </a:spcBef>
              <a:spcAft>
                <a:spcPts val="0"/>
              </a:spcAft>
              <a:buClrTx/>
              <a:buSzTx/>
              <a:buFont typeface="+mj-ea"/>
              <a:buAutoNum type="circleNumDbPlain"/>
              <a:tabLst/>
              <a:defRPr/>
            </a:pPr>
            <a:endParaRPr kumimoji="0" lang="en-US" altLang="ja-JP" sz="2200" b="0" i="0" u="none" strike="noStrike" kern="1200" cap="none" spc="0" normalizeH="0" baseline="0" noProof="0" dirty="0" smtClean="0">
              <a:ln w="3175">
                <a:solidFill>
                  <a:schemeClr val="tx1"/>
                </a:solidFill>
              </a:ln>
              <a:effectLst>
                <a:outerShdw blurRad="50800" dist="38100" dir="2700000" algn="tl" rotWithShape="0">
                  <a:prstClr val="black">
                    <a:alpha val="40000"/>
                  </a:prstClr>
                </a:outerShdw>
              </a:effectLst>
              <a:uLnTx/>
              <a:uFillTx/>
            </a:endParaRPr>
          </a:p>
          <a:p>
            <a:pPr marL="514350" marR="0" lvl="0" indent="-514350" algn="l" defTabSz="457200" rtl="0" eaLnBrk="1" fontAlgn="auto" latinLnBrk="0" hangingPunct="1">
              <a:lnSpc>
                <a:spcPct val="100000"/>
              </a:lnSpc>
              <a:spcBef>
                <a:spcPct val="20000"/>
              </a:spcBef>
              <a:spcAft>
                <a:spcPts val="0"/>
              </a:spcAft>
              <a:buClrTx/>
              <a:buSzTx/>
              <a:buFont typeface="+mj-ea"/>
              <a:buAutoNum type="circleNumDbPlain"/>
              <a:tabLst/>
              <a:defRPr/>
            </a:pPr>
            <a:r>
              <a:rPr lang="en-US" altLang="ja-JP" sz="2200" b="1" dirty="0" smtClean="0">
                <a:ln w="18000">
                  <a:solidFill>
                    <a:srgbClr val="FFFF00"/>
                  </a:solidFill>
                  <a:prstDash val="solid"/>
                  <a:miter lim="800000"/>
                </a:ln>
                <a:noFill/>
                <a:effectLst>
                  <a:outerShdw blurRad="25500" dist="23000" dir="7020000" algn="tl">
                    <a:srgbClr val="000000">
                      <a:alpha val="50000"/>
                    </a:srgbClr>
                  </a:outerShdw>
                </a:effectLst>
              </a:rPr>
              <a:t>Hot topics </a:t>
            </a:r>
          </a:p>
          <a:p>
            <a:pPr marL="971550" lvl="1" indent="-514350">
              <a:spcBef>
                <a:spcPct val="20000"/>
              </a:spcBef>
              <a:buFont typeface="Wingdings" pitchFamily="2" charset="2"/>
              <a:buChar char="u"/>
              <a:defRPr/>
            </a:pPr>
            <a:r>
              <a:rPr lang="en-US" altLang="ja-JP" sz="2200" b="1" dirty="0" smtClean="0">
                <a:ln w="18000">
                  <a:solidFill>
                    <a:srgbClr val="FFFF00"/>
                  </a:solidFill>
                  <a:prstDash val="solid"/>
                  <a:miter lim="800000"/>
                </a:ln>
                <a:noFill/>
                <a:effectLst>
                  <a:outerShdw blurRad="25500" dist="23000" dir="7020000" algn="tl">
                    <a:srgbClr val="000000">
                      <a:alpha val="50000"/>
                    </a:srgbClr>
                  </a:outerShdw>
                </a:effectLst>
              </a:rPr>
              <a:t>Changes of typhoons in this  and next century </a:t>
            </a:r>
          </a:p>
          <a:p>
            <a:pPr marL="971550" lvl="1" indent="-514350">
              <a:spcBef>
                <a:spcPct val="20000"/>
              </a:spcBef>
              <a:buFont typeface="Wingdings" pitchFamily="2" charset="2"/>
              <a:buChar char="u"/>
              <a:defRPr/>
            </a:pPr>
            <a:r>
              <a:rPr lang="en-US" altLang="ja-JP" sz="2200" b="1" dirty="0" smtClean="0">
                <a:ln w="18000">
                  <a:solidFill>
                    <a:srgbClr val="FFFF00"/>
                  </a:solidFill>
                  <a:prstDash val="solid"/>
                  <a:miter lim="800000"/>
                </a:ln>
                <a:noFill/>
                <a:effectLst>
                  <a:outerShdw blurRad="25500" dist="23000" dir="7020000" algn="tl">
                    <a:srgbClr val="000000">
                      <a:alpha val="50000"/>
                    </a:srgbClr>
                  </a:outerShdw>
                </a:effectLst>
              </a:rPr>
              <a:t>Genesis mechanism</a:t>
            </a:r>
            <a:endParaRPr lang="en-US" altLang="ja-JP" sz="2200" dirty="0">
              <a:ln w="3175">
                <a:solidFill>
                  <a:srgbClr val="00B050"/>
                </a:solidFill>
              </a:ln>
              <a:effectLst>
                <a:outerShdw blurRad="50800" dist="38100" dir="2700000" algn="tl" rotWithShape="0">
                  <a:prstClr val="black">
                    <a:alpha val="40000"/>
                  </a:prstClr>
                </a:outerShdw>
              </a:effectLst>
            </a:endParaRPr>
          </a:p>
          <a:p>
            <a:pPr marL="514350" marR="0" lvl="0" indent="-514350" algn="l" defTabSz="457200" rtl="0" eaLnBrk="1" fontAlgn="auto" latinLnBrk="0" hangingPunct="1">
              <a:lnSpc>
                <a:spcPct val="100000"/>
              </a:lnSpc>
              <a:spcBef>
                <a:spcPct val="20000"/>
              </a:spcBef>
              <a:spcAft>
                <a:spcPts val="0"/>
              </a:spcAft>
              <a:buClrTx/>
              <a:buSzTx/>
              <a:buFont typeface="+mj-ea"/>
              <a:buAutoNum type="circleNumDbPlain"/>
              <a:tabLst/>
              <a:defRPr/>
            </a:pPr>
            <a:endParaRPr lang="en-US" altLang="ja-JP" sz="2200" dirty="0" smtClean="0">
              <a:ln w="3175">
                <a:solidFill>
                  <a:schemeClr val="tx1"/>
                </a:solidFill>
              </a:ln>
              <a:effectLst>
                <a:outerShdw blurRad="50800" dist="38100" dir="2700000" algn="tl" rotWithShape="0">
                  <a:prstClr val="black">
                    <a:alpha val="40000"/>
                  </a:prstClr>
                </a:outerShdw>
              </a:effectLst>
            </a:endParaRPr>
          </a:p>
          <a:p>
            <a:pPr marL="514350" indent="-514350">
              <a:spcBef>
                <a:spcPct val="20000"/>
              </a:spcBef>
              <a:buFont typeface="+mj-ea"/>
              <a:buAutoNum type="circleNumDbPlain"/>
              <a:defRPr/>
            </a:pPr>
            <a:r>
              <a:rPr lang="en-US" altLang="ja-JP" sz="2200" dirty="0" smtClean="0">
                <a:ln w="3175">
                  <a:solidFill>
                    <a:srgbClr val="FF0000"/>
                  </a:solidFill>
                </a:ln>
                <a:effectLst>
                  <a:outerShdw blurRad="50800" dist="38100" dir="2700000" algn="tl" rotWithShape="0">
                    <a:prstClr val="black">
                      <a:alpha val="40000"/>
                    </a:prstClr>
                  </a:outerShdw>
                </a:effectLst>
              </a:rPr>
              <a:t>For the two topics, a global circulation model such as NICAM will probably be an useful tool </a:t>
            </a:r>
            <a:endParaRPr lang="en-US" altLang="ja-JP" sz="2200" dirty="0" smtClean="0">
              <a:ln>
                <a:solidFill>
                  <a:schemeClr val="tx1"/>
                </a:solidFill>
              </a:ln>
              <a:solidFill>
                <a:schemeClr val="bg1">
                  <a:lumMod val="95000"/>
                </a:schemeClr>
              </a:solidFill>
            </a:endParaRPr>
          </a:p>
          <a:p>
            <a:pPr marL="514350" marR="0" lvl="0" indent="-514350" algn="l" defTabSz="457200" rtl="0" eaLnBrk="1" fontAlgn="auto" latinLnBrk="0" hangingPunct="1">
              <a:lnSpc>
                <a:spcPct val="100000"/>
              </a:lnSpc>
              <a:spcBef>
                <a:spcPct val="20000"/>
              </a:spcBef>
              <a:spcAft>
                <a:spcPts val="0"/>
              </a:spcAft>
              <a:buClrTx/>
              <a:buSzTx/>
              <a:buFont typeface="+mj-ea"/>
              <a:buAutoNum type="circleNumDbPlain"/>
              <a:tabLst/>
              <a:defRPr/>
            </a:pPr>
            <a:endParaRPr kumimoji="0" lang="en-US" altLang="ja-JP" sz="2200" b="0" i="0" u="none" strike="noStrike" kern="1200" cap="none" spc="0" normalizeH="0" baseline="0" noProof="0" dirty="0" smtClean="0">
              <a:ln>
                <a:solidFill>
                  <a:schemeClr val="tx1"/>
                </a:solidFill>
              </a:ln>
              <a:solidFill>
                <a:schemeClr val="bg1">
                  <a:lumMod val="95000"/>
                </a:schemeClr>
              </a:solidFill>
              <a:effectLst/>
              <a:uLnTx/>
              <a:uFillTx/>
            </a:endParaRPr>
          </a:p>
          <a:p>
            <a:pPr marL="457200" marR="0" lvl="0" indent="-457200" algn="l" defTabSz="457200" rtl="0" eaLnBrk="1" fontAlgn="auto" latinLnBrk="0" hangingPunct="1">
              <a:lnSpc>
                <a:spcPct val="100000"/>
              </a:lnSpc>
              <a:spcBef>
                <a:spcPct val="20000"/>
              </a:spcBef>
              <a:spcAft>
                <a:spcPts val="0"/>
              </a:spcAft>
              <a:buClrTx/>
              <a:buSzTx/>
              <a:tabLst/>
              <a:defRPr/>
            </a:pPr>
            <a:endParaRPr kumimoji="0" lang="en-US" altLang="ja-JP" sz="2200" b="0" i="0" u="none" strike="noStrike" kern="1200" cap="none" spc="0" normalizeH="0" baseline="0" noProof="0" dirty="0" smtClean="0">
              <a:ln>
                <a:solidFill>
                  <a:schemeClr val="tx1"/>
                </a:solidFill>
              </a:ln>
              <a:solidFill>
                <a:schemeClr val="bg1">
                  <a:lumMod val="95000"/>
                </a:schemeClr>
              </a:solidFill>
              <a:effectLst/>
              <a:uLnTx/>
              <a:uFillTx/>
            </a:endParaRPr>
          </a:p>
        </p:txBody>
      </p:sp>
    </p:spTree>
    <p:extLst>
      <p:ext uri="{BB962C8B-B14F-4D97-AF65-F5344CB8AC3E}">
        <p14:creationId xmlns:p14="http://schemas.microsoft.com/office/powerpoint/2010/main" val="293299828"/>
      </p:ext>
    </p:extLst>
  </p:cSld>
  <p:clrMapOvr>
    <a:masterClrMapping/>
  </p:clrMapOvr>
  <p:transition spd="slow">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これを読んで下さい</a:t>
            </a:r>
            <a:endParaRPr kumimoji="1" lang="ja-JP" altLang="en-US" dirty="0"/>
          </a:p>
        </p:txBody>
      </p:sp>
      <p:sp>
        <p:nvSpPr>
          <p:cNvPr id="4" name="スライド番号プレースホルダー 3"/>
          <p:cNvSpPr>
            <a:spLocks noGrp="1"/>
          </p:cNvSpPr>
          <p:nvPr>
            <p:ph type="sldNum" sz="quarter" idx="12"/>
          </p:nvPr>
        </p:nvSpPr>
        <p:spPr/>
        <p:txBody>
          <a:bodyPr/>
          <a:lstStyle/>
          <a:p>
            <a:fld id="{0B4AC312-9088-7A41-9348-5601ED868CC6}" type="slidenum">
              <a:rPr lang="en-US" smtClean="0"/>
              <a:pPr/>
              <a:t>53</a:t>
            </a:fld>
            <a:endParaRPr lang="en-US"/>
          </a:p>
        </p:txBody>
      </p:sp>
      <p:sp>
        <p:nvSpPr>
          <p:cNvPr id="5" name="正方形/長方形 4"/>
          <p:cNvSpPr/>
          <p:nvPr/>
        </p:nvSpPr>
        <p:spPr>
          <a:xfrm>
            <a:off x="2438400" y="6248400"/>
            <a:ext cx="4572000" cy="338554"/>
          </a:xfrm>
          <a:prstGeom prst="rect">
            <a:avLst/>
          </a:prstGeom>
        </p:spPr>
        <p:txBody>
          <a:bodyPr>
            <a:spAutoFit/>
          </a:bodyPr>
          <a:lstStyle/>
          <a:p>
            <a:r>
              <a:rPr lang="en-US" altLang="ja-JP" sz="800" dirty="0"/>
              <a:t>http://www.google.com/imgres?hl=ja&amp;rlz=1T4MOCJ_ja___JP425&amp;biw=1086&amp;bih=554&amp;tbm=isch&amp;tbnid=o-LFU64xrDZltM:&amp;</a:t>
            </a:r>
            <a:r>
              <a:rPr lang="en-US" altLang="ja-JP" sz="800" dirty="0" smtClean="0"/>
              <a:t>imgrefurl</a:t>
            </a:r>
            <a:endParaRPr lang="ja-JP" altLang="en-US" sz="800" dirty="0"/>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914400"/>
            <a:ext cx="3657600" cy="5120640"/>
          </a:xfrm>
          <a:prstGeom prst="rect">
            <a:avLst/>
          </a:prstGeom>
        </p:spPr>
      </p:pic>
      <p:sp>
        <p:nvSpPr>
          <p:cNvPr id="8" name="テキスト ボックス 7"/>
          <p:cNvSpPr txBox="1"/>
          <p:nvPr/>
        </p:nvSpPr>
        <p:spPr>
          <a:xfrm>
            <a:off x="3617719" y="1828800"/>
            <a:ext cx="2402081" cy="1323439"/>
          </a:xfrm>
          <a:prstGeom prst="rect">
            <a:avLst/>
          </a:prstGeom>
          <a:solidFill>
            <a:srgbClr val="FAFBDD"/>
          </a:solidFill>
        </p:spPr>
        <p:txBody>
          <a:bodyPr wrap="square" rtlCol="0">
            <a:spAutoFit/>
          </a:bodyPr>
          <a:lstStyle/>
          <a:p>
            <a:pPr algn="ctr"/>
            <a:r>
              <a:rPr kumimoji="1" lang="ja-JP" altLang="en-US" sz="4000" dirty="0" err="1" smtClean="0">
                <a:latin typeface="MigMix 1P" pitchFamily="50" charset="-128"/>
                <a:ea typeface="MigMix 1P" pitchFamily="50" charset="-128"/>
                <a:cs typeface="MigMix 1P" pitchFamily="50" charset="-128"/>
              </a:rPr>
              <a:t>たいふうの</a:t>
            </a:r>
            <a:r>
              <a:rPr kumimoji="1" lang="ja-JP" altLang="en-US" sz="4000" dirty="0" smtClean="0">
                <a:latin typeface="MigMix 1P" pitchFamily="50" charset="-128"/>
                <a:ea typeface="MigMix 1P" pitchFamily="50" charset="-128"/>
                <a:cs typeface="MigMix 1P" pitchFamily="50" charset="-128"/>
              </a:rPr>
              <a:t>本</a:t>
            </a:r>
            <a:endParaRPr kumimoji="1" lang="ja-JP" altLang="en-US" sz="4000" dirty="0">
              <a:latin typeface="MigMix 1P" pitchFamily="50" charset="-128"/>
              <a:ea typeface="MigMix 1P" pitchFamily="50" charset="-128"/>
              <a:cs typeface="MigMix 1P" pitchFamily="50" charset="-128"/>
            </a:endParaRPr>
          </a:p>
        </p:txBody>
      </p:sp>
      <p:sp>
        <p:nvSpPr>
          <p:cNvPr id="9" name="テキスト ボックス 8"/>
          <p:cNvSpPr txBox="1"/>
          <p:nvPr/>
        </p:nvSpPr>
        <p:spPr>
          <a:xfrm>
            <a:off x="6553200" y="5601063"/>
            <a:ext cx="2816948" cy="338554"/>
          </a:xfrm>
          <a:prstGeom prst="rect">
            <a:avLst/>
          </a:prstGeom>
          <a:noFill/>
        </p:spPr>
        <p:txBody>
          <a:bodyPr wrap="square" rtlCol="0">
            <a:spAutoFit/>
          </a:bodyPr>
          <a:lstStyle/>
          <a:p>
            <a:pPr algn="ctr"/>
            <a:r>
              <a:rPr kumimoji="1" lang="ja-JP" altLang="en-US" sz="1600" dirty="0" smtClean="0">
                <a:latin typeface="MigMix 1P" pitchFamily="50" charset="-128"/>
                <a:ea typeface="MigMix 1P" pitchFamily="50" charset="-128"/>
                <a:cs typeface="MigMix 1P" pitchFamily="50" charset="-128"/>
              </a:rPr>
              <a:t>一家（チーム）に一冊！</a:t>
            </a:r>
            <a:endParaRPr kumimoji="1" lang="ja-JP" altLang="en-US" sz="1600" dirty="0">
              <a:latin typeface="MigMix 1P" pitchFamily="50" charset="-128"/>
              <a:ea typeface="MigMix 1P" pitchFamily="50" charset="-128"/>
              <a:cs typeface="MigMix 1P" pitchFamily="50" charset="-128"/>
            </a:endParaRPr>
          </a:p>
        </p:txBody>
      </p:sp>
    </p:spTree>
    <p:extLst>
      <p:ext uri="{BB962C8B-B14F-4D97-AF65-F5344CB8AC3E}">
        <p14:creationId xmlns:p14="http://schemas.microsoft.com/office/powerpoint/2010/main" val="3701335312"/>
      </p:ext>
    </p:extLst>
  </p:cSld>
  <p:clrMapOvr>
    <a:masterClrMapping/>
  </p:clrMapOvr>
  <p:transition spd="slow">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Acknowledgement</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sz="2400" dirty="0" smtClean="0"/>
              <a:t>本研究は日本学術振興会・京都大学防災研究所「組織的な若手研究者派遣」の支援による第一著者の</a:t>
            </a:r>
            <a:r>
              <a:rPr kumimoji="1" lang="en-US" altLang="ja-JP" sz="2400" dirty="0" smtClean="0"/>
              <a:t>NCAR</a:t>
            </a:r>
            <a:r>
              <a:rPr kumimoji="1" lang="ja-JP" altLang="en-US" sz="2400" dirty="0" smtClean="0"/>
              <a:t>滞在時（</a:t>
            </a:r>
            <a:r>
              <a:rPr kumimoji="1" lang="en-US" altLang="ja-JP" sz="2400" dirty="0" smtClean="0"/>
              <a:t>2011/2/22〜2011/3/18</a:t>
            </a:r>
            <a:r>
              <a:rPr kumimoji="1" lang="ja-JP" altLang="en-US" sz="2400" dirty="0" smtClean="0"/>
              <a:t>）に行われました。</a:t>
            </a:r>
            <a:endParaRPr kumimoji="1" lang="en-US" altLang="ja-JP" sz="2400" dirty="0" smtClean="0"/>
          </a:p>
          <a:p>
            <a:endParaRPr kumimoji="1" lang="en-US" altLang="ja-JP" sz="2400" dirty="0" smtClean="0"/>
          </a:p>
          <a:p>
            <a:r>
              <a:rPr kumimoji="1" lang="ja-JP" altLang="en-US" sz="2400" dirty="0" smtClean="0"/>
              <a:t>本研究は日本学術振興会科学技術研究費</a:t>
            </a:r>
            <a:r>
              <a:rPr kumimoji="1" lang="en-US" altLang="ja-JP" sz="2400" dirty="0" smtClean="0"/>
              <a:t>20-776</a:t>
            </a:r>
            <a:r>
              <a:rPr kumimoji="1" lang="ja-JP" altLang="en-US" sz="2400" dirty="0" smtClean="0"/>
              <a:t>の支援を受けて行われました。</a:t>
            </a:r>
            <a:endParaRPr kumimoji="1" lang="en-US" altLang="ja-JP" sz="2400" dirty="0" smtClean="0"/>
          </a:p>
          <a:p>
            <a:endParaRPr kumimoji="1" lang="en-US" altLang="ja-JP" sz="2400" dirty="0"/>
          </a:p>
          <a:p>
            <a:r>
              <a:rPr kumimoji="1" lang="ja-JP" altLang="en-US" sz="2400" dirty="0" smtClean="0"/>
              <a:t>渡航に</a:t>
            </a:r>
            <a:r>
              <a:rPr kumimoji="1" lang="ja-JP" altLang="en-US" sz="2400" dirty="0"/>
              <a:t>関して竹見先生（京大）に大変</a:t>
            </a:r>
            <a:r>
              <a:rPr kumimoji="1" lang="ja-JP" altLang="en-US" sz="2400" dirty="0" smtClean="0"/>
              <a:t>お世話になりました。</a:t>
            </a:r>
            <a:endParaRPr kumimoji="1" lang="en-US" altLang="ja-JP" sz="2400" dirty="0" smtClean="0"/>
          </a:p>
          <a:p>
            <a:r>
              <a:rPr kumimoji="1" lang="ja-JP" altLang="en-US" sz="2400" dirty="0" smtClean="0"/>
              <a:t>沢田先生（</a:t>
            </a:r>
            <a:r>
              <a:rPr kumimoji="1" lang="ja-JP" altLang="en-US" sz="2400" dirty="0"/>
              <a:t>東北大</a:t>
            </a:r>
            <a:r>
              <a:rPr kumimoji="1" lang="ja-JP" altLang="en-US" sz="2400" dirty="0" smtClean="0"/>
              <a:t>）、</a:t>
            </a:r>
            <a:r>
              <a:rPr kumimoji="1" lang="ja-JP" altLang="en-US" sz="2400" dirty="0"/>
              <a:t>石川先生（京大）、吉田くん（理研</a:t>
            </a:r>
            <a:r>
              <a:rPr kumimoji="1" lang="ja-JP" altLang="en-US" sz="2400" dirty="0" smtClean="0"/>
              <a:t>）と議論していただきました。</a:t>
            </a:r>
            <a:endParaRPr kumimoji="1" lang="en-US" altLang="ja-JP" sz="2400" dirty="0" smtClean="0"/>
          </a:p>
        </p:txBody>
      </p:sp>
      <p:sp>
        <p:nvSpPr>
          <p:cNvPr id="4" name="スライド番号プレースホルダー 3"/>
          <p:cNvSpPr>
            <a:spLocks noGrp="1"/>
          </p:cNvSpPr>
          <p:nvPr>
            <p:ph type="sldNum" sz="quarter" idx="12"/>
          </p:nvPr>
        </p:nvSpPr>
        <p:spPr/>
        <p:txBody>
          <a:bodyPr/>
          <a:lstStyle/>
          <a:p>
            <a:fld id="{0B4AC312-9088-7A41-9348-5601ED868CC6}" type="slidenum">
              <a:rPr lang="en-US" smtClean="0"/>
              <a:pPr/>
              <a:t>54</a:t>
            </a:fld>
            <a:endParaRPr lang="en-US"/>
          </a:p>
        </p:txBody>
      </p:sp>
    </p:spTree>
    <p:extLst>
      <p:ext uri="{BB962C8B-B14F-4D97-AF65-F5344CB8AC3E}">
        <p14:creationId xmlns:p14="http://schemas.microsoft.com/office/powerpoint/2010/main" val="2965200548"/>
      </p:ext>
    </p:extLst>
  </p:cSld>
  <p:clrMapOvr>
    <a:masterClrMapping/>
  </p:clrMapOvr>
  <p:transition spd="slow">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IMG_0041.jpg"/>
          <p:cNvPicPr>
            <a:picLocks noChangeAspect="1"/>
          </p:cNvPicPr>
          <p:nvPr/>
        </p:nvPicPr>
        <p:blipFill>
          <a:blip r:embed="rId2">
            <a:lum bright="50000"/>
          </a:blip>
          <a:stretch>
            <a:fillRect/>
          </a:stretch>
        </p:blipFill>
        <p:spPr>
          <a:xfrm>
            <a:off x="0" y="0"/>
            <a:ext cx="9144000" cy="6857999"/>
          </a:xfrm>
          <a:prstGeom prst="rect">
            <a:avLst/>
          </a:prstGeom>
        </p:spPr>
      </p:pic>
      <p:sp>
        <p:nvSpPr>
          <p:cNvPr id="2" name="Title 1"/>
          <p:cNvSpPr>
            <a:spLocks noGrp="1"/>
          </p:cNvSpPr>
          <p:nvPr>
            <p:ph type="title"/>
          </p:nvPr>
        </p:nvSpPr>
        <p:spPr/>
        <p:txBody>
          <a:bodyPr>
            <a:normAutofit fontScale="90000"/>
          </a:bodyPr>
          <a:lstStyle/>
          <a:p>
            <a:r>
              <a:rPr lang="ja-JP" altLang="en-US" sz="2900" dirty="0" smtClean="0">
                <a:solidFill>
                  <a:schemeClr val="tx1"/>
                </a:solidFill>
              </a:rPr>
              <a:t>これまでの研究活動</a:t>
            </a:r>
            <a:endParaRPr lang="en-US" sz="2900" dirty="0">
              <a:solidFill>
                <a:schemeClr val="tx1"/>
              </a:solidFill>
            </a:endParaRPr>
          </a:p>
        </p:txBody>
      </p:sp>
      <p:sp>
        <p:nvSpPr>
          <p:cNvPr id="6" name="TextBox 5"/>
          <p:cNvSpPr txBox="1"/>
          <p:nvPr/>
        </p:nvSpPr>
        <p:spPr>
          <a:xfrm>
            <a:off x="1447800" y="587514"/>
            <a:ext cx="7467600" cy="369332"/>
          </a:xfrm>
          <a:prstGeom prst="rect">
            <a:avLst/>
          </a:prstGeom>
          <a:solidFill>
            <a:srgbClr val="FF0000">
              <a:alpha val="25000"/>
            </a:srgbClr>
          </a:solidFill>
          <a:ln>
            <a:noFill/>
          </a:ln>
        </p:spPr>
        <p:txBody>
          <a:bodyPr wrap="square" rtlCol="0">
            <a:spAutoFit/>
          </a:bodyPr>
          <a:lstStyle/>
          <a:p>
            <a:r>
              <a:rPr lang="ja-JP" altLang="en-US" dirty="0" smtClean="0"/>
              <a:t>卒論：</a:t>
            </a:r>
            <a:r>
              <a:rPr lang="ja-JP" altLang="en-US" u="sng" dirty="0" smtClean="0"/>
              <a:t>熱的不安定によって生じるロールセル対流場の温度計測</a:t>
            </a:r>
            <a:r>
              <a:rPr lang="ja-JP" altLang="en-US" dirty="0" smtClean="0"/>
              <a:t>（機械工学）</a:t>
            </a:r>
            <a:endParaRPr lang="en-US" altLang="ja-JP" dirty="0" smtClean="0"/>
          </a:p>
        </p:txBody>
      </p:sp>
      <p:sp>
        <p:nvSpPr>
          <p:cNvPr id="11" name="Content Placeholder 2"/>
          <p:cNvSpPr txBox="1">
            <a:spLocks/>
          </p:cNvSpPr>
          <p:nvPr/>
        </p:nvSpPr>
        <p:spPr>
          <a:xfrm>
            <a:off x="0" y="533400"/>
            <a:ext cx="1447800" cy="624840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lang="en-US" altLang="ja-JP" sz="1900" dirty="0" smtClean="0"/>
              <a:t>20</a:t>
            </a:r>
            <a:r>
              <a:rPr lang="en-US" sz="1900" dirty="0" smtClean="0"/>
              <a:t>06</a:t>
            </a:r>
            <a:r>
              <a:rPr lang="ja-JP" altLang="en-US" sz="1900" dirty="0" smtClean="0"/>
              <a:t>年</a:t>
            </a:r>
            <a:r>
              <a:rPr lang="en-US" altLang="ja-JP" sz="1900" dirty="0" smtClean="0"/>
              <a:t>3</a:t>
            </a:r>
            <a:r>
              <a:rPr lang="ja-JP" altLang="en-US" sz="1900" dirty="0" smtClean="0"/>
              <a:t>月</a:t>
            </a:r>
            <a:endParaRPr lang="en-US" sz="1900" dirty="0" smtClean="0"/>
          </a:p>
          <a:p>
            <a:pPr marL="342900" marR="0" lvl="0" indent="-342900" algn="l" defTabSz="457200" rtl="0" eaLnBrk="1" fontAlgn="auto" latinLnBrk="0" hangingPunct="1">
              <a:lnSpc>
                <a:spcPct val="100000"/>
              </a:lnSpc>
              <a:spcBef>
                <a:spcPct val="20000"/>
              </a:spcBef>
              <a:spcAft>
                <a:spcPts val="0"/>
              </a:spcAft>
              <a:buClrTx/>
              <a:buSzTx/>
              <a:tabLst/>
              <a:defRPr/>
            </a:pPr>
            <a:endParaRPr kumimoji="0" lang="en-US" sz="1000" b="0" i="0" u="none" strike="noStrike" kern="1200" cap="none" spc="0" normalizeH="0" baseline="0" noProof="0" dirty="0" smtClean="0">
              <a:ln>
                <a:noFill/>
              </a:ln>
              <a:solidFill>
                <a:schemeClr val="tx1"/>
              </a:solidFill>
              <a:effectLst/>
              <a:uLnTx/>
              <a:uFillTx/>
              <a:latin typeface="+mn-lt"/>
              <a:ea typeface="+mn-ea"/>
              <a:cs typeface="+mn-cs"/>
            </a:endParaRPr>
          </a:p>
          <a:p>
            <a:pPr marL="342900" indent="-342900">
              <a:spcBef>
                <a:spcPct val="20000"/>
              </a:spcBef>
              <a:defRPr/>
            </a:pPr>
            <a:r>
              <a:rPr lang="en-US" sz="1900" dirty="0" smtClean="0"/>
              <a:t>2008</a:t>
            </a:r>
            <a:r>
              <a:rPr lang="ja-JP" altLang="en-US" sz="1900" dirty="0" smtClean="0"/>
              <a:t>年</a:t>
            </a:r>
            <a:r>
              <a:rPr lang="en-US" altLang="ja-JP" sz="1900" dirty="0" smtClean="0"/>
              <a:t>3</a:t>
            </a:r>
            <a:r>
              <a:rPr lang="ja-JP" altLang="en-US" sz="1900" dirty="0" smtClean="0"/>
              <a:t>月</a:t>
            </a:r>
            <a:endParaRPr lang="en-US" sz="1900" dirty="0" smtClean="0"/>
          </a:p>
          <a:p>
            <a:pPr marL="342900" indent="-342900">
              <a:spcBef>
                <a:spcPct val="20000"/>
              </a:spcBef>
              <a:defRPr/>
            </a:pPr>
            <a:endParaRPr lang="en-US" sz="1400" dirty="0" smtClean="0"/>
          </a:p>
          <a:p>
            <a:pPr marL="342900" indent="-342900">
              <a:spcBef>
                <a:spcPct val="20000"/>
              </a:spcBef>
              <a:defRPr/>
            </a:pPr>
            <a:r>
              <a:rPr lang="en-US" sz="1900" dirty="0" smtClean="0"/>
              <a:t>2008</a:t>
            </a:r>
            <a:r>
              <a:rPr lang="ja-JP" altLang="en-US" sz="1900" dirty="0" smtClean="0"/>
              <a:t>年</a:t>
            </a:r>
            <a:r>
              <a:rPr lang="en-US" altLang="ja-JP" sz="1900" dirty="0" smtClean="0"/>
              <a:t>6</a:t>
            </a:r>
            <a:r>
              <a:rPr lang="ja-JP" altLang="en-US" sz="1900" dirty="0" smtClean="0"/>
              <a:t>月</a:t>
            </a:r>
            <a:endParaRPr lang="en-US" sz="1900" dirty="0" smtClean="0"/>
          </a:p>
          <a:p>
            <a:pPr marL="342900" marR="0" lvl="0" indent="-342900" algn="l" defTabSz="457200" rtl="0" eaLnBrk="1" fontAlgn="auto" latinLnBrk="0" hangingPunct="1">
              <a:lnSpc>
                <a:spcPct val="100000"/>
              </a:lnSpc>
              <a:spcBef>
                <a:spcPct val="20000"/>
              </a:spcBef>
              <a:spcAft>
                <a:spcPts val="0"/>
              </a:spcAft>
              <a:buClrTx/>
              <a:buSzTx/>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indent="-342900">
              <a:spcBef>
                <a:spcPct val="20000"/>
              </a:spcBef>
              <a:defRPr/>
            </a:pPr>
            <a:r>
              <a:rPr lang="en-US" sz="1900" dirty="0" smtClean="0"/>
              <a:t>2008</a:t>
            </a:r>
            <a:r>
              <a:rPr lang="ja-JP" altLang="en-US" sz="1900" dirty="0" smtClean="0"/>
              <a:t>年</a:t>
            </a:r>
            <a:r>
              <a:rPr lang="en-US" altLang="ja-JP" sz="1900" dirty="0" smtClean="0"/>
              <a:t>9</a:t>
            </a:r>
            <a:r>
              <a:rPr lang="ja-JP" altLang="en-US" sz="1900" dirty="0" smtClean="0"/>
              <a:t>月</a:t>
            </a:r>
            <a:endParaRPr lang="en-US" sz="1900" dirty="0" smtClean="0"/>
          </a:p>
          <a:p>
            <a:pPr marL="342900" indent="-342900">
              <a:spcBef>
                <a:spcPct val="20000"/>
              </a:spcBef>
              <a:defRPr/>
            </a:pPr>
            <a:r>
              <a:rPr lang="ja-JP" altLang="en-US" sz="1900" dirty="0" smtClean="0"/>
              <a:t>　～</a:t>
            </a:r>
            <a:endParaRPr lang="en-US" sz="1900" dirty="0" smtClean="0"/>
          </a:p>
          <a:p>
            <a:pPr marL="342900" indent="-342900">
              <a:spcBef>
                <a:spcPct val="20000"/>
              </a:spcBef>
              <a:defRPr/>
            </a:pPr>
            <a:r>
              <a:rPr lang="en-US" sz="1900" dirty="0" smtClean="0"/>
              <a:t>200</a:t>
            </a:r>
            <a:r>
              <a:rPr lang="en-US" altLang="ja-JP" sz="1900" dirty="0" smtClean="0"/>
              <a:t>9</a:t>
            </a:r>
            <a:r>
              <a:rPr lang="ja-JP" altLang="en-US" sz="1900" dirty="0" smtClean="0"/>
              <a:t>年</a:t>
            </a:r>
            <a:r>
              <a:rPr lang="en-US" altLang="ja-JP" sz="1900" dirty="0" smtClean="0"/>
              <a:t>9</a:t>
            </a:r>
            <a:r>
              <a:rPr lang="ja-JP" altLang="en-US" sz="1900" dirty="0" smtClean="0"/>
              <a:t>月</a:t>
            </a:r>
            <a:endParaRPr lang="en-US" sz="1900" dirty="0" smtClean="0"/>
          </a:p>
          <a:p>
            <a:pPr marL="342900" indent="-342900">
              <a:spcBef>
                <a:spcPct val="20000"/>
              </a:spcBef>
              <a:defRPr/>
            </a:pPr>
            <a:endParaRPr lang="en-US" altLang="ja-JP" sz="2000" dirty="0" smtClean="0"/>
          </a:p>
          <a:p>
            <a:pPr marL="342900" indent="-342900">
              <a:spcBef>
                <a:spcPct val="20000"/>
              </a:spcBef>
              <a:defRPr/>
            </a:pPr>
            <a:endParaRPr lang="en-US" altLang="ja-JP" sz="2000" dirty="0" smtClean="0"/>
          </a:p>
          <a:p>
            <a:pPr marL="342900" indent="-342900">
              <a:spcBef>
                <a:spcPct val="20000"/>
              </a:spcBef>
              <a:defRPr/>
            </a:pPr>
            <a:endParaRPr lang="en-US" altLang="ja-JP" sz="2000" dirty="0" smtClean="0"/>
          </a:p>
          <a:p>
            <a:pPr marL="342900" indent="-342900">
              <a:spcBef>
                <a:spcPct val="20000"/>
              </a:spcBef>
              <a:defRPr/>
            </a:pPr>
            <a:r>
              <a:rPr lang="en-US" altLang="ja-JP" dirty="0" smtClean="0"/>
              <a:t>2009</a:t>
            </a:r>
            <a:r>
              <a:rPr lang="ja-JP" altLang="en-US" dirty="0" smtClean="0"/>
              <a:t>年</a:t>
            </a:r>
            <a:r>
              <a:rPr lang="en-US" altLang="ja-JP" dirty="0" smtClean="0"/>
              <a:t>10</a:t>
            </a:r>
            <a:r>
              <a:rPr lang="ja-JP" altLang="en-US" dirty="0" smtClean="0"/>
              <a:t>月</a:t>
            </a:r>
            <a:endParaRPr lang="en-US" altLang="ja-JP" dirty="0" smtClean="0"/>
          </a:p>
          <a:p>
            <a:pPr marL="342900" indent="-342900">
              <a:spcBef>
                <a:spcPct val="20000"/>
              </a:spcBef>
              <a:defRPr/>
            </a:pPr>
            <a:r>
              <a:rPr lang="ja-JP" altLang="en-US" sz="1900" dirty="0" smtClean="0"/>
              <a:t>　～</a:t>
            </a:r>
            <a:endParaRPr lang="en-US" altLang="ja-JP" sz="1900" dirty="0" smtClean="0"/>
          </a:p>
          <a:p>
            <a:pPr marL="342900" indent="-342900">
              <a:spcBef>
                <a:spcPct val="20000"/>
              </a:spcBef>
              <a:defRPr/>
            </a:pPr>
            <a:r>
              <a:rPr lang="en-US" altLang="ja-JP" sz="1900" dirty="0" smtClean="0"/>
              <a:t>2011</a:t>
            </a:r>
            <a:r>
              <a:rPr lang="ja-JP" altLang="en-US" sz="1900" dirty="0" smtClean="0"/>
              <a:t>年</a:t>
            </a:r>
            <a:r>
              <a:rPr lang="en-US" altLang="ja-JP" sz="1900" dirty="0" smtClean="0"/>
              <a:t>1</a:t>
            </a:r>
            <a:r>
              <a:rPr lang="ja-JP" altLang="en-US" sz="1900" dirty="0" smtClean="0"/>
              <a:t>月</a:t>
            </a:r>
            <a:endParaRPr lang="en-US" altLang="ja-JP" sz="1900" dirty="0" smtClean="0"/>
          </a:p>
          <a:p>
            <a:pPr marL="342900" indent="-342900">
              <a:spcBef>
                <a:spcPct val="20000"/>
              </a:spcBef>
              <a:defRPr/>
            </a:pPr>
            <a:endParaRPr lang="en-US" sz="2800" dirty="0" smtClean="0"/>
          </a:p>
        </p:txBody>
      </p:sp>
      <p:sp>
        <p:nvSpPr>
          <p:cNvPr id="45" name="TextBox 5"/>
          <p:cNvSpPr txBox="1"/>
          <p:nvPr/>
        </p:nvSpPr>
        <p:spPr>
          <a:xfrm>
            <a:off x="1447800" y="990600"/>
            <a:ext cx="7467600" cy="646331"/>
          </a:xfrm>
          <a:prstGeom prst="rect">
            <a:avLst/>
          </a:prstGeom>
          <a:solidFill>
            <a:schemeClr val="tx2">
              <a:alpha val="25000"/>
            </a:schemeClr>
          </a:solidFill>
          <a:ln>
            <a:noFill/>
          </a:ln>
        </p:spPr>
        <p:txBody>
          <a:bodyPr wrap="square" rtlCol="0">
            <a:spAutoFit/>
          </a:bodyPr>
          <a:lstStyle/>
          <a:p>
            <a:r>
              <a:rPr lang="ja-JP" altLang="en-US" dirty="0" smtClean="0"/>
              <a:t>修論：</a:t>
            </a:r>
            <a:r>
              <a:rPr lang="ja-JP" altLang="en-US" u="sng" dirty="0" smtClean="0"/>
              <a:t>強風下の海面粗度変化による熱帯低気圧の強度への影響に関する数値的研究</a:t>
            </a:r>
            <a:r>
              <a:rPr lang="ja-JP" altLang="en-US" dirty="0" smtClean="0"/>
              <a:t>（</a:t>
            </a:r>
            <a:r>
              <a:rPr lang="en-US" altLang="ja-JP" sz="1600" dirty="0" smtClean="0"/>
              <a:t>Miyamoto and </a:t>
            </a:r>
            <a:r>
              <a:rPr lang="en-US" altLang="ja-JP" sz="1600" dirty="0" err="1" smtClean="0"/>
              <a:t>Takemi</a:t>
            </a:r>
            <a:r>
              <a:rPr lang="en-US" altLang="ja-JP" sz="1600" dirty="0" smtClean="0"/>
              <a:t> 2011a, in press</a:t>
            </a:r>
            <a:r>
              <a:rPr lang="ja-JP" altLang="en-US" dirty="0" smtClean="0"/>
              <a:t>）</a:t>
            </a:r>
            <a:endParaRPr lang="en-US" altLang="ja-JP" dirty="0" smtClean="0"/>
          </a:p>
        </p:txBody>
      </p:sp>
      <p:sp>
        <p:nvSpPr>
          <p:cNvPr id="46" name="TextBox 5"/>
          <p:cNvSpPr txBox="1"/>
          <p:nvPr/>
        </p:nvSpPr>
        <p:spPr>
          <a:xfrm>
            <a:off x="1447800" y="1676400"/>
            <a:ext cx="2590800" cy="369332"/>
          </a:xfrm>
          <a:prstGeom prst="rect">
            <a:avLst/>
          </a:prstGeom>
          <a:solidFill>
            <a:srgbClr val="FFFF00">
              <a:alpha val="25000"/>
            </a:srgbClr>
          </a:solidFill>
          <a:ln>
            <a:noFill/>
          </a:ln>
        </p:spPr>
        <p:txBody>
          <a:bodyPr wrap="square" rtlCol="0">
            <a:spAutoFit/>
          </a:bodyPr>
          <a:lstStyle/>
          <a:p>
            <a:r>
              <a:rPr lang="ja-JP" altLang="en-US" dirty="0" smtClean="0"/>
              <a:t>みらい（</a:t>
            </a:r>
            <a:r>
              <a:rPr lang="en-US" altLang="ja-JP" dirty="0" smtClean="0"/>
              <a:t>MR0802</a:t>
            </a:r>
            <a:r>
              <a:rPr lang="ja-JP" altLang="en-US" dirty="0" smtClean="0"/>
              <a:t>）乗船</a:t>
            </a:r>
            <a:endParaRPr lang="en-US" altLang="ja-JP" dirty="0" smtClean="0"/>
          </a:p>
        </p:txBody>
      </p:sp>
      <p:sp>
        <p:nvSpPr>
          <p:cNvPr id="47" name="TextBox 5"/>
          <p:cNvSpPr txBox="1"/>
          <p:nvPr/>
        </p:nvSpPr>
        <p:spPr>
          <a:xfrm>
            <a:off x="1447800" y="2530288"/>
            <a:ext cx="7467600" cy="954107"/>
          </a:xfrm>
          <a:prstGeom prst="rect">
            <a:avLst/>
          </a:prstGeom>
          <a:solidFill>
            <a:srgbClr val="FFC000">
              <a:alpha val="25000"/>
            </a:srgbClr>
          </a:solidFill>
          <a:ln>
            <a:noFill/>
          </a:ln>
        </p:spPr>
        <p:txBody>
          <a:bodyPr wrap="square" rtlCol="0">
            <a:spAutoFit/>
          </a:bodyPr>
          <a:lstStyle/>
          <a:p>
            <a:r>
              <a:rPr lang="ja-JP" altLang="en-US" dirty="0" smtClean="0"/>
              <a:t>米国オクラホマ</a:t>
            </a:r>
            <a:r>
              <a:rPr lang="en-US" altLang="ja-JP" dirty="0" smtClean="0"/>
              <a:t>:</a:t>
            </a:r>
          </a:p>
          <a:p>
            <a:pPr>
              <a:buSzPct val="70000"/>
              <a:buFont typeface="Wingdings" pitchFamily="2" charset="2"/>
              <a:buChar char="p"/>
            </a:pPr>
            <a:r>
              <a:rPr lang="ja-JP" altLang="en-US" dirty="0" smtClean="0"/>
              <a:t>ボーガスデータ同化による熱帯低気圧計算初期値作成</a:t>
            </a:r>
            <a:endParaRPr lang="en-US" altLang="ja-JP" dirty="0" smtClean="0"/>
          </a:p>
          <a:p>
            <a:pPr>
              <a:buSzPct val="70000"/>
            </a:pPr>
            <a:r>
              <a:rPr lang="ja-JP" altLang="en-US" dirty="0" smtClean="0"/>
              <a:t>（</a:t>
            </a:r>
            <a:r>
              <a:rPr lang="en-US" altLang="ja-JP" sz="1600" dirty="0" smtClean="0"/>
              <a:t>Miyamoto and </a:t>
            </a:r>
            <a:r>
              <a:rPr lang="en-US" altLang="ja-JP" sz="1600" dirty="0" err="1" smtClean="0"/>
              <a:t>Xue</a:t>
            </a:r>
            <a:r>
              <a:rPr lang="en-US" altLang="ja-JP" sz="1600" dirty="0" smtClean="0"/>
              <a:t> 2009 Int. </a:t>
            </a:r>
            <a:r>
              <a:rPr lang="en-US" altLang="ja-JP" sz="1600" dirty="0" err="1" smtClean="0"/>
              <a:t>Symp</a:t>
            </a:r>
            <a:r>
              <a:rPr lang="en-US" altLang="ja-JP" sz="1600" dirty="0" smtClean="0"/>
              <a:t>. on Radar and Modeling studies</a:t>
            </a:r>
            <a:r>
              <a:rPr lang="ja-JP" altLang="en-US" dirty="0" smtClean="0"/>
              <a:t>）</a:t>
            </a:r>
            <a:endParaRPr lang="en-US" altLang="ja-JP" dirty="0" smtClean="0"/>
          </a:p>
        </p:txBody>
      </p:sp>
      <p:sp>
        <p:nvSpPr>
          <p:cNvPr id="49" name="TextBox 5"/>
          <p:cNvSpPr txBox="1"/>
          <p:nvPr/>
        </p:nvSpPr>
        <p:spPr>
          <a:xfrm>
            <a:off x="1447800" y="2057400"/>
            <a:ext cx="3733800" cy="369332"/>
          </a:xfrm>
          <a:prstGeom prst="rect">
            <a:avLst/>
          </a:prstGeom>
          <a:solidFill>
            <a:srgbClr val="00B0F0">
              <a:alpha val="25000"/>
            </a:srgbClr>
          </a:solidFill>
          <a:ln>
            <a:noFill/>
          </a:ln>
        </p:spPr>
        <p:txBody>
          <a:bodyPr wrap="square" rtlCol="0">
            <a:spAutoFit/>
          </a:bodyPr>
          <a:lstStyle/>
          <a:p>
            <a:r>
              <a:rPr lang="ja-JP" altLang="en-US" dirty="0" smtClean="0"/>
              <a:t>大気</a:t>
            </a:r>
            <a:r>
              <a:rPr lang="ja-JP" altLang="en-US" dirty="0" err="1" smtClean="0"/>
              <a:t>ー</a:t>
            </a:r>
            <a:r>
              <a:rPr lang="ja-JP" altLang="en-US" dirty="0" smtClean="0"/>
              <a:t>海洋</a:t>
            </a:r>
            <a:r>
              <a:rPr lang="ja-JP" altLang="en-US" dirty="0" err="1" smtClean="0"/>
              <a:t>ー</a:t>
            </a:r>
            <a:r>
              <a:rPr lang="ja-JP" altLang="en-US" dirty="0" smtClean="0"/>
              <a:t>波浪モデル構築</a:t>
            </a:r>
            <a:endParaRPr lang="en-US" altLang="ja-JP" dirty="0" smtClean="0"/>
          </a:p>
        </p:txBody>
      </p:sp>
      <p:sp>
        <p:nvSpPr>
          <p:cNvPr id="13" name="TextBox 5"/>
          <p:cNvSpPr txBox="1"/>
          <p:nvPr/>
        </p:nvSpPr>
        <p:spPr>
          <a:xfrm>
            <a:off x="1447800" y="6285131"/>
            <a:ext cx="7467600" cy="400110"/>
          </a:xfrm>
          <a:prstGeom prst="rect">
            <a:avLst/>
          </a:prstGeom>
          <a:solidFill>
            <a:srgbClr val="FF3300"/>
          </a:solidFill>
          <a:ln>
            <a:noFill/>
          </a:ln>
        </p:spPr>
        <p:txBody>
          <a:bodyPr wrap="square" rtlCol="0">
            <a:spAutoFit/>
          </a:bodyPr>
          <a:lstStyle/>
          <a:p>
            <a:pPr>
              <a:buSzPct val="70000"/>
            </a:pPr>
            <a:r>
              <a:rPr lang="ja-JP" altLang="en-US" sz="2000" dirty="0" smtClean="0">
                <a:solidFill>
                  <a:schemeClr val="bg1"/>
                </a:solidFill>
              </a:rPr>
              <a:t>博論：熱帯低気圧の強化・維持過程における海面フラックスの役割</a:t>
            </a:r>
            <a:endParaRPr lang="en-US" altLang="ja-JP" sz="2000" dirty="0" smtClean="0">
              <a:solidFill>
                <a:schemeClr val="bg1"/>
              </a:solidFill>
            </a:endParaRPr>
          </a:p>
        </p:txBody>
      </p:sp>
      <p:sp>
        <p:nvSpPr>
          <p:cNvPr id="21" name="TextBox 5"/>
          <p:cNvSpPr txBox="1"/>
          <p:nvPr/>
        </p:nvSpPr>
        <p:spPr>
          <a:xfrm>
            <a:off x="1447800" y="4343400"/>
            <a:ext cx="7467600" cy="646331"/>
          </a:xfrm>
          <a:prstGeom prst="rect">
            <a:avLst/>
          </a:prstGeom>
          <a:solidFill>
            <a:schemeClr val="tx2">
              <a:alpha val="25000"/>
            </a:schemeClr>
          </a:solidFill>
          <a:ln>
            <a:noFill/>
          </a:ln>
        </p:spPr>
        <p:txBody>
          <a:bodyPr wrap="square" rtlCol="0">
            <a:spAutoFit/>
          </a:bodyPr>
          <a:lstStyle/>
          <a:p>
            <a:pPr>
              <a:buSzPct val="70000"/>
              <a:buFont typeface="Wingdings" pitchFamily="2" charset="2"/>
              <a:buChar char="p"/>
            </a:pPr>
            <a:r>
              <a:rPr lang="ja-JP" altLang="en-US" dirty="0" smtClean="0">
                <a:solidFill>
                  <a:schemeClr val="tx1">
                    <a:lumMod val="85000"/>
                    <a:lumOff val="15000"/>
                  </a:schemeClr>
                </a:solidFill>
              </a:rPr>
              <a:t>海面エンタルピーフラックス有効半径</a:t>
            </a:r>
            <a:endParaRPr lang="en-US" altLang="ja-JP" dirty="0" smtClean="0">
              <a:solidFill>
                <a:schemeClr val="tx1">
                  <a:lumMod val="85000"/>
                  <a:lumOff val="15000"/>
                </a:schemeClr>
              </a:solidFill>
            </a:endParaRPr>
          </a:p>
          <a:p>
            <a:pPr>
              <a:buSzPct val="70000"/>
            </a:pPr>
            <a:r>
              <a:rPr lang="ja-JP" altLang="en-US" dirty="0" smtClean="0">
                <a:solidFill>
                  <a:schemeClr val="tx1">
                    <a:lumMod val="85000"/>
                    <a:lumOff val="15000"/>
                  </a:schemeClr>
                </a:solidFill>
              </a:rPr>
              <a:t>（</a:t>
            </a:r>
            <a:r>
              <a:rPr lang="en-US" altLang="ja-JP" sz="1600" dirty="0" smtClean="0">
                <a:solidFill>
                  <a:schemeClr val="tx1">
                    <a:lumMod val="85000"/>
                    <a:lumOff val="15000"/>
                  </a:schemeClr>
                </a:solidFill>
              </a:rPr>
              <a:t>Miyamoto and </a:t>
            </a:r>
            <a:r>
              <a:rPr lang="en-US" altLang="ja-JP" sz="1600" dirty="0" err="1" smtClean="0">
                <a:solidFill>
                  <a:schemeClr val="tx1">
                    <a:lumMod val="85000"/>
                    <a:lumOff val="15000"/>
                  </a:schemeClr>
                </a:solidFill>
              </a:rPr>
              <a:t>Takemi</a:t>
            </a:r>
            <a:r>
              <a:rPr lang="en-US" altLang="ja-JP" sz="1600" dirty="0" smtClean="0">
                <a:solidFill>
                  <a:schemeClr val="tx1">
                    <a:lumMod val="85000"/>
                    <a:lumOff val="15000"/>
                  </a:schemeClr>
                </a:solidFill>
              </a:rPr>
              <a:t> 2010</a:t>
            </a:r>
            <a:r>
              <a:rPr lang="ja-JP" altLang="en-US" dirty="0" smtClean="0">
                <a:solidFill>
                  <a:schemeClr val="tx1">
                    <a:lumMod val="85000"/>
                    <a:lumOff val="15000"/>
                  </a:schemeClr>
                </a:solidFill>
              </a:rPr>
              <a:t>）</a:t>
            </a:r>
            <a:endParaRPr lang="en-US" altLang="ja-JP" dirty="0" smtClean="0">
              <a:solidFill>
                <a:schemeClr val="tx1">
                  <a:lumMod val="85000"/>
                  <a:lumOff val="15000"/>
                </a:schemeClr>
              </a:solidFill>
            </a:endParaRPr>
          </a:p>
        </p:txBody>
      </p:sp>
      <p:sp>
        <p:nvSpPr>
          <p:cNvPr id="22" name="TextBox 5"/>
          <p:cNvSpPr txBox="1"/>
          <p:nvPr/>
        </p:nvSpPr>
        <p:spPr>
          <a:xfrm>
            <a:off x="1447800" y="3486688"/>
            <a:ext cx="7467600" cy="400110"/>
          </a:xfrm>
          <a:prstGeom prst="rect">
            <a:avLst/>
          </a:prstGeom>
          <a:solidFill>
            <a:srgbClr val="FFC000">
              <a:alpha val="25000"/>
            </a:srgbClr>
          </a:solidFill>
          <a:ln>
            <a:noFill/>
          </a:ln>
        </p:spPr>
        <p:txBody>
          <a:bodyPr wrap="square" rtlCol="0">
            <a:spAutoFit/>
          </a:bodyPr>
          <a:lstStyle/>
          <a:p>
            <a:pPr>
              <a:buSzPct val="70000"/>
              <a:buFont typeface="Wingdings" pitchFamily="2" charset="2"/>
              <a:buChar char="p"/>
            </a:pPr>
            <a:r>
              <a:rPr lang="ja-JP" altLang="en-US" sz="2000" dirty="0" smtClean="0"/>
              <a:t>軸対称非静力学モデル構築</a:t>
            </a:r>
            <a:r>
              <a:rPr lang="ja-JP" altLang="en-US" sz="1600" dirty="0" smtClean="0"/>
              <a:t>（</a:t>
            </a:r>
            <a:r>
              <a:rPr lang="en-US" altLang="ja-JP" sz="1600" dirty="0" smtClean="0"/>
              <a:t>Miyamoto and </a:t>
            </a:r>
            <a:r>
              <a:rPr lang="en-US" altLang="ja-JP" sz="1600" dirty="0" err="1" smtClean="0"/>
              <a:t>Takemi</a:t>
            </a:r>
            <a:r>
              <a:rPr lang="en-US" altLang="ja-JP" sz="1600" dirty="0" smtClean="0"/>
              <a:t> 2011c in preparation</a:t>
            </a:r>
            <a:r>
              <a:rPr lang="ja-JP" altLang="en-US" sz="1600" dirty="0" smtClean="0"/>
              <a:t>）</a:t>
            </a:r>
            <a:endParaRPr lang="en-US" altLang="ja-JP" sz="1600" dirty="0" smtClean="0"/>
          </a:p>
        </p:txBody>
      </p:sp>
      <p:sp>
        <p:nvSpPr>
          <p:cNvPr id="27" name="TextBox 5"/>
          <p:cNvSpPr txBox="1"/>
          <p:nvPr/>
        </p:nvSpPr>
        <p:spPr>
          <a:xfrm>
            <a:off x="1447800" y="3882778"/>
            <a:ext cx="7467600" cy="369332"/>
          </a:xfrm>
          <a:prstGeom prst="rect">
            <a:avLst/>
          </a:prstGeom>
          <a:solidFill>
            <a:srgbClr val="FFC000">
              <a:alpha val="25000"/>
            </a:srgbClr>
          </a:solidFill>
          <a:ln>
            <a:noFill/>
          </a:ln>
        </p:spPr>
        <p:txBody>
          <a:bodyPr wrap="square" rtlCol="0">
            <a:spAutoFit/>
          </a:bodyPr>
          <a:lstStyle/>
          <a:p>
            <a:pPr>
              <a:buSzPct val="70000"/>
              <a:buFont typeface="Wingdings" pitchFamily="2" charset="2"/>
              <a:buChar char="p"/>
            </a:pPr>
            <a:r>
              <a:rPr lang="en-US" altLang="ja-JP" dirty="0" smtClean="0"/>
              <a:t>Sea Spray</a:t>
            </a:r>
            <a:r>
              <a:rPr lang="ja-JP" altLang="en-US" dirty="0" smtClean="0"/>
              <a:t>モデル構築</a:t>
            </a:r>
            <a:endParaRPr lang="en-US" altLang="ja-JP" dirty="0" smtClean="0"/>
          </a:p>
        </p:txBody>
      </p:sp>
      <p:sp>
        <p:nvSpPr>
          <p:cNvPr id="28" name="TextBox 5"/>
          <p:cNvSpPr txBox="1"/>
          <p:nvPr/>
        </p:nvSpPr>
        <p:spPr>
          <a:xfrm>
            <a:off x="1447800" y="5638800"/>
            <a:ext cx="7467600" cy="646331"/>
          </a:xfrm>
          <a:prstGeom prst="rect">
            <a:avLst/>
          </a:prstGeom>
          <a:solidFill>
            <a:schemeClr val="tx2">
              <a:alpha val="25000"/>
            </a:schemeClr>
          </a:solidFill>
          <a:ln>
            <a:noFill/>
          </a:ln>
        </p:spPr>
        <p:txBody>
          <a:bodyPr wrap="square" rtlCol="0">
            <a:spAutoFit/>
          </a:bodyPr>
          <a:lstStyle/>
          <a:p>
            <a:pPr>
              <a:buSzPct val="70000"/>
              <a:buFont typeface="Wingdings" pitchFamily="2" charset="2"/>
              <a:buChar char="p"/>
            </a:pPr>
            <a:r>
              <a:rPr lang="ja-JP" altLang="en-US" dirty="0" smtClean="0">
                <a:solidFill>
                  <a:schemeClr val="tx1">
                    <a:lumMod val="85000"/>
                    <a:lumOff val="15000"/>
                  </a:schemeClr>
                </a:solidFill>
              </a:rPr>
              <a:t>急発達過程への遷移メカニズム</a:t>
            </a:r>
            <a:endParaRPr lang="en-US" altLang="ja-JP" dirty="0" smtClean="0">
              <a:solidFill>
                <a:schemeClr val="tx1">
                  <a:lumMod val="85000"/>
                  <a:lumOff val="15000"/>
                </a:schemeClr>
              </a:solidFill>
            </a:endParaRPr>
          </a:p>
          <a:p>
            <a:pPr>
              <a:buSzPct val="70000"/>
            </a:pPr>
            <a:r>
              <a:rPr lang="ja-JP" altLang="en-US" dirty="0" smtClean="0">
                <a:solidFill>
                  <a:schemeClr val="tx1">
                    <a:lumMod val="85000"/>
                    <a:lumOff val="15000"/>
                  </a:schemeClr>
                </a:solidFill>
              </a:rPr>
              <a:t>（</a:t>
            </a:r>
            <a:r>
              <a:rPr lang="en-US" altLang="ja-JP" sz="1600" dirty="0" smtClean="0">
                <a:solidFill>
                  <a:schemeClr val="tx1">
                    <a:lumMod val="85000"/>
                    <a:lumOff val="15000"/>
                  </a:schemeClr>
                </a:solidFill>
              </a:rPr>
              <a:t>Miyamoto and </a:t>
            </a:r>
            <a:r>
              <a:rPr lang="en-US" altLang="ja-JP" sz="1600" dirty="0" err="1" smtClean="0">
                <a:solidFill>
                  <a:schemeClr val="tx1">
                    <a:lumMod val="85000"/>
                    <a:lumOff val="15000"/>
                  </a:schemeClr>
                </a:solidFill>
              </a:rPr>
              <a:t>Takemi</a:t>
            </a:r>
            <a:r>
              <a:rPr lang="en-US" altLang="ja-JP" sz="1600" dirty="0" smtClean="0">
                <a:solidFill>
                  <a:schemeClr val="tx1">
                    <a:lumMod val="85000"/>
                    <a:lumOff val="15000"/>
                  </a:schemeClr>
                </a:solidFill>
              </a:rPr>
              <a:t> 2011b, revised</a:t>
            </a:r>
            <a:r>
              <a:rPr lang="ja-JP" altLang="en-US" dirty="0" smtClean="0">
                <a:solidFill>
                  <a:schemeClr val="tx1">
                    <a:lumMod val="85000"/>
                    <a:lumOff val="15000"/>
                  </a:schemeClr>
                </a:solidFill>
              </a:rPr>
              <a:t>）</a:t>
            </a:r>
            <a:endParaRPr lang="en-US" altLang="ja-JP" dirty="0" smtClean="0">
              <a:solidFill>
                <a:schemeClr val="tx1">
                  <a:lumMod val="85000"/>
                  <a:lumOff val="15000"/>
                </a:schemeClr>
              </a:solidFill>
            </a:endParaRPr>
          </a:p>
        </p:txBody>
      </p:sp>
      <p:sp>
        <p:nvSpPr>
          <p:cNvPr id="29" name="正方形/長方形 28"/>
          <p:cNvSpPr/>
          <p:nvPr/>
        </p:nvSpPr>
        <p:spPr>
          <a:xfrm>
            <a:off x="1447800" y="990600"/>
            <a:ext cx="7467600" cy="646331"/>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TextBox 5"/>
          <p:cNvSpPr txBox="1"/>
          <p:nvPr/>
        </p:nvSpPr>
        <p:spPr>
          <a:xfrm>
            <a:off x="1447800" y="4989731"/>
            <a:ext cx="7467600" cy="646331"/>
          </a:xfrm>
          <a:prstGeom prst="rect">
            <a:avLst/>
          </a:prstGeom>
          <a:solidFill>
            <a:schemeClr val="tx2">
              <a:alpha val="25000"/>
            </a:schemeClr>
          </a:solidFill>
          <a:ln>
            <a:noFill/>
          </a:ln>
        </p:spPr>
        <p:txBody>
          <a:bodyPr wrap="square" rtlCol="0">
            <a:spAutoFit/>
          </a:bodyPr>
          <a:lstStyle/>
          <a:p>
            <a:pPr>
              <a:buSzPct val="70000"/>
              <a:buFont typeface="Wingdings" pitchFamily="2" charset="2"/>
              <a:buChar char="p"/>
            </a:pPr>
            <a:r>
              <a:rPr lang="ja-JP" altLang="en-US" dirty="0" smtClean="0">
                <a:solidFill>
                  <a:schemeClr val="tx1">
                    <a:lumMod val="85000"/>
                    <a:lumOff val="15000"/>
                  </a:schemeClr>
                </a:solidFill>
              </a:rPr>
              <a:t>発達する熱帯低気圧の海面フラックス依存性</a:t>
            </a:r>
            <a:endParaRPr lang="en-US" altLang="ja-JP" dirty="0" smtClean="0">
              <a:solidFill>
                <a:schemeClr val="tx1">
                  <a:lumMod val="85000"/>
                  <a:lumOff val="15000"/>
                </a:schemeClr>
              </a:solidFill>
            </a:endParaRPr>
          </a:p>
          <a:p>
            <a:pPr>
              <a:buSzPct val="70000"/>
            </a:pPr>
            <a:r>
              <a:rPr lang="ja-JP" altLang="en-US" dirty="0" smtClean="0">
                <a:solidFill>
                  <a:schemeClr val="tx1">
                    <a:lumMod val="85000"/>
                    <a:lumOff val="15000"/>
                  </a:schemeClr>
                </a:solidFill>
              </a:rPr>
              <a:t>（</a:t>
            </a:r>
            <a:r>
              <a:rPr lang="en-US" altLang="ja-JP" sz="1600" dirty="0" smtClean="0">
                <a:solidFill>
                  <a:schemeClr val="tx1">
                    <a:lumMod val="85000"/>
                    <a:lumOff val="15000"/>
                  </a:schemeClr>
                </a:solidFill>
              </a:rPr>
              <a:t>Miyamoto and </a:t>
            </a:r>
            <a:r>
              <a:rPr lang="en-US" altLang="ja-JP" sz="1600" dirty="0" err="1" smtClean="0">
                <a:solidFill>
                  <a:schemeClr val="tx1">
                    <a:lumMod val="85000"/>
                    <a:lumOff val="15000"/>
                  </a:schemeClr>
                </a:solidFill>
              </a:rPr>
              <a:t>Takemi</a:t>
            </a:r>
            <a:r>
              <a:rPr lang="en-US" altLang="ja-JP" sz="1600" dirty="0" smtClean="0">
                <a:solidFill>
                  <a:schemeClr val="tx1">
                    <a:lumMod val="85000"/>
                    <a:lumOff val="15000"/>
                  </a:schemeClr>
                </a:solidFill>
              </a:rPr>
              <a:t> 2011c, in preparation</a:t>
            </a:r>
            <a:r>
              <a:rPr lang="ja-JP" altLang="en-US" dirty="0" smtClean="0">
                <a:solidFill>
                  <a:schemeClr val="tx1">
                    <a:lumMod val="85000"/>
                    <a:lumOff val="15000"/>
                  </a:schemeClr>
                </a:solidFill>
              </a:rPr>
              <a:t>）</a:t>
            </a:r>
            <a:endParaRPr lang="en-US" altLang="ja-JP" dirty="0" smtClean="0">
              <a:solidFill>
                <a:schemeClr val="tx1">
                  <a:lumMod val="85000"/>
                  <a:lumOff val="15000"/>
                </a:schemeClr>
              </a:solidFill>
            </a:endParaRPr>
          </a:p>
        </p:txBody>
      </p:sp>
    </p:spTree>
    <p:extLst>
      <p:ext uri="{BB962C8B-B14F-4D97-AF65-F5344CB8AC3E}">
        <p14:creationId xmlns:p14="http://schemas.microsoft.com/office/powerpoint/2010/main" val="37740757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mph" presetSubtype="1" grpId="0" nodeType="clickEffect">
                                  <p:stCondLst>
                                    <p:cond delay="0"/>
                                  </p:stCondLst>
                                  <p:childTnLst>
                                    <p:set>
                                      <p:cBhvr override="childStyle">
                                        <p:cTn id="6" dur="indefinite"/>
                                        <p:tgtEl>
                                          <p:spTgt spid="45"/>
                                        </p:tgtEl>
                                        <p:attrNameLst>
                                          <p:attrName>style.fontStyle</p:attrName>
                                        </p:attrNameLst>
                                      </p:cBhvr>
                                      <p:to>
                                        <p:strVal val="normal"/>
                                      </p:to>
                                    </p:set>
                                    <p:set>
                                      <p:cBhvr override="childStyle">
                                        <p:cTn id="7" dur="indefinite"/>
                                        <p:tgtEl>
                                          <p:spTgt spid="45"/>
                                        </p:tgtEl>
                                        <p:attrNameLst>
                                          <p:attrName>style.fontWeight</p:attrName>
                                        </p:attrNameLst>
                                      </p:cBhvr>
                                      <p:to>
                                        <p:strVal val="bold"/>
                                      </p:to>
                                    </p:set>
                                    <p:set>
                                      <p:cBhvr override="childStyle">
                                        <p:cTn id="8" dur="indefinite"/>
                                        <p:tgtEl>
                                          <p:spTgt spid="45"/>
                                        </p:tgtEl>
                                        <p:attrNameLst>
                                          <p:attrName>style.textDecorationUnderline</p:attrName>
                                        </p:attrNameLst>
                                      </p:cBhvr>
                                      <p:to>
                                        <p:strVal val="fals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solidFill>
                  <a:schemeClr val="bg1">
                    <a:lumMod val="95000"/>
                  </a:schemeClr>
                </a:solidFill>
              </a:rPr>
              <a:t>Typhoons simulated by numerical models</a:t>
            </a:r>
            <a:r>
              <a:rPr lang="en-US" altLang="ja-JP" dirty="0"/>
              <a:t> </a:t>
            </a:r>
            <a:r>
              <a:rPr lang="en-US" altLang="ja-JP" dirty="0" smtClean="0"/>
              <a:t>4/4</a:t>
            </a:r>
            <a:endParaRPr kumimoji="1" lang="ja-JP" altLang="en-US" dirty="0">
              <a:solidFill>
                <a:schemeClr val="bg1"/>
              </a:solidFill>
            </a:endParaRPr>
          </a:p>
        </p:txBody>
      </p:sp>
      <p:sp>
        <p:nvSpPr>
          <p:cNvPr id="4" name="スライド番号プレースホルダ 3"/>
          <p:cNvSpPr>
            <a:spLocks noGrp="1"/>
          </p:cNvSpPr>
          <p:nvPr>
            <p:ph type="sldNum" sz="quarter" idx="12"/>
          </p:nvPr>
        </p:nvSpPr>
        <p:spPr/>
        <p:txBody>
          <a:bodyPr/>
          <a:lstStyle/>
          <a:p>
            <a:fld id="{0B4AC312-9088-7A41-9348-5601ED868CC6}" type="slidenum">
              <a:rPr lang="en-US" smtClean="0"/>
              <a:pPr/>
              <a:t>56</a:t>
            </a:fld>
            <a:endParaRPr lang="en-US"/>
          </a:p>
        </p:txBody>
      </p:sp>
      <p:pic>
        <p:nvPicPr>
          <p:cNvPr id="8" name="コンテンツ プレースホルダ 7" descr="grate_ck.eps"/>
          <p:cNvPicPr>
            <a:picLocks noGrp="1" noChangeAspect="1"/>
          </p:cNvPicPr>
          <p:nvPr>
            <p:ph idx="1"/>
          </p:nvPr>
        </p:nvPicPr>
        <p:blipFill>
          <a:blip r:embed="rId2"/>
          <a:stretch>
            <a:fillRect/>
          </a:stretch>
        </p:blipFill>
        <p:spPr>
          <a:xfrm>
            <a:off x="457200" y="625090"/>
            <a:ext cx="8229600" cy="5852295"/>
          </a:xfrm>
        </p:spPr>
      </p:pic>
      <p:sp>
        <p:nvSpPr>
          <p:cNvPr id="7" name="TextBox 10"/>
          <p:cNvSpPr txBox="1"/>
          <p:nvPr/>
        </p:nvSpPr>
        <p:spPr>
          <a:xfrm rot="16200000">
            <a:off x="-803667" y="2708667"/>
            <a:ext cx="2921844" cy="400110"/>
          </a:xfrm>
          <a:prstGeom prst="rect">
            <a:avLst/>
          </a:prstGeom>
          <a:solidFill>
            <a:schemeClr val="bg1">
              <a:lumMod val="95000"/>
            </a:schemeClr>
          </a:solidFill>
          <a:ln w="31750">
            <a:solidFill>
              <a:schemeClr val="tx1"/>
            </a:solidFill>
          </a:ln>
        </p:spPr>
        <p:txBody>
          <a:bodyPr wrap="square" rtlCol="0">
            <a:spAutoFit/>
          </a:bodyPr>
          <a:lstStyle/>
          <a:p>
            <a:pPr algn="ctr"/>
            <a:r>
              <a:rPr lang="en-US" altLang="ja-JP" sz="2000" dirty="0" smtClean="0"/>
              <a:t>Growth rate of a typhoon</a:t>
            </a:r>
            <a:endParaRPr lang="en-US" sz="2000" dirty="0"/>
          </a:p>
        </p:txBody>
      </p:sp>
      <p:sp>
        <p:nvSpPr>
          <p:cNvPr id="9" name="TextBox 10"/>
          <p:cNvSpPr txBox="1"/>
          <p:nvPr/>
        </p:nvSpPr>
        <p:spPr>
          <a:xfrm>
            <a:off x="1676400" y="5715000"/>
            <a:ext cx="5638800" cy="400110"/>
          </a:xfrm>
          <a:prstGeom prst="rect">
            <a:avLst/>
          </a:prstGeom>
          <a:solidFill>
            <a:schemeClr val="bg1">
              <a:lumMod val="95000"/>
            </a:schemeClr>
          </a:solidFill>
          <a:ln w="31750">
            <a:solidFill>
              <a:schemeClr val="tx1"/>
            </a:solidFill>
          </a:ln>
        </p:spPr>
        <p:txBody>
          <a:bodyPr wrap="square" rtlCol="0">
            <a:spAutoFit/>
          </a:bodyPr>
          <a:lstStyle/>
          <a:p>
            <a:pPr algn="ctr"/>
            <a:r>
              <a:rPr lang="en-US" altLang="ja-JP" sz="2000" dirty="0" smtClean="0"/>
              <a:t>Rate of transportation of thermodynamic energy</a:t>
            </a:r>
            <a:endParaRPr lang="en-US" sz="2000" dirty="0"/>
          </a:p>
        </p:txBody>
      </p:sp>
    </p:spTree>
    <p:extLst>
      <p:ext uri="{BB962C8B-B14F-4D97-AF65-F5344CB8AC3E}">
        <p14:creationId xmlns:p14="http://schemas.microsoft.com/office/powerpoint/2010/main" val="3402608030"/>
      </p:ext>
    </p:extLst>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The definition of a typhoon</a:t>
            </a:r>
            <a:endParaRPr kumimoji="1" lang="ja-JP" altLang="en-US" dirty="0"/>
          </a:p>
        </p:txBody>
      </p:sp>
      <p:pic>
        <p:nvPicPr>
          <p:cNvPr id="5" name="コンテンツ プレースホルダー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61999"/>
            <a:ext cx="4648200" cy="4115807"/>
          </a:xfrm>
        </p:spPr>
      </p:pic>
      <p:sp>
        <p:nvSpPr>
          <p:cNvPr id="4" name="スライド番号プレースホルダー 3"/>
          <p:cNvSpPr>
            <a:spLocks noGrp="1"/>
          </p:cNvSpPr>
          <p:nvPr>
            <p:ph type="sldNum" sz="quarter" idx="12"/>
          </p:nvPr>
        </p:nvSpPr>
        <p:spPr/>
        <p:txBody>
          <a:bodyPr/>
          <a:lstStyle/>
          <a:p>
            <a:fld id="{0B4AC312-9088-7A41-9348-5601ED868CC6}" type="slidenum">
              <a:rPr lang="en-US" smtClean="0"/>
              <a:pPr/>
              <a:t>6</a:t>
            </a:fld>
            <a:endParaRPr lang="en-US"/>
          </a:p>
        </p:txBody>
      </p:sp>
      <p:sp>
        <p:nvSpPr>
          <p:cNvPr id="6" name="正方形/長方形 5"/>
          <p:cNvSpPr/>
          <p:nvPr/>
        </p:nvSpPr>
        <p:spPr>
          <a:xfrm>
            <a:off x="685800" y="4825366"/>
            <a:ext cx="3505200" cy="253916"/>
          </a:xfrm>
          <a:prstGeom prst="rect">
            <a:avLst/>
          </a:prstGeom>
        </p:spPr>
        <p:txBody>
          <a:bodyPr wrap="square">
            <a:spAutoFit/>
          </a:bodyPr>
          <a:lstStyle/>
          <a:p>
            <a:r>
              <a:rPr lang="en-US" altLang="ja-JP" sz="1050" dirty="0"/>
              <a:t>http://www.jma.go.jp/jma/kishou/know/whitep/1-1-3.html</a:t>
            </a:r>
            <a:endParaRPr lang="ja-JP" altLang="en-US" sz="1050" dirty="0"/>
          </a:p>
        </p:txBody>
      </p:sp>
      <p:sp>
        <p:nvSpPr>
          <p:cNvPr id="9" name="正方形/長方形 8"/>
          <p:cNvSpPr/>
          <p:nvPr/>
        </p:nvSpPr>
        <p:spPr>
          <a:xfrm>
            <a:off x="6305655" y="6253076"/>
            <a:ext cx="2568332" cy="253916"/>
          </a:xfrm>
          <a:prstGeom prst="rect">
            <a:avLst/>
          </a:prstGeom>
        </p:spPr>
        <p:txBody>
          <a:bodyPr wrap="none">
            <a:spAutoFit/>
          </a:bodyPr>
          <a:lstStyle/>
          <a:p>
            <a:r>
              <a:rPr lang="en-US" altLang="ja-JP" sz="1050" dirty="0"/>
              <a:t>http://bobby.hkisl.net/mutteraway/?p=298</a:t>
            </a:r>
            <a:endParaRPr lang="ja-JP" altLang="en-US" sz="1050" dirty="0"/>
          </a:p>
        </p:txBody>
      </p:sp>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5311" y="3340839"/>
            <a:ext cx="3968750" cy="2978150"/>
          </a:xfrm>
          <a:prstGeom prst="rect">
            <a:avLst/>
          </a:prstGeom>
        </p:spPr>
      </p:pic>
      <p:sp>
        <p:nvSpPr>
          <p:cNvPr id="11" name="コンテンツ プレースホルダー 2"/>
          <p:cNvSpPr txBox="1">
            <a:spLocks/>
          </p:cNvSpPr>
          <p:nvPr/>
        </p:nvSpPr>
        <p:spPr>
          <a:xfrm>
            <a:off x="4800600" y="533401"/>
            <a:ext cx="4343400" cy="280743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igMix 1P" pitchFamily="50" charset="-128"/>
                <a:ea typeface="MigMix 1P" pitchFamily="50" charset="-128"/>
                <a:cs typeface="MigMix 1P" pitchFamily="50" charset="-128"/>
              </a:defRPr>
            </a:lvl1pPr>
            <a:lvl2pPr marL="742950" indent="-285750" algn="l" defTabSz="457200" rtl="0" eaLnBrk="1" latinLnBrk="0" hangingPunct="1">
              <a:spcBef>
                <a:spcPct val="20000"/>
              </a:spcBef>
              <a:buFont typeface="Arial"/>
              <a:buChar char="–"/>
              <a:defRPr sz="2600" kern="1200">
                <a:solidFill>
                  <a:schemeClr val="tx1"/>
                </a:solidFill>
                <a:latin typeface="MigMix 1P" pitchFamily="50" charset="-128"/>
                <a:ea typeface="MigMix 1P" pitchFamily="50" charset="-128"/>
                <a:cs typeface="MigMix 1P" pitchFamily="50" charset="-128"/>
              </a:defRPr>
            </a:lvl2pPr>
            <a:lvl3pPr marL="1143000" indent="-228600" algn="l" defTabSz="457200" rtl="0" eaLnBrk="1" latinLnBrk="0" hangingPunct="1">
              <a:spcBef>
                <a:spcPct val="20000"/>
              </a:spcBef>
              <a:buFont typeface="Arial"/>
              <a:buChar char="•"/>
              <a:defRPr sz="2400" kern="1200">
                <a:solidFill>
                  <a:schemeClr val="tx1"/>
                </a:solidFill>
                <a:latin typeface="MigMix 1P" pitchFamily="50" charset="-128"/>
                <a:ea typeface="MigMix 1P" pitchFamily="50" charset="-128"/>
                <a:cs typeface="MigMix 1P" pitchFamily="50" charset="-128"/>
              </a:defRPr>
            </a:lvl3pPr>
            <a:lvl4pPr marL="1600200" indent="-228600" algn="l" defTabSz="457200" rtl="0" eaLnBrk="1" latinLnBrk="0" hangingPunct="1">
              <a:spcBef>
                <a:spcPct val="20000"/>
              </a:spcBef>
              <a:buFont typeface="Arial"/>
              <a:buChar char="–"/>
              <a:defRPr sz="2200" kern="1200">
                <a:solidFill>
                  <a:schemeClr val="tx1"/>
                </a:solidFill>
                <a:latin typeface="MigMix 1P" pitchFamily="50" charset="-128"/>
                <a:ea typeface="MigMix 1P" pitchFamily="50" charset="-128"/>
                <a:cs typeface="MigMix 1P" pitchFamily="50" charset="-128"/>
              </a:defRPr>
            </a:lvl4pPr>
            <a:lvl5pPr marL="2057400" indent="-228600" algn="l" defTabSz="457200" rtl="0" eaLnBrk="1" latinLnBrk="0" hangingPunct="1">
              <a:spcBef>
                <a:spcPct val="20000"/>
              </a:spcBef>
              <a:buFont typeface="Arial"/>
              <a:buChar char="»"/>
              <a:defRPr sz="2000" kern="1200">
                <a:solidFill>
                  <a:schemeClr val="tx1"/>
                </a:solidFill>
                <a:latin typeface="MigMix 1P" pitchFamily="50" charset="-128"/>
                <a:ea typeface="MigMix 1P" pitchFamily="50" charset="-128"/>
                <a:cs typeface="MigMix 1P" pitchFamily="50"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kumimoji="1" lang="en-US" altLang="ja-JP" sz="2000" dirty="0" smtClean="0"/>
              <a:t>Why do people interest in typhoons?</a:t>
            </a:r>
          </a:p>
          <a:p>
            <a:pPr marL="0" indent="0">
              <a:buNone/>
            </a:pPr>
            <a:endParaRPr kumimoji="1" lang="en-US" altLang="ja-JP" sz="1000" dirty="0" smtClean="0"/>
          </a:p>
          <a:p>
            <a:pPr marL="0" indent="0">
              <a:buNone/>
            </a:pPr>
            <a:r>
              <a:rPr kumimoji="1" lang="ja-JP" altLang="en-US" sz="2000" dirty="0" smtClean="0"/>
              <a:t>・</a:t>
            </a:r>
            <a:r>
              <a:rPr kumimoji="1" lang="en-US" altLang="ja-JP" sz="2000" dirty="0" smtClean="0"/>
              <a:t>severe disasters</a:t>
            </a:r>
          </a:p>
          <a:p>
            <a:pPr marL="0" indent="0">
              <a:buNone/>
            </a:pPr>
            <a:r>
              <a:rPr kumimoji="1" lang="ja-JP" altLang="en-US" sz="2000" dirty="0" smtClean="0"/>
              <a:t>・</a:t>
            </a:r>
            <a:r>
              <a:rPr kumimoji="1" lang="en-US" altLang="ja-JP" sz="2000" dirty="0" smtClean="0"/>
              <a:t>difficulty of observation</a:t>
            </a:r>
            <a:r>
              <a:rPr kumimoji="1" lang="ja-JP" altLang="en-US" sz="2000" dirty="0" smtClean="0"/>
              <a:t>（</a:t>
            </a:r>
            <a:r>
              <a:rPr kumimoji="1" lang="en-US" altLang="ja-JP" sz="2000" dirty="0" smtClean="0"/>
              <a:t>danger</a:t>
            </a:r>
            <a:r>
              <a:rPr kumimoji="1" lang="ja-JP" altLang="en-US" sz="2000" dirty="0" smtClean="0"/>
              <a:t>）</a:t>
            </a:r>
            <a:endParaRPr kumimoji="1" lang="en-US" altLang="ja-JP" sz="2000" dirty="0"/>
          </a:p>
          <a:p>
            <a:pPr marL="0" indent="0">
              <a:buNone/>
            </a:pPr>
            <a:r>
              <a:rPr kumimoji="1" lang="ja-JP" altLang="en-US" sz="2000" dirty="0" smtClean="0"/>
              <a:t>・</a:t>
            </a:r>
            <a:r>
              <a:rPr kumimoji="1" lang="en-US" altLang="ja-JP" sz="2000" dirty="0" smtClean="0"/>
              <a:t>multi-scale interaction</a:t>
            </a:r>
          </a:p>
          <a:p>
            <a:pPr marL="0" indent="0">
              <a:buNone/>
            </a:pPr>
            <a:endParaRPr kumimoji="1" lang="en-US" altLang="ja-JP" sz="2000" dirty="0" smtClean="0"/>
          </a:p>
          <a:p>
            <a:pPr marL="0" indent="0">
              <a:buNone/>
            </a:pPr>
            <a:endParaRPr kumimoji="1" lang="ja-JP" altLang="en-US" sz="2000" dirty="0"/>
          </a:p>
        </p:txBody>
      </p:sp>
      <p:sp>
        <p:nvSpPr>
          <p:cNvPr id="3" name="テキスト ボックス 2"/>
          <p:cNvSpPr txBox="1"/>
          <p:nvPr/>
        </p:nvSpPr>
        <p:spPr>
          <a:xfrm>
            <a:off x="503541" y="5391834"/>
            <a:ext cx="4144659" cy="646331"/>
          </a:xfrm>
          <a:prstGeom prst="rect">
            <a:avLst/>
          </a:prstGeom>
          <a:noFill/>
        </p:spPr>
        <p:txBody>
          <a:bodyPr wrap="none" rtlCol="0">
            <a:spAutoFit/>
          </a:bodyPr>
          <a:lstStyle/>
          <a:p>
            <a:r>
              <a:rPr kumimoji="1" lang="en-US" altLang="ja-JP" dirty="0" smtClean="0"/>
              <a:t>Atmospheric phenomena</a:t>
            </a:r>
          </a:p>
          <a:p>
            <a:r>
              <a:rPr kumimoji="1" lang="en-US" altLang="ja-JP" dirty="0" smtClean="0"/>
              <a:t> in various both temporal and spatial scale  </a:t>
            </a:r>
            <a:endParaRPr kumimoji="1" lang="ja-JP" altLang="en-US" dirty="0"/>
          </a:p>
        </p:txBody>
      </p:sp>
    </p:spTree>
    <p:extLst>
      <p:ext uri="{BB962C8B-B14F-4D97-AF65-F5344CB8AC3E}">
        <p14:creationId xmlns:p14="http://schemas.microsoft.com/office/powerpoint/2010/main" val="243331023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linds(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blinds(horizontal)">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linds(horizontal)">
                                      <p:cBhvr>
                                        <p:cTn id="22"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Weather Forecast</a:t>
            </a:r>
            <a:endParaRPr kumimoji="1" lang="ja-JP" altLang="en-US" dirty="0"/>
          </a:p>
        </p:txBody>
      </p:sp>
      <p:sp>
        <p:nvSpPr>
          <p:cNvPr id="4" name="スライド番号プレースホルダー 3"/>
          <p:cNvSpPr>
            <a:spLocks noGrp="1"/>
          </p:cNvSpPr>
          <p:nvPr>
            <p:ph type="sldNum" sz="quarter" idx="12"/>
          </p:nvPr>
        </p:nvSpPr>
        <p:spPr/>
        <p:txBody>
          <a:bodyPr/>
          <a:lstStyle/>
          <a:p>
            <a:fld id="{0B4AC312-9088-7A41-9348-5601ED868CC6}" type="slidenum">
              <a:rPr lang="en-US" smtClean="0"/>
              <a:pPr/>
              <a:t>7</a:t>
            </a:fld>
            <a:endParaRPr lang="en-US"/>
          </a:p>
        </p:txBody>
      </p:sp>
      <p:sp>
        <p:nvSpPr>
          <p:cNvPr id="9" name="正方形/長方形 8"/>
          <p:cNvSpPr/>
          <p:nvPr/>
        </p:nvSpPr>
        <p:spPr>
          <a:xfrm>
            <a:off x="1159565" y="5854797"/>
            <a:ext cx="2286000" cy="215444"/>
          </a:xfrm>
          <a:prstGeom prst="rect">
            <a:avLst/>
          </a:prstGeom>
        </p:spPr>
        <p:txBody>
          <a:bodyPr wrap="square">
            <a:spAutoFit/>
          </a:bodyPr>
          <a:lstStyle/>
          <a:p>
            <a:r>
              <a:rPr lang="en-US" altLang="ja-JP" sz="800" dirty="0"/>
              <a:t>http://www.nicom-net.co.jp/seminar/2002.html</a:t>
            </a:r>
            <a:endParaRPr lang="ja-JP" altLang="en-US" sz="800" dirty="0"/>
          </a:p>
        </p:txBody>
      </p:sp>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232" y="2926681"/>
            <a:ext cx="2966733" cy="2966733"/>
          </a:xfrm>
          <a:prstGeom prst="rect">
            <a:avLst/>
          </a:prstGeom>
        </p:spPr>
      </p:pic>
      <p:sp>
        <p:nvSpPr>
          <p:cNvPr id="29" name="正方形/長方形 28"/>
          <p:cNvSpPr/>
          <p:nvPr/>
        </p:nvSpPr>
        <p:spPr>
          <a:xfrm>
            <a:off x="3886200" y="5638800"/>
            <a:ext cx="2092239" cy="215444"/>
          </a:xfrm>
          <a:prstGeom prst="rect">
            <a:avLst/>
          </a:prstGeom>
        </p:spPr>
        <p:txBody>
          <a:bodyPr wrap="none">
            <a:spAutoFit/>
          </a:bodyPr>
          <a:lstStyle/>
          <a:p>
            <a:r>
              <a:rPr lang="en-US" altLang="ja-JP" sz="800" dirty="0"/>
              <a:t>http://www.jma.go.jp/jma/jma-eng/satellite/</a:t>
            </a:r>
            <a:endParaRPr lang="ja-JP" altLang="en-US" sz="800" dirty="0"/>
          </a:p>
        </p:txBody>
      </p:sp>
      <p:pic>
        <p:nvPicPr>
          <p:cNvPr id="30" name="図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135" y="4264336"/>
            <a:ext cx="1839065" cy="1382508"/>
          </a:xfrm>
          <a:prstGeom prst="rect">
            <a:avLst/>
          </a:prstGeom>
        </p:spPr>
      </p:pic>
      <p:sp>
        <p:nvSpPr>
          <p:cNvPr id="31" name="正方形/長方形 30"/>
          <p:cNvSpPr/>
          <p:nvPr/>
        </p:nvSpPr>
        <p:spPr>
          <a:xfrm>
            <a:off x="5563027" y="5821570"/>
            <a:ext cx="2056973" cy="215444"/>
          </a:xfrm>
          <a:prstGeom prst="rect">
            <a:avLst/>
          </a:prstGeom>
        </p:spPr>
        <p:txBody>
          <a:bodyPr wrap="none">
            <a:spAutoFit/>
          </a:bodyPr>
          <a:lstStyle/>
          <a:p>
            <a:r>
              <a:rPr lang="en-US" altLang="ja-JP" sz="800" dirty="0"/>
              <a:t>http://en.wikipedia.org/wiki/Weather_radar</a:t>
            </a:r>
            <a:endParaRPr lang="ja-JP" altLang="en-US" sz="800" dirty="0"/>
          </a:p>
        </p:txBody>
      </p:sp>
      <p:pic>
        <p:nvPicPr>
          <p:cNvPr id="32" name="図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1660" y="4149770"/>
            <a:ext cx="1258731" cy="1676400"/>
          </a:xfrm>
          <a:prstGeom prst="rect">
            <a:avLst/>
          </a:prstGeom>
        </p:spPr>
      </p:pic>
      <p:grpSp>
        <p:nvGrpSpPr>
          <p:cNvPr id="7" name="図形グループ 6"/>
          <p:cNvGrpSpPr/>
          <p:nvPr/>
        </p:nvGrpSpPr>
        <p:grpSpPr>
          <a:xfrm>
            <a:off x="3836592" y="1981200"/>
            <a:ext cx="2716608" cy="1314438"/>
            <a:chOff x="3836592" y="1981200"/>
            <a:chExt cx="2716608" cy="1314438"/>
          </a:xfrm>
        </p:grpSpPr>
        <p:cxnSp>
          <p:nvCxnSpPr>
            <p:cNvPr id="19" name="直線矢印コネクタ 18"/>
            <p:cNvCxnSpPr/>
            <p:nvPr/>
          </p:nvCxnSpPr>
          <p:spPr>
            <a:xfrm flipV="1">
              <a:off x="4625339" y="1981200"/>
              <a:ext cx="0" cy="5458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3" name="正方形/長方形 32"/>
            <p:cNvSpPr/>
            <p:nvPr/>
          </p:nvSpPr>
          <p:spPr>
            <a:xfrm>
              <a:off x="3836592" y="2527050"/>
              <a:ext cx="2695448" cy="768588"/>
            </a:xfrm>
            <a:prstGeom prst="rect">
              <a:avLst/>
            </a:prstGeom>
            <a:solidFill>
              <a:srgbClr val="007FD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5AB8FF"/>
                </a:solidFill>
              </a:endParaRPr>
            </a:p>
          </p:txBody>
        </p:sp>
        <p:sp>
          <p:nvSpPr>
            <p:cNvPr id="34" name="コンテンツ プレースホルダー 2"/>
            <p:cNvSpPr txBox="1">
              <a:spLocks/>
            </p:cNvSpPr>
            <p:nvPr/>
          </p:nvSpPr>
          <p:spPr>
            <a:xfrm>
              <a:off x="3836592" y="2527050"/>
              <a:ext cx="2716608" cy="76858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igMix 1P" pitchFamily="50" charset="-128"/>
                  <a:ea typeface="MigMix 1P" pitchFamily="50" charset="-128"/>
                  <a:cs typeface="MigMix 1P" pitchFamily="50" charset="-128"/>
                </a:defRPr>
              </a:lvl1pPr>
              <a:lvl2pPr marL="742950" indent="-285750" algn="l" defTabSz="457200" rtl="0" eaLnBrk="1" latinLnBrk="0" hangingPunct="1">
                <a:spcBef>
                  <a:spcPct val="20000"/>
                </a:spcBef>
                <a:buFont typeface="Arial"/>
                <a:buChar char="–"/>
                <a:defRPr sz="2600" kern="1200">
                  <a:solidFill>
                    <a:schemeClr val="tx1"/>
                  </a:solidFill>
                  <a:latin typeface="MigMix 1P" pitchFamily="50" charset="-128"/>
                  <a:ea typeface="MigMix 1P" pitchFamily="50" charset="-128"/>
                  <a:cs typeface="MigMix 1P" pitchFamily="50" charset="-128"/>
                </a:defRPr>
              </a:lvl2pPr>
              <a:lvl3pPr marL="1143000" indent="-228600" algn="l" defTabSz="457200" rtl="0" eaLnBrk="1" latinLnBrk="0" hangingPunct="1">
                <a:spcBef>
                  <a:spcPct val="20000"/>
                </a:spcBef>
                <a:buFont typeface="Arial"/>
                <a:buChar char="•"/>
                <a:defRPr sz="2400" kern="1200">
                  <a:solidFill>
                    <a:schemeClr val="tx1"/>
                  </a:solidFill>
                  <a:latin typeface="MigMix 1P" pitchFamily="50" charset="-128"/>
                  <a:ea typeface="MigMix 1P" pitchFamily="50" charset="-128"/>
                  <a:cs typeface="MigMix 1P" pitchFamily="50" charset="-128"/>
                </a:defRPr>
              </a:lvl3pPr>
              <a:lvl4pPr marL="1600200" indent="-228600" algn="l" defTabSz="457200" rtl="0" eaLnBrk="1" latinLnBrk="0" hangingPunct="1">
                <a:spcBef>
                  <a:spcPct val="20000"/>
                </a:spcBef>
                <a:buFont typeface="Arial"/>
                <a:buChar char="–"/>
                <a:defRPr sz="2200" kern="1200">
                  <a:solidFill>
                    <a:schemeClr val="tx1"/>
                  </a:solidFill>
                  <a:latin typeface="MigMix 1P" pitchFamily="50" charset="-128"/>
                  <a:ea typeface="MigMix 1P" pitchFamily="50" charset="-128"/>
                  <a:cs typeface="MigMix 1P" pitchFamily="50" charset="-128"/>
                </a:defRPr>
              </a:lvl4pPr>
              <a:lvl5pPr marL="2057400" indent="-228600" algn="l" defTabSz="457200" rtl="0" eaLnBrk="1" latinLnBrk="0" hangingPunct="1">
                <a:spcBef>
                  <a:spcPct val="20000"/>
                </a:spcBef>
                <a:buFont typeface="Arial"/>
                <a:buChar char="»"/>
                <a:defRPr sz="2000" kern="1200">
                  <a:solidFill>
                    <a:schemeClr val="tx1"/>
                  </a:solidFill>
                  <a:latin typeface="MigMix 1P" pitchFamily="50" charset="-128"/>
                  <a:ea typeface="MigMix 1P" pitchFamily="50" charset="-128"/>
                  <a:cs typeface="MigMix 1P" pitchFamily="50"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kumimoji="1" lang="en-US" altLang="ja-JP"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Data assimilation</a:t>
              </a:r>
              <a:endParaRPr kumimoji="1" lang="en-US" altLang="ja-JP"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grpSp>
      <p:cxnSp>
        <p:nvCxnSpPr>
          <p:cNvPr id="37" name="直線矢印コネクタ 36"/>
          <p:cNvCxnSpPr/>
          <p:nvPr/>
        </p:nvCxnSpPr>
        <p:spPr>
          <a:xfrm>
            <a:off x="4630640" y="894522"/>
            <a:ext cx="3118573" cy="0"/>
          </a:xfrm>
          <a:prstGeom prst="straightConnector1">
            <a:avLst/>
          </a:prstGeom>
          <a:ln>
            <a:solidFill>
              <a:schemeClr val="tx1"/>
            </a:solidFill>
            <a:prstDash val="sysDash"/>
            <a:tailEnd type="triangle" w="lg" len="lg"/>
          </a:ln>
        </p:spPr>
        <p:style>
          <a:lnRef idx="2">
            <a:schemeClr val="accent1"/>
          </a:lnRef>
          <a:fillRef idx="0">
            <a:schemeClr val="accent1"/>
          </a:fillRef>
          <a:effectRef idx="1">
            <a:schemeClr val="accent1"/>
          </a:effectRef>
          <a:fontRef idx="minor">
            <a:schemeClr val="tx1"/>
          </a:fontRef>
        </p:style>
      </p:cxnSp>
      <p:sp>
        <p:nvSpPr>
          <p:cNvPr id="39" name="テキスト ボックス 38"/>
          <p:cNvSpPr txBox="1"/>
          <p:nvPr/>
        </p:nvSpPr>
        <p:spPr>
          <a:xfrm>
            <a:off x="7739274" y="709856"/>
            <a:ext cx="646331" cy="369332"/>
          </a:xfrm>
          <a:prstGeom prst="rect">
            <a:avLst/>
          </a:prstGeom>
          <a:noFill/>
        </p:spPr>
        <p:txBody>
          <a:bodyPr wrap="none" rtlCol="0">
            <a:spAutoFit/>
          </a:bodyPr>
          <a:lstStyle/>
          <a:p>
            <a:r>
              <a:rPr kumimoji="1" lang="ja-JP" altLang="en-US" dirty="0" smtClean="0"/>
              <a:t>時間</a:t>
            </a:r>
            <a:endParaRPr kumimoji="1" lang="ja-JP" altLang="en-US" dirty="0"/>
          </a:p>
        </p:txBody>
      </p:sp>
      <p:sp>
        <p:nvSpPr>
          <p:cNvPr id="46" name="正方形/長方形 45"/>
          <p:cNvSpPr/>
          <p:nvPr/>
        </p:nvSpPr>
        <p:spPr>
          <a:xfrm>
            <a:off x="92764" y="2655493"/>
            <a:ext cx="3276601" cy="3423610"/>
          </a:xfrm>
          <a:prstGeom prst="rect">
            <a:avLst/>
          </a:prstGeom>
          <a:noFill/>
          <a:ln w="57150">
            <a:solidFill>
              <a:srgbClr val="F481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コンテンツ プレースホルダー 2"/>
          <p:cNvSpPr>
            <a:spLocks noGrp="1"/>
          </p:cNvSpPr>
          <p:nvPr>
            <p:ph idx="1"/>
          </p:nvPr>
        </p:nvSpPr>
        <p:spPr>
          <a:xfrm>
            <a:off x="253999" y="2416152"/>
            <a:ext cx="2962965" cy="413534"/>
          </a:xfrm>
          <a:solidFill>
            <a:schemeClr val="bg1"/>
          </a:solidFill>
          <a:ln w="57150">
            <a:solidFill>
              <a:srgbClr val="F4810C"/>
            </a:solidFill>
          </a:ln>
        </p:spPr>
        <p:txBody>
          <a:bodyPr>
            <a:noAutofit/>
          </a:bodyPr>
          <a:lstStyle/>
          <a:p>
            <a:pPr marL="0" indent="0" algn="ctr">
              <a:buNone/>
            </a:pPr>
            <a:r>
              <a:rPr kumimoji="1" lang="en-US" altLang="ja-JP" sz="2400" dirty="0" smtClean="0"/>
              <a:t>Numerical model</a:t>
            </a:r>
            <a:endParaRPr kumimoji="1" lang="en-US" altLang="ja-JP" sz="2400" dirty="0"/>
          </a:p>
        </p:txBody>
      </p:sp>
      <p:sp>
        <p:nvSpPr>
          <p:cNvPr id="47" name="正方形/長方形 46"/>
          <p:cNvSpPr/>
          <p:nvPr/>
        </p:nvSpPr>
        <p:spPr>
          <a:xfrm>
            <a:off x="3836592" y="3733800"/>
            <a:ext cx="5231208" cy="2345304"/>
          </a:xfrm>
          <a:prstGeom prst="rect">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 name="コンテンツ プレースホルダー 2"/>
          <p:cNvSpPr txBox="1">
            <a:spLocks/>
          </p:cNvSpPr>
          <p:nvPr/>
        </p:nvSpPr>
        <p:spPr>
          <a:xfrm>
            <a:off x="4630640" y="3505200"/>
            <a:ext cx="3754965" cy="457200"/>
          </a:xfrm>
          <a:prstGeom prst="rect">
            <a:avLst/>
          </a:prstGeom>
          <a:solidFill>
            <a:schemeClr val="bg1"/>
          </a:solidFill>
          <a:ln w="57150">
            <a:solidFill>
              <a:srgbClr val="00B05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igMix 1P" pitchFamily="50" charset="-128"/>
                <a:ea typeface="MigMix 1P" pitchFamily="50" charset="-128"/>
                <a:cs typeface="MigMix 1P" pitchFamily="50" charset="-128"/>
              </a:defRPr>
            </a:lvl1pPr>
            <a:lvl2pPr marL="742950" indent="-285750" algn="l" defTabSz="457200" rtl="0" eaLnBrk="1" latinLnBrk="0" hangingPunct="1">
              <a:spcBef>
                <a:spcPct val="20000"/>
              </a:spcBef>
              <a:buFont typeface="Arial"/>
              <a:buChar char="–"/>
              <a:defRPr sz="2600" kern="1200">
                <a:solidFill>
                  <a:schemeClr val="tx1"/>
                </a:solidFill>
                <a:latin typeface="MigMix 1P" pitchFamily="50" charset="-128"/>
                <a:ea typeface="MigMix 1P" pitchFamily="50" charset="-128"/>
                <a:cs typeface="MigMix 1P" pitchFamily="50" charset="-128"/>
              </a:defRPr>
            </a:lvl2pPr>
            <a:lvl3pPr marL="1143000" indent="-228600" algn="l" defTabSz="457200" rtl="0" eaLnBrk="1" latinLnBrk="0" hangingPunct="1">
              <a:spcBef>
                <a:spcPct val="20000"/>
              </a:spcBef>
              <a:buFont typeface="Arial"/>
              <a:buChar char="•"/>
              <a:defRPr sz="2400" kern="1200">
                <a:solidFill>
                  <a:schemeClr val="tx1"/>
                </a:solidFill>
                <a:latin typeface="MigMix 1P" pitchFamily="50" charset="-128"/>
                <a:ea typeface="MigMix 1P" pitchFamily="50" charset="-128"/>
                <a:cs typeface="MigMix 1P" pitchFamily="50" charset="-128"/>
              </a:defRPr>
            </a:lvl3pPr>
            <a:lvl4pPr marL="1600200" indent="-228600" algn="l" defTabSz="457200" rtl="0" eaLnBrk="1" latinLnBrk="0" hangingPunct="1">
              <a:spcBef>
                <a:spcPct val="20000"/>
              </a:spcBef>
              <a:buFont typeface="Arial"/>
              <a:buChar char="–"/>
              <a:defRPr sz="2200" kern="1200">
                <a:solidFill>
                  <a:schemeClr val="tx1"/>
                </a:solidFill>
                <a:latin typeface="MigMix 1P" pitchFamily="50" charset="-128"/>
                <a:ea typeface="MigMix 1P" pitchFamily="50" charset="-128"/>
                <a:cs typeface="MigMix 1P" pitchFamily="50" charset="-128"/>
              </a:defRPr>
            </a:lvl4pPr>
            <a:lvl5pPr marL="2057400" indent="-228600" algn="l" defTabSz="457200" rtl="0" eaLnBrk="1" latinLnBrk="0" hangingPunct="1">
              <a:spcBef>
                <a:spcPct val="20000"/>
              </a:spcBef>
              <a:buFont typeface="Arial"/>
              <a:buChar char="»"/>
              <a:defRPr sz="2000" kern="1200">
                <a:solidFill>
                  <a:schemeClr val="tx1"/>
                </a:solidFill>
                <a:latin typeface="MigMix 1P" pitchFamily="50" charset="-128"/>
                <a:ea typeface="MigMix 1P" pitchFamily="50" charset="-128"/>
                <a:cs typeface="MigMix 1P" pitchFamily="50"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kumimoji="1" lang="en-US" altLang="ja-JP" sz="2400" dirty="0" smtClean="0"/>
              <a:t>Observational data</a:t>
            </a:r>
            <a:endParaRPr kumimoji="1" lang="en-US" altLang="ja-JP" sz="2400" dirty="0"/>
          </a:p>
        </p:txBody>
      </p:sp>
      <p:grpSp>
        <p:nvGrpSpPr>
          <p:cNvPr id="5" name="図形グループ 4"/>
          <p:cNvGrpSpPr/>
          <p:nvPr/>
        </p:nvGrpSpPr>
        <p:grpSpPr>
          <a:xfrm>
            <a:off x="1437861" y="479052"/>
            <a:ext cx="3192779" cy="1502148"/>
            <a:chOff x="1437861" y="479052"/>
            <a:chExt cx="3192779" cy="1502148"/>
          </a:xfrm>
        </p:grpSpPr>
        <p:sp>
          <p:nvSpPr>
            <p:cNvPr id="22" name="正方形/長方形 21"/>
            <p:cNvSpPr/>
            <p:nvPr/>
          </p:nvSpPr>
          <p:spPr>
            <a:xfrm>
              <a:off x="1437861" y="1212612"/>
              <a:ext cx="3177539" cy="768588"/>
            </a:xfrm>
            <a:prstGeom prst="rect">
              <a:avLst/>
            </a:prstGeom>
            <a:solidFill>
              <a:srgbClr val="F481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5" name="直線矢印コネクタ 14"/>
            <p:cNvCxnSpPr/>
            <p:nvPr/>
          </p:nvCxnSpPr>
          <p:spPr>
            <a:xfrm>
              <a:off x="1437861" y="1981200"/>
              <a:ext cx="3192779"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コンテンツ プレースホルダー 2"/>
            <p:cNvSpPr txBox="1">
              <a:spLocks/>
            </p:cNvSpPr>
            <p:nvPr/>
          </p:nvSpPr>
          <p:spPr>
            <a:xfrm>
              <a:off x="1938681" y="1212611"/>
              <a:ext cx="2078403" cy="74346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igMix 1P" pitchFamily="50" charset="-128"/>
                  <a:ea typeface="MigMix 1P" pitchFamily="50" charset="-128"/>
                  <a:cs typeface="MigMix 1P" pitchFamily="50" charset="-128"/>
                </a:defRPr>
              </a:lvl1pPr>
              <a:lvl2pPr marL="742950" indent="-285750" algn="l" defTabSz="457200" rtl="0" eaLnBrk="1" latinLnBrk="0" hangingPunct="1">
                <a:spcBef>
                  <a:spcPct val="20000"/>
                </a:spcBef>
                <a:buFont typeface="Arial"/>
                <a:buChar char="–"/>
                <a:defRPr sz="2600" kern="1200">
                  <a:solidFill>
                    <a:schemeClr val="tx1"/>
                  </a:solidFill>
                  <a:latin typeface="MigMix 1P" pitchFamily="50" charset="-128"/>
                  <a:ea typeface="MigMix 1P" pitchFamily="50" charset="-128"/>
                  <a:cs typeface="MigMix 1P" pitchFamily="50" charset="-128"/>
                </a:defRPr>
              </a:lvl2pPr>
              <a:lvl3pPr marL="1143000" indent="-228600" algn="l" defTabSz="457200" rtl="0" eaLnBrk="1" latinLnBrk="0" hangingPunct="1">
                <a:spcBef>
                  <a:spcPct val="20000"/>
                </a:spcBef>
                <a:buFont typeface="Arial"/>
                <a:buChar char="•"/>
                <a:defRPr sz="2400" kern="1200">
                  <a:solidFill>
                    <a:schemeClr val="tx1"/>
                  </a:solidFill>
                  <a:latin typeface="MigMix 1P" pitchFamily="50" charset="-128"/>
                  <a:ea typeface="MigMix 1P" pitchFamily="50" charset="-128"/>
                  <a:cs typeface="MigMix 1P" pitchFamily="50" charset="-128"/>
                </a:defRPr>
              </a:lvl3pPr>
              <a:lvl4pPr marL="1600200" indent="-228600" algn="l" defTabSz="457200" rtl="0" eaLnBrk="1" latinLnBrk="0" hangingPunct="1">
                <a:spcBef>
                  <a:spcPct val="20000"/>
                </a:spcBef>
                <a:buFont typeface="Arial"/>
                <a:buChar char="–"/>
                <a:defRPr sz="2200" kern="1200">
                  <a:solidFill>
                    <a:schemeClr val="tx1"/>
                  </a:solidFill>
                  <a:latin typeface="MigMix 1P" pitchFamily="50" charset="-128"/>
                  <a:ea typeface="MigMix 1P" pitchFamily="50" charset="-128"/>
                  <a:cs typeface="MigMix 1P" pitchFamily="50" charset="-128"/>
                </a:defRPr>
              </a:lvl4pPr>
              <a:lvl5pPr marL="2057400" indent="-228600" algn="l" defTabSz="457200" rtl="0" eaLnBrk="1" latinLnBrk="0" hangingPunct="1">
                <a:spcBef>
                  <a:spcPct val="20000"/>
                </a:spcBef>
                <a:buFont typeface="Arial"/>
                <a:buChar char="»"/>
                <a:defRPr sz="2000" kern="1200">
                  <a:solidFill>
                    <a:schemeClr val="tx1"/>
                  </a:solidFill>
                  <a:latin typeface="MigMix 1P" pitchFamily="50" charset="-128"/>
                  <a:ea typeface="MigMix 1P" pitchFamily="50" charset="-128"/>
                  <a:cs typeface="MigMix 1P" pitchFamily="50"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kumimoji="1" lang="en-US" altLang="ja-JP"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Previous Prediction</a:t>
              </a:r>
            </a:p>
          </p:txBody>
        </p:sp>
        <p:cxnSp>
          <p:nvCxnSpPr>
            <p:cNvPr id="43" name="直線コネクタ 42"/>
            <p:cNvCxnSpPr/>
            <p:nvPr/>
          </p:nvCxnSpPr>
          <p:spPr>
            <a:xfrm flipH="1">
              <a:off x="1437862" y="894522"/>
              <a:ext cx="3192778" cy="0"/>
            </a:xfrm>
            <a:prstGeom prst="line">
              <a:avLst/>
            </a:prstGeom>
            <a:ln cmpd="sng">
              <a:solidFill>
                <a:schemeClr val="tx1"/>
              </a:solidFill>
              <a:prstDash val="solid"/>
            </a:ln>
          </p:spPr>
          <p:style>
            <a:lnRef idx="2">
              <a:schemeClr val="accent1"/>
            </a:lnRef>
            <a:fillRef idx="0">
              <a:schemeClr val="accent1"/>
            </a:fillRef>
            <a:effectRef idx="1">
              <a:schemeClr val="accent1"/>
            </a:effectRef>
            <a:fontRef idx="minor">
              <a:schemeClr val="tx1"/>
            </a:fontRef>
          </p:style>
        </p:cxnSp>
        <p:sp>
          <p:nvSpPr>
            <p:cNvPr id="48" name="コンテンツ プレースホルダー 2"/>
            <p:cNvSpPr txBox="1">
              <a:spLocks/>
            </p:cNvSpPr>
            <p:nvPr/>
          </p:nvSpPr>
          <p:spPr>
            <a:xfrm>
              <a:off x="1995048" y="479052"/>
              <a:ext cx="2078403" cy="41353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igMix 1P" pitchFamily="50" charset="-128"/>
                  <a:ea typeface="MigMix 1P" pitchFamily="50" charset="-128"/>
                  <a:cs typeface="MigMix 1P" pitchFamily="50" charset="-128"/>
                </a:defRPr>
              </a:lvl1pPr>
              <a:lvl2pPr marL="742950" indent="-285750" algn="l" defTabSz="457200" rtl="0" eaLnBrk="1" latinLnBrk="0" hangingPunct="1">
                <a:spcBef>
                  <a:spcPct val="20000"/>
                </a:spcBef>
                <a:buFont typeface="Arial"/>
                <a:buChar char="–"/>
                <a:defRPr sz="2600" kern="1200">
                  <a:solidFill>
                    <a:schemeClr val="tx1"/>
                  </a:solidFill>
                  <a:latin typeface="MigMix 1P" pitchFamily="50" charset="-128"/>
                  <a:ea typeface="MigMix 1P" pitchFamily="50" charset="-128"/>
                  <a:cs typeface="MigMix 1P" pitchFamily="50" charset="-128"/>
                </a:defRPr>
              </a:lvl2pPr>
              <a:lvl3pPr marL="1143000" indent="-228600" algn="l" defTabSz="457200" rtl="0" eaLnBrk="1" latinLnBrk="0" hangingPunct="1">
                <a:spcBef>
                  <a:spcPct val="20000"/>
                </a:spcBef>
                <a:buFont typeface="Arial"/>
                <a:buChar char="•"/>
                <a:defRPr sz="2400" kern="1200">
                  <a:solidFill>
                    <a:schemeClr val="tx1"/>
                  </a:solidFill>
                  <a:latin typeface="MigMix 1P" pitchFamily="50" charset="-128"/>
                  <a:ea typeface="MigMix 1P" pitchFamily="50" charset="-128"/>
                  <a:cs typeface="MigMix 1P" pitchFamily="50" charset="-128"/>
                </a:defRPr>
              </a:lvl3pPr>
              <a:lvl4pPr marL="1600200" indent="-228600" algn="l" defTabSz="457200" rtl="0" eaLnBrk="1" latinLnBrk="0" hangingPunct="1">
                <a:spcBef>
                  <a:spcPct val="20000"/>
                </a:spcBef>
                <a:buFont typeface="Arial"/>
                <a:buChar char="–"/>
                <a:defRPr sz="2200" kern="1200">
                  <a:solidFill>
                    <a:schemeClr val="tx1"/>
                  </a:solidFill>
                  <a:latin typeface="MigMix 1P" pitchFamily="50" charset="-128"/>
                  <a:ea typeface="MigMix 1P" pitchFamily="50" charset="-128"/>
                  <a:cs typeface="MigMix 1P" pitchFamily="50" charset="-128"/>
                </a:defRPr>
              </a:lvl4pPr>
              <a:lvl5pPr marL="2057400" indent="-228600" algn="l" defTabSz="457200" rtl="0" eaLnBrk="1" latinLnBrk="0" hangingPunct="1">
                <a:spcBef>
                  <a:spcPct val="20000"/>
                </a:spcBef>
                <a:buFont typeface="Arial"/>
                <a:buChar char="»"/>
                <a:defRPr sz="2000" kern="1200">
                  <a:solidFill>
                    <a:schemeClr val="tx1"/>
                  </a:solidFill>
                  <a:latin typeface="MigMix 1P" pitchFamily="50" charset="-128"/>
                  <a:ea typeface="MigMix 1P" pitchFamily="50" charset="-128"/>
                  <a:cs typeface="MigMix 1P" pitchFamily="50"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kumimoji="1" lang="en-US" altLang="ja-JP" sz="2400" b="1" spc="50" dirty="0" smtClean="0">
                  <a:ln w="12700" cmpd="sng">
                    <a:solidFill>
                      <a:srgbClr val="92D050"/>
                    </a:solidFill>
                    <a:prstDash val="solid"/>
                  </a:ln>
                  <a:effectLst>
                    <a:glow rad="53100">
                      <a:schemeClr val="accent6">
                        <a:satMod val="180000"/>
                        <a:alpha val="30000"/>
                      </a:schemeClr>
                    </a:glow>
                  </a:effectLst>
                </a:rPr>
                <a:t>Past</a:t>
              </a:r>
              <a:endParaRPr kumimoji="1" lang="en-US" altLang="ja-JP" sz="2400" b="1" spc="50" dirty="0">
                <a:ln w="12700" cmpd="sng">
                  <a:solidFill>
                    <a:srgbClr val="92D050"/>
                  </a:solidFill>
                  <a:prstDash val="solid"/>
                </a:ln>
                <a:effectLst>
                  <a:glow rad="53100">
                    <a:schemeClr val="accent6">
                      <a:satMod val="180000"/>
                      <a:alpha val="30000"/>
                    </a:schemeClr>
                  </a:glow>
                </a:effectLst>
              </a:endParaRPr>
            </a:p>
          </p:txBody>
        </p:sp>
      </p:grpSp>
      <p:grpSp>
        <p:nvGrpSpPr>
          <p:cNvPr id="8" name="図形グループ 7"/>
          <p:cNvGrpSpPr/>
          <p:nvPr/>
        </p:nvGrpSpPr>
        <p:grpSpPr>
          <a:xfrm>
            <a:off x="5071331" y="479052"/>
            <a:ext cx="2320069" cy="1833394"/>
            <a:chOff x="5071331" y="479052"/>
            <a:chExt cx="2320069" cy="1833394"/>
          </a:xfrm>
        </p:grpSpPr>
        <p:sp>
          <p:nvSpPr>
            <p:cNvPr id="11" name="右矢印 10"/>
            <p:cNvSpPr/>
            <p:nvPr/>
          </p:nvSpPr>
          <p:spPr>
            <a:xfrm>
              <a:off x="5231670" y="1212612"/>
              <a:ext cx="2159730" cy="1099834"/>
            </a:xfrm>
            <a:prstGeom prst="rightArrow">
              <a:avLst/>
            </a:prstGeom>
            <a:gradFill>
              <a:gsLst>
                <a:gs pos="0">
                  <a:srgbClr val="FFC000"/>
                </a:gs>
                <a:gs pos="100000">
                  <a:schemeClr val="accent1">
                    <a:tint val="50000"/>
                    <a:shade val="100000"/>
                    <a:satMod val="350000"/>
                  </a:schemeClr>
                </a:gs>
              </a:gsLst>
              <a:lin ang="0" scaled="0"/>
            </a:gradFill>
            <a:ln w="38100">
              <a:gradFill>
                <a:gsLst>
                  <a:gs pos="68000">
                    <a:schemeClr val="tx1">
                      <a:lumMod val="75000"/>
                      <a:lumOff val="25000"/>
                    </a:schemeClr>
                  </a:gs>
                  <a:gs pos="0">
                    <a:schemeClr val="tx1"/>
                  </a:gs>
                  <a:gs pos="100000">
                    <a:schemeClr val="bg1">
                      <a:lumMod val="75000"/>
                    </a:schemeClr>
                  </a:gs>
                </a:gsLst>
                <a:lin ang="10800000" scaled="0"/>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 name="コンテンツ プレースホルダー 2"/>
            <p:cNvSpPr txBox="1">
              <a:spLocks/>
            </p:cNvSpPr>
            <p:nvPr/>
          </p:nvSpPr>
          <p:spPr>
            <a:xfrm>
              <a:off x="5210667" y="1542539"/>
              <a:ext cx="1899724" cy="41353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igMix 1P" pitchFamily="50" charset="-128"/>
                  <a:ea typeface="MigMix 1P" pitchFamily="50" charset="-128"/>
                  <a:cs typeface="MigMix 1P" pitchFamily="50" charset="-128"/>
                </a:defRPr>
              </a:lvl1pPr>
              <a:lvl2pPr marL="742950" indent="-285750" algn="l" defTabSz="457200" rtl="0" eaLnBrk="1" latinLnBrk="0" hangingPunct="1">
                <a:spcBef>
                  <a:spcPct val="20000"/>
                </a:spcBef>
                <a:buFont typeface="Arial"/>
                <a:buChar char="–"/>
                <a:defRPr sz="2600" kern="1200">
                  <a:solidFill>
                    <a:schemeClr val="tx1"/>
                  </a:solidFill>
                  <a:latin typeface="MigMix 1P" pitchFamily="50" charset="-128"/>
                  <a:ea typeface="MigMix 1P" pitchFamily="50" charset="-128"/>
                  <a:cs typeface="MigMix 1P" pitchFamily="50" charset="-128"/>
                </a:defRPr>
              </a:lvl2pPr>
              <a:lvl3pPr marL="1143000" indent="-228600" algn="l" defTabSz="457200" rtl="0" eaLnBrk="1" latinLnBrk="0" hangingPunct="1">
                <a:spcBef>
                  <a:spcPct val="20000"/>
                </a:spcBef>
                <a:buFont typeface="Arial"/>
                <a:buChar char="•"/>
                <a:defRPr sz="2400" kern="1200">
                  <a:solidFill>
                    <a:schemeClr val="tx1"/>
                  </a:solidFill>
                  <a:latin typeface="MigMix 1P" pitchFamily="50" charset="-128"/>
                  <a:ea typeface="MigMix 1P" pitchFamily="50" charset="-128"/>
                  <a:cs typeface="MigMix 1P" pitchFamily="50" charset="-128"/>
                </a:defRPr>
              </a:lvl3pPr>
              <a:lvl4pPr marL="1600200" indent="-228600" algn="l" defTabSz="457200" rtl="0" eaLnBrk="1" latinLnBrk="0" hangingPunct="1">
                <a:spcBef>
                  <a:spcPct val="20000"/>
                </a:spcBef>
                <a:buFont typeface="Arial"/>
                <a:buChar char="–"/>
                <a:defRPr sz="2200" kern="1200">
                  <a:solidFill>
                    <a:schemeClr val="tx1"/>
                  </a:solidFill>
                  <a:latin typeface="MigMix 1P" pitchFamily="50" charset="-128"/>
                  <a:ea typeface="MigMix 1P" pitchFamily="50" charset="-128"/>
                  <a:cs typeface="MigMix 1P" pitchFamily="50" charset="-128"/>
                </a:defRPr>
              </a:lvl4pPr>
              <a:lvl5pPr marL="2057400" indent="-228600" algn="l" defTabSz="457200" rtl="0" eaLnBrk="1" latinLnBrk="0" hangingPunct="1">
                <a:spcBef>
                  <a:spcPct val="20000"/>
                </a:spcBef>
                <a:buFont typeface="Arial"/>
                <a:buChar char="»"/>
                <a:defRPr sz="2000" kern="1200">
                  <a:solidFill>
                    <a:schemeClr val="tx1"/>
                  </a:solidFill>
                  <a:latin typeface="MigMix 1P" pitchFamily="50" charset="-128"/>
                  <a:ea typeface="MigMix 1P" pitchFamily="50" charset="-128"/>
                  <a:cs typeface="MigMix 1P" pitchFamily="50"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kumimoji="1" lang="en-US" altLang="ja-JP"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Prediction</a:t>
              </a:r>
              <a:endParaRPr kumimoji="1" lang="en-US" altLang="ja-JP"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49" name="コンテンツ プレースホルダー 2"/>
            <p:cNvSpPr txBox="1">
              <a:spLocks/>
            </p:cNvSpPr>
            <p:nvPr/>
          </p:nvSpPr>
          <p:spPr>
            <a:xfrm>
              <a:off x="5071331" y="479052"/>
              <a:ext cx="2078403" cy="41353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igMix 1P" pitchFamily="50" charset="-128"/>
                  <a:ea typeface="MigMix 1P" pitchFamily="50" charset="-128"/>
                  <a:cs typeface="MigMix 1P" pitchFamily="50" charset="-128"/>
                </a:defRPr>
              </a:lvl1pPr>
              <a:lvl2pPr marL="742950" indent="-285750" algn="l" defTabSz="457200" rtl="0" eaLnBrk="1" latinLnBrk="0" hangingPunct="1">
                <a:spcBef>
                  <a:spcPct val="20000"/>
                </a:spcBef>
                <a:buFont typeface="Arial"/>
                <a:buChar char="–"/>
                <a:defRPr sz="2600" kern="1200">
                  <a:solidFill>
                    <a:schemeClr val="tx1"/>
                  </a:solidFill>
                  <a:latin typeface="MigMix 1P" pitchFamily="50" charset="-128"/>
                  <a:ea typeface="MigMix 1P" pitchFamily="50" charset="-128"/>
                  <a:cs typeface="MigMix 1P" pitchFamily="50" charset="-128"/>
                </a:defRPr>
              </a:lvl2pPr>
              <a:lvl3pPr marL="1143000" indent="-228600" algn="l" defTabSz="457200" rtl="0" eaLnBrk="1" latinLnBrk="0" hangingPunct="1">
                <a:spcBef>
                  <a:spcPct val="20000"/>
                </a:spcBef>
                <a:buFont typeface="Arial"/>
                <a:buChar char="•"/>
                <a:defRPr sz="2400" kern="1200">
                  <a:solidFill>
                    <a:schemeClr val="tx1"/>
                  </a:solidFill>
                  <a:latin typeface="MigMix 1P" pitchFamily="50" charset="-128"/>
                  <a:ea typeface="MigMix 1P" pitchFamily="50" charset="-128"/>
                  <a:cs typeface="MigMix 1P" pitchFamily="50" charset="-128"/>
                </a:defRPr>
              </a:lvl3pPr>
              <a:lvl4pPr marL="1600200" indent="-228600" algn="l" defTabSz="457200" rtl="0" eaLnBrk="1" latinLnBrk="0" hangingPunct="1">
                <a:spcBef>
                  <a:spcPct val="20000"/>
                </a:spcBef>
                <a:buFont typeface="Arial"/>
                <a:buChar char="–"/>
                <a:defRPr sz="2200" kern="1200">
                  <a:solidFill>
                    <a:schemeClr val="tx1"/>
                  </a:solidFill>
                  <a:latin typeface="MigMix 1P" pitchFamily="50" charset="-128"/>
                  <a:ea typeface="MigMix 1P" pitchFamily="50" charset="-128"/>
                  <a:cs typeface="MigMix 1P" pitchFamily="50" charset="-128"/>
                </a:defRPr>
              </a:lvl4pPr>
              <a:lvl5pPr marL="2057400" indent="-228600" algn="l" defTabSz="457200" rtl="0" eaLnBrk="1" latinLnBrk="0" hangingPunct="1">
                <a:spcBef>
                  <a:spcPct val="20000"/>
                </a:spcBef>
                <a:buFont typeface="Arial"/>
                <a:buChar char="»"/>
                <a:defRPr sz="2000" kern="1200">
                  <a:solidFill>
                    <a:schemeClr val="tx1"/>
                  </a:solidFill>
                  <a:latin typeface="MigMix 1P" pitchFamily="50" charset="-128"/>
                  <a:ea typeface="MigMix 1P" pitchFamily="50" charset="-128"/>
                  <a:cs typeface="MigMix 1P" pitchFamily="50"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kumimoji="1" lang="en-US" altLang="ja-JP" sz="2400" b="1" spc="50" dirty="0" smtClean="0">
                  <a:ln w="12700" cmpd="sng">
                    <a:solidFill>
                      <a:srgbClr val="92D050"/>
                    </a:solidFill>
                    <a:prstDash val="solid"/>
                  </a:ln>
                  <a:effectLst>
                    <a:glow rad="53100">
                      <a:schemeClr val="accent6">
                        <a:satMod val="180000"/>
                        <a:alpha val="30000"/>
                      </a:schemeClr>
                    </a:glow>
                  </a:effectLst>
                </a:rPr>
                <a:t>Future</a:t>
              </a:r>
              <a:endParaRPr kumimoji="1" lang="en-US" altLang="ja-JP" sz="2400" b="1" spc="50" dirty="0">
                <a:ln w="12700" cmpd="sng">
                  <a:solidFill>
                    <a:srgbClr val="92D050"/>
                  </a:solidFill>
                  <a:prstDash val="solid"/>
                </a:ln>
                <a:effectLst>
                  <a:glow rad="53100">
                    <a:schemeClr val="accent6">
                      <a:satMod val="180000"/>
                      <a:alpha val="30000"/>
                    </a:schemeClr>
                  </a:glow>
                </a:effectLst>
              </a:endParaRPr>
            </a:p>
          </p:txBody>
        </p:sp>
      </p:grpSp>
      <p:cxnSp>
        <p:nvCxnSpPr>
          <p:cNvPr id="51" name="直線コネクタ 50"/>
          <p:cNvCxnSpPr/>
          <p:nvPr/>
        </p:nvCxnSpPr>
        <p:spPr>
          <a:xfrm flipH="1">
            <a:off x="4625339" y="685819"/>
            <a:ext cx="5301" cy="12953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35" name="図 34" descr="P1020049.jpg"/>
          <p:cNvPicPr>
            <a:picLocks noChangeAspect="1"/>
          </p:cNvPicPr>
          <p:nvPr/>
        </p:nvPicPr>
        <p:blipFill>
          <a:blip r:embed="rId5"/>
          <a:stretch>
            <a:fillRect/>
          </a:stretch>
        </p:blipFill>
        <p:spPr>
          <a:xfrm>
            <a:off x="7141908" y="4367298"/>
            <a:ext cx="1849691" cy="1387268"/>
          </a:xfrm>
          <a:prstGeom prst="rect">
            <a:avLst/>
          </a:prstGeom>
        </p:spPr>
      </p:pic>
    </p:spTree>
    <p:extLst>
      <p:ext uri="{BB962C8B-B14F-4D97-AF65-F5344CB8AC3E}">
        <p14:creationId xmlns:p14="http://schemas.microsoft.com/office/powerpoint/2010/main" val="127532387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同化→予報</a:t>
            </a:r>
            <a:endParaRPr kumimoji="1" lang="ja-JP" altLang="en-US" dirty="0"/>
          </a:p>
        </p:txBody>
      </p:sp>
      <p:pic>
        <p:nvPicPr>
          <p:cNvPr id="9" name="コンテンツ プレースホルダー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147" y="2895600"/>
            <a:ext cx="3071834" cy="1661811"/>
          </a:xfrm>
        </p:spPr>
      </p:pic>
      <p:sp>
        <p:nvSpPr>
          <p:cNvPr id="4" name="スライド番号プレースホルダー 3"/>
          <p:cNvSpPr>
            <a:spLocks noGrp="1"/>
          </p:cNvSpPr>
          <p:nvPr>
            <p:ph type="sldNum" sz="quarter" idx="12"/>
          </p:nvPr>
        </p:nvSpPr>
        <p:spPr/>
        <p:txBody>
          <a:bodyPr/>
          <a:lstStyle/>
          <a:p>
            <a:fld id="{0B4AC312-9088-7A41-9348-5601ED868CC6}" type="slidenum">
              <a:rPr lang="en-US" smtClean="0"/>
              <a:pPr/>
              <a:t>8</a:t>
            </a:fld>
            <a:endParaRPr lang="en-US"/>
          </a:p>
        </p:txBody>
      </p:sp>
      <p:sp>
        <p:nvSpPr>
          <p:cNvPr id="10" name="正方形/長方形 9"/>
          <p:cNvSpPr/>
          <p:nvPr/>
        </p:nvSpPr>
        <p:spPr>
          <a:xfrm>
            <a:off x="1163806" y="2906580"/>
            <a:ext cx="1426994" cy="215444"/>
          </a:xfrm>
          <a:prstGeom prst="rect">
            <a:avLst/>
          </a:prstGeom>
        </p:spPr>
        <p:txBody>
          <a:bodyPr wrap="none">
            <a:spAutoFit/>
          </a:bodyPr>
          <a:lstStyle/>
          <a:p>
            <a:r>
              <a:rPr lang="en-US" altLang="ja-JP" sz="800" dirty="0"/>
              <a:t>sbdsupportweb.custhelp.com</a:t>
            </a:r>
            <a:endParaRPr lang="ja-JP" altLang="en-US" sz="800" dirty="0"/>
          </a:p>
        </p:txBody>
      </p:sp>
      <p:grpSp>
        <p:nvGrpSpPr>
          <p:cNvPr id="34" name="グループ化 33"/>
          <p:cNvGrpSpPr/>
          <p:nvPr/>
        </p:nvGrpSpPr>
        <p:grpSpPr>
          <a:xfrm>
            <a:off x="6144004" y="3511747"/>
            <a:ext cx="2863121" cy="2981128"/>
            <a:chOff x="1465732" y="1619698"/>
            <a:chExt cx="3845932" cy="4004446"/>
          </a:xfrm>
        </p:grpSpPr>
        <p:pic>
          <p:nvPicPr>
            <p:cNvPr id="28" name="Picture 2"/>
            <p:cNvPicPr>
              <a:picLocks noChangeAspect="1" noChangeArrowheads="1"/>
            </p:cNvPicPr>
            <p:nvPr/>
          </p:nvPicPr>
          <p:blipFill>
            <a:blip r:embed="rId3"/>
            <a:srcRect/>
            <a:stretch>
              <a:fillRect/>
            </a:stretch>
          </p:blipFill>
          <p:spPr bwMode="auto">
            <a:xfrm>
              <a:off x="1487375" y="2042379"/>
              <a:ext cx="3824289" cy="2852079"/>
            </a:xfrm>
            <a:prstGeom prst="rect">
              <a:avLst/>
            </a:prstGeom>
            <a:noFill/>
            <a:ln w="3175">
              <a:solidFill>
                <a:srgbClr val="FF3300"/>
              </a:solidFill>
              <a:prstDash val="sysDot"/>
              <a:miter lim="800000"/>
              <a:headEnd/>
              <a:tailEnd/>
            </a:ln>
          </p:spPr>
        </p:pic>
        <p:sp>
          <p:nvSpPr>
            <p:cNvPr id="29" name="TextBox 11"/>
            <p:cNvSpPr txBox="1">
              <a:spLocks noChangeArrowheads="1"/>
            </p:cNvSpPr>
            <p:nvPr/>
          </p:nvSpPr>
          <p:spPr bwMode="auto">
            <a:xfrm>
              <a:off x="2329157" y="1619698"/>
              <a:ext cx="1944780" cy="454768"/>
            </a:xfrm>
            <a:prstGeom prst="rect">
              <a:avLst/>
            </a:prstGeom>
            <a:solidFill>
              <a:schemeClr val="bg1"/>
            </a:solidFill>
            <a:ln w="9525">
              <a:solidFill>
                <a:schemeClr val="tx1"/>
              </a:solidFill>
              <a:miter lim="800000"/>
              <a:headEnd/>
              <a:tailEnd/>
            </a:ln>
          </p:spPr>
          <p:txBody>
            <a:bodyPr wrap="square">
              <a:prstTxWarp prst="textNoShape">
                <a:avLst/>
              </a:prstTxWarp>
              <a:spAutoFit/>
            </a:bodyPr>
            <a:lstStyle/>
            <a:p>
              <a:pPr algn="ctr"/>
              <a:r>
                <a:rPr lang="en-US" sz="1600" dirty="0"/>
                <a:t>Cost Function</a:t>
              </a:r>
            </a:p>
          </p:txBody>
        </p:sp>
        <p:pic>
          <p:nvPicPr>
            <p:cNvPr id="30" name="Picture 5"/>
            <p:cNvPicPr>
              <a:picLocks noChangeAspect="1" noChangeArrowheads="1"/>
            </p:cNvPicPr>
            <p:nvPr/>
          </p:nvPicPr>
          <p:blipFill>
            <a:blip r:embed="rId4"/>
            <a:srcRect/>
            <a:stretch>
              <a:fillRect/>
            </a:stretch>
          </p:blipFill>
          <p:spPr bwMode="auto">
            <a:xfrm>
              <a:off x="2348998" y="4947262"/>
              <a:ext cx="2185988" cy="285750"/>
            </a:xfrm>
            <a:prstGeom prst="rect">
              <a:avLst/>
            </a:prstGeom>
            <a:noFill/>
            <a:ln w="9525">
              <a:noFill/>
              <a:miter lim="800000"/>
              <a:headEnd/>
              <a:tailEnd/>
            </a:ln>
          </p:spPr>
        </p:pic>
        <p:pic>
          <p:nvPicPr>
            <p:cNvPr id="31" name="Picture 6"/>
            <p:cNvPicPr>
              <a:picLocks noChangeAspect="1" noChangeArrowheads="1"/>
            </p:cNvPicPr>
            <p:nvPr/>
          </p:nvPicPr>
          <p:blipFill>
            <a:blip r:embed="rId5"/>
            <a:srcRect/>
            <a:stretch>
              <a:fillRect/>
            </a:stretch>
          </p:blipFill>
          <p:spPr bwMode="auto">
            <a:xfrm>
              <a:off x="2348998" y="5252062"/>
              <a:ext cx="247650" cy="342899"/>
            </a:xfrm>
            <a:prstGeom prst="rect">
              <a:avLst/>
            </a:prstGeom>
            <a:noFill/>
            <a:ln w="9525">
              <a:noFill/>
              <a:miter lim="800000"/>
              <a:headEnd/>
              <a:tailEnd/>
            </a:ln>
          </p:spPr>
        </p:pic>
        <p:sp>
          <p:nvSpPr>
            <p:cNvPr id="32" name="TextBox 14"/>
            <p:cNvSpPr txBox="1">
              <a:spLocks noChangeArrowheads="1"/>
            </p:cNvSpPr>
            <p:nvPr/>
          </p:nvSpPr>
          <p:spPr bwMode="auto">
            <a:xfrm>
              <a:off x="2577599" y="5252061"/>
              <a:ext cx="2723871" cy="372083"/>
            </a:xfrm>
            <a:prstGeom prst="rect">
              <a:avLst/>
            </a:prstGeom>
            <a:noFill/>
            <a:ln w="9525">
              <a:noFill/>
              <a:miter lim="800000"/>
              <a:headEnd/>
              <a:tailEnd/>
            </a:ln>
          </p:spPr>
          <p:txBody>
            <a:bodyPr wrap="none">
              <a:prstTxWarp prst="textNoShape">
                <a:avLst/>
              </a:prstTxWarp>
              <a:spAutoFit/>
            </a:bodyPr>
            <a:lstStyle/>
            <a:p>
              <a:r>
                <a:rPr lang="en-US" sz="1200" dirty="0">
                  <a:latin typeface="MigMix 1P" pitchFamily="50" charset="-128"/>
                  <a:ea typeface="MigMix 1P" pitchFamily="50" charset="-128"/>
                  <a:cs typeface="MigMix 1P" pitchFamily="50" charset="-128"/>
                </a:rPr>
                <a:t>: Error covariance matrix</a:t>
              </a:r>
            </a:p>
          </p:txBody>
        </p:sp>
        <p:sp>
          <p:nvSpPr>
            <p:cNvPr id="33" name="TextBox 15"/>
            <p:cNvSpPr txBox="1">
              <a:spLocks noChangeArrowheads="1"/>
            </p:cNvSpPr>
            <p:nvPr/>
          </p:nvSpPr>
          <p:spPr bwMode="auto">
            <a:xfrm>
              <a:off x="1465732" y="4894458"/>
              <a:ext cx="698729" cy="338554"/>
            </a:xfrm>
            <a:prstGeom prst="rect">
              <a:avLst/>
            </a:prstGeom>
            <a:noFill/>
            <a:ln w="9525">
              <a:noFill/>
              <a:miter lim="800000"/>
              <a:headEnd/>
              <a:tailEnd/>
            </a:ln>
          </p:spPr>
          <p:txBody>
            <a:bodyPr wrap="none">
              <a:prstTxWarp prst="textNoShape">
                <a:avLst/>
              </a:prstTxWarp>
              <a:spAutoFit/>
            </a:bodyPr>
            <a:lstStyle/>
            <a:p>
              <a:r>
                <a:rPr lang="en-US" sz="1600" dirty="0">
                  <a:latin typeface="Times New Roman" pitchFamily="-65" charset="0"/>
                  <a:ea typeface="Times New Roman" pitchFamily="-65" charset="0"/>
                  <a:cs typeface="Times New Roman" pitchFamily="-65" charset="0"/>
                </a:rPr>
                <a:t>where</a:t>
              </a:r>
            </a:p>
          </p:txBody>
        </p:sp>
      </p:grpSp>
      <p:sp>
        <p:nvSpPr>
          <p:cNvPr id="54" name="正方形/長方形 53"/>
          <p:cNvSpPr/>
          <p:nvPr/>
        </p:nvSpPr>
        <p:spPr>
          <a:xfrm>
            <a:off x="92764" y="2655493"/>
            <a:ext cx="3276601" cy="3423610"/>
          </a:xfrm>
          <a:prstGeom prst="rect">
            <a:avLst/>
          </a:prstGeom>
          <a:noFill/>
          <a:ln w="57150">
            <a:solidFill>
              <a:srgbClr val="F481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6" name="正方形/長方形 55"/>
          <p:cNvSpPr/>
          <p:nvPr/>
        </p:nvSpPr>
        <p:spPr>
          <a:xfrm>
            <a:off x="152400" y="4557411"/>
            <a:ext cx="902811" cy="215444"/>
          </a:xfrm>
          <a:prstGeom prst="rect">
            <a:avLst/>
          </a:prstGeom>
        </p:spPr>
        <p:txBody>
          <a:bodyPr wrap="none">
            <a:spAutoFit/>
          </a:bodyPr>
          <a:lstStyle/>
          <a:p>
            <a:r>
              <a:rPr lang="ja-JP" altLang="en-US" sz="800" dirty="0" smtClean="0">
                <a:latin typeface="MigMix 1P" pitchFamily="50" charset="-128"/>
                <a:ea typeface="MigMix 1P" pitchFamily="50" charset="-128"/>
                <a:cs typeface="MigMix 1P" pitchFamily="50" charset="-128"/>
              </a:rPr>
              <a:t>水物質の保存式</a:t>
            </a:r>
            <a:endParaRPr lang="ja-JP" altLang="en-US" sz="800" dirty="0">
              <a:latin typeface="MigMix 1P" pitchFamily="50" charset="-128"/>
              <a:ea typeface="MigMix 1P" pitchFamily="50" charset="-128"/>
              <a:cs typeface="MigMix 1P" pitchFamily="50" charset="-128"/>
            </a:endParaRPr>
          </a:p>
        </p:txBody>
      </p:sp>
      <p:sp>
        <p:nvSpPr>
          <p:cNvPr id="57" name="円/楕円 56"/>
          <p:cNvSpPr/>
          <p:nvPr/>
        </p:nvSpPr>
        <p:spPr>
          <a:xfrm>
            <a:off x="2362200" y="4188824"/>
            <a:ext cx="304800" cy="3048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8" name="正方形/長方形 57"/>
          <p:cNvSpPr/>
          <p:nvPr/>
        </p:nvSpPr>
        <p:spPr>
          <a:xfrm>
            <a:off x="3657600" y="3429001"/>
            <a:ext cx="5410200" cy="3063874"/>
          </a:xfrm>
          <a:prstGeom prst="rect">
            <a:avLst/>
          </a:prstGeom>
          <a:noFill/>
          <a:ln w="571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53" name="グループ化 52"/>
          <p:cNvGrpSpPr/>
          <p:nvPr/>
        </p:nvGrpSpPr>
        <p:grpSpPr>
          <a:xfrm>
            <a:off x="3733800" y="3807022"/>
            <a:ext cx="2362200" cy="657551"/>
            <a:chOff x="1884194" y="2638086"/>
            <a:chExt cx="2362200" cy="657551"/>
          </a:xfrm>
        </p:grpSpPr>
        <p:sp>
          <p:nvSpPr>
            <p:cNvPr id="52" name="正方形/長方形 51"/>
            <p:cNvSpPr/>
            <p:nvPr/>
          </p:nvSpPr>
          <p:spPr>
            <a:xfrm>
              <a:off x="1901543" y="2638086"/>
              <a:ext cx="2344851" cy="6575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884194" y="2638087"/>
              <a:ext cx="2326277" cy="307777"/>
            </a:xfrm>
            <a:prstGeom prst="rect">
              <a:avLst/>
            </a:prstGeom>
            <a:noFill/>
          </p:spPr>
          <p:txBody>
            <a:bodyPr wrap="square" rtlCol="0">
              <a:spAutoFit/>
            </a:bodyPr>
            <a:lstStyle/>
            <a:p>
              <a:pPr algn="r"/>
              <a:r>
                <a:rPr kumimoji="1" lang="en-US" altLang="ja-JP" sz="1400" dirty="0" smtClean="0"/>
                <a:t>true(t)</a:t>
              </a:r>
              <a:r>
                <a:rPr kumimoji="1" lang="ja-JP" altLang="en-US" sz="1400" dirty="0" smtClean="0"/>
                <a:t>＝</a:t>
              </a:r>
              <a:r>
                <a:rPr kumimoji="1" lang="en-US" altLang="ja-JP" sz="1400" dirty="0" smtClean="0"/>
                <a:t>observation(o)</a:t>
              </a:r>
            </a:p>
          </p:txBody>
        </p:sp>
        <p:sp>
          <p:nvSpPr>
            <p:cNvPr id="12" name="テキスト ボックス 11"/>
            <p:cNvSpPr txBox="1"/>
            <p:nvPr/>
          </p:nvSpPr>
          <p:spPr>
            <a:xfrm>
              <a:off x="1919910" y="2942887"/>
              <a:ext cx="2290562" cy="307777"/>
            </a:xfrm>
            <a:prstGeom prst="rect">
              <a:avLst/>
            </a:prstGeom>
            <a:noFill/>
          </p:spPr>
          <p:txBody>
            <a:bodyPr wrap="none" rtlCol="0">
              <a:spAutoFit/>
            </a:bodyPr>
            <a:lstStyle/>
            <a:p>
              <a:pPr algn="r"/>
              <a:r>
                <a:rPr kumimoji="1" lang="en-US" altLang="ja-JP" sz="1400" dirty="0"/>
                <a:t>b</a:t>
              </a:r>
              <a:r>
                <a:rPr kumimoji="1" lang="en-US" altLang="ja-JP" sz="1400" dirty="0" smtClean="0"/>
                <a:t>ackground(b)=prediction(p)</a:t>
              </a:r>
              <a:endParaRPr kumimoji="1" lang="ja-JP" altLang="en-US" sz="1400" dirty="0"/>
            </a:p>
          </p:txBody>
        </p:sp>
      </p:grpSp>
      <p:pic>
        <p:nvPicPr>
          <p:cNvPr id="819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38308"/>
          <a:stretch/>
        </p:blipFill>
        <p:spPr bwMode="auto">
          <a:xfrm>
            <a:off x="228600" y="4753138"/>
            <a:ext cx="2362200" cy="575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円/楕円 60"/>
          <p:cNvSpPr/>
          <p:nvPr/>
        </p:nvSpPr>
        <p:spPr>
          <a:xfrm>
            <a:off x="827283" y="4735635"/>
            <a:ext cx="304800" cy="3048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2" name="円/楕円 61"/>
          <p:cNvSpPr/>
          <p:nvPr/>
        </p:nvSpPr>
        <p:spPr>
          <a:xfrm>
            <a:off x="827283" y="5024203"/>
            <a:ext cx="304800" cy="3048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4" name="正方形/長方形 63"/>
          <p:cNvSpPr/>
          <p:nvPr/>
        </p:nvSpPr>
        <p:spPr>
          <a:xfrm>
            <a:off x="152400" y="5347156"/>
            <a:ext cx="1005403" cy="215444"/>
          </a:xfrm>
          <a:prstGeom prst="rect">
            <a:avLst/>
          </a:prstGeom>
        </p:spPr>
        <p:txBody>
          <a:bodyPr wrap="none">
            <a:spAutoFit/>
          </a:bodyPr>
          <a:lstStyle/>
          <a:p>
            <a:r>
              <a:rPr lang="ja-JP" altLang="en-US" sz="800" dirty="0" smtClean="0">
                <a:latin typeface="MigMix 1P" pitchFamily="50" charset="-128"/>
                <a:ea typeface="MigMix 1P" pitchFamily="50" charset="-128"/>
                <a:cs typeface="MigMix 1P" pitchFamily="50" charset="-128"/>
              </a:rPr>
              <a:t>各物理過程（</a:t>
            </a:r>
            <a:r>
              <a:rPr lang="ja-JP" altLang="en-US" sz="800" dirty="0" smtClean="0">
                <a:solidFill>
                  <a:srgbClr val="FF0000"/>
                </a:solidFill>
                <a:latin typeface="MigMix 1P" pitchFamily="50" charset="-128"/>
                <a:ea typeface="MigMix 1P" pitchFamily="50" charset="-128"/>
                <a:cs typeface="MigMix 1P" pitchFamily="50" charset="-128"/>
              </a:rPr>
              <a:t>○</a:t>
            </a:r>
            <a:r>
              <a:rPr lang="ja-JP" altLang="en-US" sz="800" dirty="0" smtClean="0">
                <a:latin typeface="MigMix 1P" pitchFamily="50" charset="-128"/>
                <a:ea typeface="MigMix 1P" pitchFamily="50" charset="-128"/>
                <a:cs typeface="MigMix 1P" pitchFamily="50" charset="-128"/>
              </a:rPr>
              <a:t>）</a:t>
            </a:r>
            <a:endParaRPr lang="ja-JP" altLang="en-US" sz="800" dirty="0">
              <a:latin typeface="MigMix 1P" pitchFamily="50" charset="-128"/>
              <a:ea typeface="MigMix 1P" pitchFamily="50" charset="-128"/>
              <a:cs typeface="MigMix 1P" pitchFamily="50" charset="-128"/>
            </a:endParaRPr>
          </a:p>
        </p:txBody>
      </p:sp>
      <p:sp>
        <p:nvSpPr>
          <p:cNvPr id="65" name="正方形/長方形 64"/>
          <p:cNvSpPr/>
          <p:nvPr/>
        </p:nvSpPr>
        <p:spPr>
          <a:xfrm>
            <a:off x="315203" y="5527302"/>
            <a:ext cx="492443" cy="461665"/>
          </a:xfrm>
          <a:prstGeom prst="rect">
            <a:avLst/>
          </a:prstGeom>
        </p:spPr>
        <p:txBody>
          <a:bodyPr wrap="none">
            <a:spAutoFit/>
          </a:bodyPr>
          <a:lstStyle/>
          <a:p>
            <a:r>
              <a:rPr lang="ja-JP" altLang="en-US" sz="800" dirty="0" smtClean="0">
                <a:latin typeface="MigMix 1P" pitchFamily="50" charset="-128"/>
                <a:ea typeface="MigMix 1P" pitchFamily="50" charset="-128"/>
                <a:cs typeface="MigMix 1P" pitchFamily="50" charset="-128"/>
              </a:rPr>
              <a:t>雲物理</a:t>
            </a:r>
            <a:endParaRPr lang="en-US" altLang="ja-JP" sz="800" dirty="0" smtClean="0">
              <a:latin typeface="MigMix 1P" pitchFamily="50" charset="-128"/>
              <a:ea typeface="MigMix 1P" pitchFamily="50" charset="-128"/>
              <a:cs typeface="MigMix 1P" pitchFamily="50" charset="-128"/>
            </a:endParaRPr>
          </a:p>
          <a:p>
            <a:r>
              <a:rPr lang="ja-JP" altLang="en-US" sz="800" dirty="0" smtClean="0">
                <a:latin typeface="MigMix 1P" pitchFamily="50" charset="-128"/>
                <a:ea typeface="MigMix 1P" pitchFamily="50" charset="-128"/>
                <a:cs typeface="MigMix 1P" pitchFamily="50" charset="-128"/>
              </a:rPr>
              <a:t>放射</a:t>
            </a:r>
            <a:endParaRPr lang="en-US" altLang="ja-JP" sz="800" dirty="0" smtClean="0">
              <a:latin typeface="MigMix 1P" pitchFamily="50" charset="-128"/>
              <a:ea typeface="MigMix 1P" pitchFamily="50" charset="-128"/>
              <a:cs typeface="MigMix 1P" pitchFamily="50" charset="-128"/>
            </a:endParaRPr>
          </a:p>
          <a:p>
            <a:r>
              <a:rPr lang="ja-JP" altLang="en-US" sz="800" dirty="0" smtClean="0">
                <a:latin typeface="MigMix 1P" pitchFamily="50" charset="-128"/>
                <a:ea typeface="MigMix 1P" pitchFamily="50" charset="-128"/>
                <a:cs typeface="MigMix 1P" pitchFamily="50" charset="-128"/>
              </a:rPr>
              <a:t>など</a:t>
            </a:r>
            <a:r>
              <a:rPr lang="en-US" altLang="ja-JP" sz="800" dirty="0" smtClean="0">
                <a:latin typeface="MigMix 1P" pitchFamily="50" charset="-128"/>
                <a:ea typeface="MigMix 1P" pitchFamily="50" charset="-128"/>
                <a:cs typeface="MigMix 1P" pitchFamily="50" charset="-128"/>
              </a:rPr>
              <a:t>…</a:t>
            </a:r>
            <a:endParaRPr lang="ja-JP" altLang="en-US" sz="800" dirty="0">
              <a:latin typeface="MigMix 1P" pitchFamily="50" charset="-128"/>
              <a:ea typeface="MigMix 1P" pitchFamily="50" charset="-128"/>
              <a:cs typeface="MigMix 1P" pitchFamily="50" charset="-128"/>
            </a:endParaRPr>
          </a:p>
        </p:txBody>
      </p:sp>
      <p:sp>
        <p:nvSpPr>
          <p:cNvPr id="68" name="テキスト ボックス 67"/>
          <p:cNvSpPr txBox="1"/>
          <p:nvPr/>
        </p:nvSpPr>
        <p:spPr>
          <a:xfrm>
            <a:off x="3883802" y="4589187"/>
            <a:ext cx="2026271" cy="1754326"/>
          </a:xfrm>
          <a:prstGeom prst="rect">
            <a:avLst/>
          </a:prstGeom>
          <a:noFill/>
        </p:spPr>
        <p:txBody>
          <a:bodyPr wrap="square" rtlCol="0">
            <a:spAutoFit/>
          </a:bodyPr>
          <a:lstStyle/>
          <a:p>
            <a:r>
              <a:rPr kumimoji="1" lang="en-US" altLang="ja-JP" dirty="0" smtClean="0"/>
              <a:t>Predicted results</a:t>
            </a:r>
          </a:p>
          <a:p>
            <a:pPr algn="ctr"/>
            <a:r>
              <a:rPr kumimoji="1" lang="ja-JP" altLang="en-US" dirty="0" smtClean="0"/>
              <a:t>＋</a:t>
            </a:r>
            <a:endParaRPr kumimoji="1" lang="en-US" altLang="ja-JP" dirty="0" smtClean="0"/>
          </a:p>
          <a:p>
            <a:r>
              <a:rPr kumimoji="1" lang="en-US" altLang="ja-JP" dirty="0" smtClean="0"/>
              <a:t>Observation</a:t>
            </a:r>
            <a:endParaRPr kumimoji="1" lang="en-US" altLang="ja-JP" dirty="0"/>
          </a:p>
          <a:p>
            <a:pPr algn="ctr"/>
            <a:r>
              <a:rPr kumimoji="1" lang="ja-JP" altLang="en-US" dirty="0" smtClean="0"/>
              <a:t>↓</a:t>
            </a:r>
            <a:endParaRPr kumimoji="1" lang="en-US" altLang="ja-JP" dirty="0" smtClean="0"/>
          </a:p>
          <a:p>
            <a:r>
              <a:rPr kumimoji="1" lang="en-US" altLang="ja-JP" dirty="0" smtClean="0"/>
              <a:t>Realistic,</a:t>
            </a:r>
            <a:r>
              <a:rPr kumimoji="1" lang="ja-JP" altLang="en-US" dirty="0"/>
              <a:t> </a:t>
            </a:r>
            <a:r>
              <a:rPr kumimoji="1" lang="en-US" altLang="ja-JP" dirty="0" smtClean="0"/>
              <a:t>physically </a:t>
            </a:r>
            <a:r>
              <a:rPr lang="en-US" altLang="ja-JP" dirty="0" smtClean="0"/>
              <a:t>compatible</a:t>
            </a:r>
            <a:r>
              <a:rPr kumimoji="1" lang="en-US" altLang="ja-JP" dirty="0"/>
              <a:t> </a:t>
            </a:r>
            <a:r>
              <a:rPr kumimoji="1" lang="en-US" altLang="ja-JP" dirty="0" smtClean="0"/>
              <a:t>field</a:t>
            </a:r>
            <a:endParaRPr lang="en-US" altLang="ja-JP" dirty="0"/>
          </a:p>
        </p:txBody>
      </p:sp>
      <p:sp>
        <p:nvSpPr>
          <p:cNvPr id="51" name="正方形/長方形 50"/>
          <p:cNvSpPr/>
          <p:nvPr/>
        </p:nvSpPr>
        <p:spPr>
          <a:xfrm>
            <a:off x="1437861" y="1212612"/>
            <a:ext cx="3177539" cy="768588"/>
          </a:xfrm>
          <a:prstGeom prst="rect">
            <a:avLst/>
          </a:prstGeom>
          <a:solidFill>
            <a:srgbClr val="F481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9" name="右矢印 58"/>
          <p:cNvSpPr/>
          <p:nvPr/>
        </p:nvSpPr>
        <p:spPr>
          <a:xfrm>
            <a:off x="5231670" y="1212612"/>
            <a:ext cx="2159730" cy="1099834"/>
          </a:xfrm>
          <a:prstGeom prst="rightArrow">
            <a:avLst/>
          </a:prstGeom>
          <a:gradFill>
            <a:gsLst>
              <a:gs pos="0">
                <a:srgbClr val="FFC000"/>
              </a:gs>
              <a:gs pos="100000">
                <a:schemeClr val="accent1">
                  <a:tint val="50000"/>
                  <a:shade val="100000"/>
                  <a:satMod val="350000"/>
                </a:schemeClr>
              </a:gs>
            </a:gsLst>
            <a:lin ang="0" scaled="0"/>
          </a:gradFill>
          <a:ln w="38100">
            <a:gradFill>
              <a:gsLst>
                <a:gs pos="68000">
                  <a:schemeClr val="tx1">
                    <a:lumMod val="75000"/>
                    <a:lumOff val="25000"/>
                  </a:schemeClr>
                </a:gs>
                <a:gs pos="0">
                  <a:schemeClr val="tx1"/>
                </a:gs>
                <a:gs pos="100000">
                  <a:schemeClr val="bg1">
                    <a:lumMod val="75000"/>
                  </a:schemeClr>
                </a:gs>
              </a:gsLst>
              <a:lin ang="10800000" scaled="0"/>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0" name="直線矢印コネクタ 59"/>
          <p:cNvCxnSpPr/>
          <p:nvPr/>
        </p:nvCxnSpPr>
        <p:spPr>
          <a:xfrm>
            <a:off x="1437861" y="1981200"/>
            <a:ext cx="3192779"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3" name="直線矢印コネクタ 62"/>
          <p:cNvCxnSpPr/>
          <p:nvPr/>
        </p:nvCxnSpPr>
        <p:spPr>
          <a:xfrm flipV="1">
            <a:off x="4625339" y="1981200"/>
            <a:ext cx="0" cy="5458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6" name="コンテンツ プレースホルダー 2"/>
          <p:cNvSpPr txBox="1">
            <a:spLocks/>
          </p:cNvSpPr>
          <p:nvPr/>
        </p:nvSpPr>
        <p:spPr>
          <a:xfrm>
            <a:off x="1938681" y="1212611"/>
            <a:ext cx="2078403" cy="74346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igMix 1P" pitchFamily="50" charset="-128"/>
                <a:ea typeface="MigMix 1P" pitchFamily="50" charset="-128"/>
                <a:cs typeface="MigMix 1P" pitchFamily="50" charset="-128"/>
              </a:defRPr>
            </a:lvl1pPr>
            <a:lvl2pPr marL="742950" indent="-285750" algn="l" defTabSz="457200" rtl="0" eaLnBrk="1" latinLnBrk="0" hangingPunct="1">
              <a:spcBef>
                <a:spcPct val="20000"/>
              </a:spcBef>
              <a:buFont typeface="Arial"/>
              <a:buChar char="–"/>
              <a:defRPr sz="2600" kern="1200">
                <a:solidFill>
                  <a:schemeClr val="tx1"/>
                </a:solidFill>
                <a:latin typeface="MigMix 1P" pitchFamily="50" charset="-128"/>
                <a:ea typeface="MigMix 1P" pitchFamily="50" charset="-128"/>
                <a:cs typeface="MigMix 1P" pitchFamily="50" charset="-128"/>
              </a:defRPr>
            </a:lvl2pPr>
            <a:lvl3pPr marL="1143000" indent="-228600" algn="l" defTabSz="457200" rtl="0" eaLnBrk="1" latinLnBrk="0" hangingPunct="1">
              <a:spcBef>
                <a:spcPct val="20000"/>
              </a:spcBef>
              <a:buFont typeface="Arial"/>
              <a:buChar char="•"/>
              <a:defRPr sz="2400" kern="1200">
                <a:solidFill>
                  <a:schemeClr val="tx1"/>
                </a:solidFill>
                <a:latin typeface="MigMix 1P" pitchFamily="50" charset="-128"/>
                <a:ea typeface="MigMix 1P" pitchFamily="50" charset="-128"/>
                <a:cs typeface="MigMix 1P" pitchFamily="50" charset="-128"/>
              </a:defRPr>
            </a:lvl3pPr>
            <a:lvl4pPr marL="1600200" indent="-228600" algn="l" defTabSz="457200" rtl="0" eaLnBrk="1" latinLnBrk="0" hangingPunct="1">
              <a:spcBef>
                <a:spcPct val="20000"/>
              </a:spcBef>
              <a:buFont typeface="Arial"/>
              <a:buChar char="–"/>
              <a:defRPr sz="2200" kern="1200">
                <a:solidFill>
                  <a:schemeClr val="tx1"/>
                </a:solidFill>
                <a:latin typeface="MigMix 1P" pitchFamily="50" charset="-128"/>
                <a:ea typeface="MigMix 1P" pitchFamily="50" charset="-128"/>
                <a:cs typeface="MigMix 1P" pitchFamily="50" charset="-128"/>
              </a:defRPr>
            </a:lvl4pPr>
            <a:lvl5pPr marL="2057400" indent="-228600" algn="l" defTabSz="457200" rtl="0" eaLnBrk="1" latinLnBrk="0" hangingPunct="1">
              <a:spcBef>
                <a:spcPct val="20000"/>
              </a:spcBef>
              <a:buFont typeface="Arial"/>
              <a:buChar char="»"/>
              <a:defRPr sz="2000" kern="1200">
                <a:solidFill>
                  <a:schemeClr val="tx1"/>
                </a:solidFill>
                <a:latin typeface="MigMix 1P" pitchFamily="50" charset="-128"/>
                <a:ea typeface="MigMix 1P" pitchFamily="50" charset="-128"/>
                <a:cs typeface="MigMix 1P" pitchFamily="50"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kumimoji="1" lang="en-US" altLang="ja-JP"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Previous Prediction</a:t>
            </a:r>
          </a:p>
        </p:txBody>
      </p:sp>
      <p:sp>
        <p:nvSpPr>
          <p:cNvPr id="67" name="正方形/長方形 66"/>
          <p:cNvSpPr/>
          <p:nvPr/>
        </p:nvSpPr>
        <p:spPr>
          <a:xfrm>
            <a:off x="3836592" y="2527050"/>
            <a:ext cx="2695448" cy="768588"/>
          </a:xfrm>
          <a:prstGeom prst="rect">
            <a:avLst/>
          </a:prstGeom>
          <a:solidFill>
            <a:srgbClr val="007FD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5AB8FF"/>
              </a:solidFill>
            </a:endParaRPr>
          </a:p>
        </p:txBody>
      </p:sp>
      <p:sp>
        <p:nvSpPr>
          <p:cNvPr id="69" name="コンテンツ プレースホルダー 2"/>
          <p:cNvSpPr txBox="1">
            <a:spLocks/>
          </p:cNvSpPr>
          <p:nvPr/>
        </p:nvSpPr>
        <p:spPr>
          <a:xfrm>
            <a:off x="3836592" y="2527050"/>
            <a:ext cx="2716608" cy="76858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igMix 1P" pitchFamily="50" charset="-128"/>
                <a:ea typeface="MigMix 1P" pitchFamily="50" charset="-128"/>
                <a:cs typeface="MigMix 1P" pitchFamily="50" charset="-128"/>
              </a:defRPr>
            </a:lvl1pPr>
            <a:lvl2pPr marL="742950" indent="-285750" algn="l" defTabSz="457200" rtl="0" eaLnBrk="1" latinLnBrk="0" hangingPunct="1">
              <a:spcBef>
                <a:spcPct val="20000"/>
              </a:spcBef>
              <a:buFont typeface="Arial"/>
              <a:buChar char="–"/>
              <a:defRPr sz="2600" kern="1200">
                <a:solidFill>
                  <a:schemeClr val="tx1"/>
                </a:solidFill>
                <a:latin typeface="MigMix 1P" pitchFamily="50" charset="-128"/>
                <a:ea typeface="MigMix 1P" pitchFamily="50" charset="-128"/>
                <a:cs typeface="MigMix 1P" pitchFamily="50" charset="-128"/>
              </a:defRPr>
            </a:lvl2pPr>
            <a:lvl3pPr marL="1143000" indent="-228600" algn="l" defTabSz="457200" rtl="0" eaLnBrk="1" latinLnBrk="0" hangingPunct="1">
              <a:spcBef>
                <a:spcPct val="20000"/>
              </a:spcBef>
              <a:buFont typeface="Arial"/>
              <a:buChar char="•"/>
              <a:defRPr sz="2400" kern="1200">
                <a:solidFill>
                  <a:schemeClr val="tx1"/>
                </a:solidFill>
                <a:latin typeface="MigMix 1P" pitchFamily="50" charset="-128"/>
                <a:ea typeface="MigMix 1P" pitchFamily="50" charset="-128"/>
                <a:cs typeface="MigMix 1P" pitchFamily="50" charset="-128"/>
              </a:defRPr>
            </a:lvl3pPr>
            <a:lvl4pPr marL="1600200" indent="-228600" algn="l" defTabSz="457200" rtl="0" eaLnBrk="1" latinLnBrk="0" hangingPunct="1">
              <a:spcBef>
                <a:spcPct val="20000"/>
              </a:spcBef>
              <a:buFont typeface="Arial"/>
              <a:buChar char="–"/>
              <a:defRPr sz="2200" kern="1200">
                <a:solidFill>
                  <a:schemeClr val="tx1"/>
                </a:solidFill>
                <a:latin typeface="MigMix 1P" pitchFamily="50" charset="-128"/>
                <a:ea typeface="MigMix 1P" pitchFamily="50" charset="-128"/>
                <a:cs typeface="MigMix 1P" pitchFamily="50" charset="-128"/>
              </a:defRPr>
            </a:lvl4pPr>
            <a:lvl5pPr marL="2057400" indent="-228600" algn="l" defTabSz="457200" rtl="0" eaLnBrk="1" latinLnBrk="0" hangingPunct="1">
              <a:spcBef>
                <a:spcPct val="20000"/>
              </a:spcBef>
              <a:buFont typeface="Arial"/>
              <a:buChar char="»"/>
              <a:defRPr sz="2000" kern="1200">
                <a:solidFill>
                  <a:schemeClr val="tx1"/>
                </a:solidFill>
                <a:latin typeface="MigMix 1P" pitchFamily="50" charset="-128"/>
                <a:ea typeface="MigMix 1P" pitchFamily="50" charset="-128"/>
                <a:cs typeface="MigMix 1P" pitchFamily="50"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kumimoji="1" lang="en-US" altLang="ja-JP"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Data assimilation</a:t>
            </a:r>
            <a:endParaRPr kumimoji="1" lang="en-US" altLang="ja-JP"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cxnSp>
        <p:nvCxnSpPr>
          <p:cNvPr id="70" name="直線矢印コネクタ 69"/>
          <p:cNvCxnSpPr/>
          <p:nvPr/>
        </p:nvCxnSpPr>
        <p:spPr>
          <a:xfrm>
            <a:off x="4630640" y="894522"/>
            <a:ext cx="3118573" cy="0"/>
          </a:xfrm>
          <a:prstGeom prst="straightConnector1">
            <a:avLst/>
          </a:prstGeom>
          <a:ln>
            <a:solidFill>
              <a:schemeClr val="tx1"/>
            </a:solidFill>
            <a:prstDash val="sysDash"/>
            <a:tailEnd type="triangle" w="lg" len="lg"/>
          </a:ln>
        </p:spPr>
        <p:style>
          <a:lnRef idx="2">
            <a:schemeClr val="accent1"/>
          </a:lnRef>
          <a:fillRef idx="0">
            <a:schemeClr val="accent1"/>
          </a:fillRef>
          <a:effectRef idx="1">
            <a:schemeClr val="accent1"/>
          </a:effectRef>
          <a:fontRef idx="minor">
            <a:schemeClr val="tx1"/>
          </a:fontRef>
        </p:style>
      </p:cxnSp>
      <p:sp>
        <p:nvSpPr>
          <p:cNvPr id="71" name="テキスト ボックス 70"/>
          <p:cNvSpPr txBox="1"/>
          <p:nvPr/>
        </p:nvSpPr>
        <p:spPr>
          <a:xfrm>
            <a:off x="7739274" y="709856"/>
            <a:ext cx="646331" cy="369332"/>
          </a:xfrm>
          <a:prstGeom prst="rect">
            <a:avLst/>
          </a:prstGeom>
          <a:noFill/>
        </p:spPr>
        <p:txBody>
          <a:bodyPr wrap="none" rtlCol="0">
            <a:spAutoFit/>
          </a:bodyPr>
          <a:lstStyle/>
          <a:p>
            <a:r>
              <a:rPr kumimoji="1" lang="ja-JP" altLang="en-US" dirty="0" smtClean="0"/>
              <a:t>時間</a:t>
            </a:r>
            <a:endParaRPr kumimoji="1" lang="ja-JP" altLang="en-US" dirty="0"/>
          </a:p>
        </p:txBody>
      </p:sp>
      <p:cxnSp>
        <p:nvCxnSpPr>
          <p:cNvPr id="72" name="直線コネクタ 71"/>
          <p:cNvCxnSpPr/>
          <p:nvPr/>
        </p:nvCxnSpPr>
        <p:spPr>
          <a:xfrm flipH="1">
            <a:off x="1437862" y="894522"/>
            <a:ext cx="3192778" cy="0"/>
          </a:xfrm>
          <a:prstGeom prst="line">
            <a:avLst/>
          </a:prstGeom>
          <a:ln cmpd="sng">
            <a:solidFill>
              <a:schemeClr val="tx1"/>
            </a:solidFill>
            <a:prstDash val="solid"/>
          </a:ln>
        </p:spPr>
        <p:style>
          <a:lnRef idx="2">
            <a:schemeClr val="accent1"/>
          </a:lnRef>
          <a:fillRef idx="0">
            <a:schemeClr val="accent1"/>
          </a:fillRef>
          <a:effectRef idx="1">
            <a:schemeClr val="accent1"/>
          </a:effectRef>
          <a:fontRef idx="minor">
            <a:schemeClr val="tx1"/>
          </a:fontRef>
        </p:style>
      </p:cxnSp>
      <p:sp>
        <p:nvSpPr>
          <p:cNvPr id="73" name="コンテンツ プレースホルダー 2"/>
          <p:cNvSpPr txBox="1">
            <a:spLocks/>
          </p:cNvSpPr>
          <p:nvPr/>
        </p:nvSpPr>
        <p:spPr>
          <a:xfrm>
            <a:off x="5210667" y="1542539"/>
            <a:ext cx="1899724" cy="41353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igMix 1P" pitchFamily="50" charset="-128"/>
                <a:ea typeface="MigMix 1P" pitchFamily="50" charset="-128"/>
                <a:cs typeface="MigMix 1P" pitchFamily="50" charset="-128"/>
              </a:defRPr>
            </a:lvl1pPr>
            <a:lvl2pPr marL="742950" indent="-285750" algn="l" defTabSz="457200" rtl="0" eaLnBrk="1" latinLnBrk="0" hangingPunct="1">
              <a:spcBef>
                <a:spcPct val="20000"/>
              </a:spcBef>
              <a:buFont typeface="Arial"/>
              <a:buChar char="–"/>
              <a:defRPr sz="2600" kern="1200">
                <a:solidFill>
                  <a:schemeClr val="tx1"/>
                </a:solidFill>
                <a:latin typeface="MigMix 1P" pitchFamily="50" charset="-128"/>
                <a:ea typeface="MigMix 1P" pitchFamily="50" charset="-128"/>
                <a:cs typeface="MigMix 1P" pitchFamily="50" charset="-128"/>
              </a:defRPr>
            </a:lvl2pPr>
            <a:lvl3pPr marL="1143000" indent="-228600" algn="l" defTabSz="457200" rtl="0" eaLnBrk="1" latinLnBrk="0" hangingPunct="1">
              <a:spcBef>
                <a:spcPct val="20000"/>
              </a:spcBef>
              <a:buFont typeface="Arial"/>
              <a:buChar char="•"/>
              <a:defRPr sz="2400" kern="1200">
                <a:solidFill>
                  <a:schemeClr val="tx1"/>
                </a:solidFill>
                <a:latin typeface="MigMix 1P" pitchFamily="50" charset="-128"/>
                <a:ea typeface="MigMix 1P" pitchFamily="50" charset="-128"/>
                <a:cs typeface="MigMix 1P" pitchFamily="50" charset="-128"/>
              </a:defRPr>
            </a:lvl3pPr>
            <a:lvl4pPr marL="1600200" indent="-228600" algn="l" defTabSz="457200" rtl="0" eaLnBrk="1" latinLnBrk="0" hangingPunct="1">
              <a:spcBef>
                <a:spcPct val="20000"/>
              </a:spcBef>
              <a:buFont typeface="Arial"/>
              <a:buChar char="–"/>
              <a:defRPr sz="2200" kern="1200">
                <a:solidFill>
                  <a:schemeClr val="tx1"/>
                </a:solidFill>
                <a:latin typeface="MigMix 1P" pitchFamily="50" charset="-128"/>
                <a:ea typeface="MigMix 1P" pitchFamily="50" charset="-128"/>
                <a:cs typeface="MigMix 1P" pitchFamily="50" charset="-128"/>
              </a:defRPr>
            </a:lvl4pPr>
            <a:lvl5pPr marL="2057400" indent="-228600" algn="l" defTabSz="457200" rtl="0" eaLnBrk="1" latinLnBrk="0" hangingPunct="1">
              <a:spcBef>
                <a:spcPct val="20000"/>
              </a:spcBef>
              <a:buFont typeface="Arial"/>
              <a:buChar char="»"/>
              <a:defRPr sz="2000" kern="1200">
                <a:solidFill>
                  <a:schemeClr val="tx1"/>
                </a:solidFill>
                <a:latin typeface="MigMix 1P" pitchFamily="50" charset="-128"/>
                <a:ea typeface="MigMix 1P" pitchFamily="50" charset="-128"/>
                <a:cs typeface="MigMix 1P" pitchFamily="50"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kumimoji="1" lang="en-US" altLang="ja-JP"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Prediction</a:t>
            </a:r>
            <a:endParaRPr kumimoji="1" lang="en-US" altLang="ja-JP"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74" name="コンテンツ プレースホルダー 2"/>
          <p:cNvSpPr txBox="1">
            <a:spLocks/>
          </p:cNvSpPr>
          <p:nvPr/>
        </p:nvSpPr>
        <p:spPr>
          <a:xfrm>
            <a:off x="1995048" y="479052"/>
            <a:ext cx="2078403" cy="41353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igMix 1P" pitchFamily="50" charset="-128"/>
                <a:ea typeface="MigMix 1P" pitchFamily="50" charset="-128"/>
                <a:cs typeface="MigMix 1P" pitchFamily="50" charset="-128"/>
              </a:defRPr>
            </a:lvl1pPr>
            <a:lvl2pPr marL="742950" indent="-285750" algn="l" defTabSz="457200" rtl="0" eaLnBrk="1" latinLnBrk="0" hangingPunct="1">
              <a:spcBef>
                <a:spcPct val="20000"/>
              </a:spcBef>
              <a:buFont typeface="Arial"/>
              <a:buChar char="–"/>
              <a:defRPr sz="2600" kern="1200">
                <a:solidFill>
                  <a:schemeClr val="tx1"/>
                </a:solidFill>
                <a:latin typeface="MigMix 1P" pitchFamily="50" charset="-128"/>
                <a:ea typeface="MigMix 1P" pitchFamily="50" charset="-128"/>
                <a:cs typeface="MigMix 1P" pitchFamily="50" charset="-128"/>
              </a:defRPr>
            </a:lvl2pPr>
            <a:lvl3pPr marL="1143000" indent="-228600" algn="l" defTabSz="457200" rtl="0" eaLnBrk="1" latinLnBrk="0" hangingPunct="1">
              <a:spcBef>
                <a:spcPct val="20000"/>
              </a:spcBef>
              <a:buFont typeface="Arial"/>
              <a:buChar char="•"/>
              <a:defRPr sz="2400" kern="1200">
                <a:solidFill>
                  <a:schemeClr val="tx1"/>
                </a:solidFill>
                <a:latin typeface="MigMix 1P" pitchFamily="50" charset="-128"/>
                <a:ea typeface="MigMix 1P" pitchFamily="50" charset="-128"/>
                <a:cs typeface="MigMix 1P" pitchFamily="50" charset="-128"/>
              </a:defRPr>
            </a:lvl3pPr>
            <a:lvl4pPr marL="1600200" indent="-228600" algn="l" defTabSz="457200" rtl="0" eaLnBrk="1" latinLnBrk="0" hangingPunct="1">
              <a:spcBef>
                <a:spcPct val="20000"/>
              </a:spcBef>
              <a:buFont typeface="Arial"/>
              <a:buChar char="–"/>
              <a:defRPr sz="2200" kern="1200">
                <a:solidFill>
                  <a:schemeClr val="tx1"/>
                </a:solidFill>
                <a:latin typeface="MigMix 1P" pitchFamily="50" charset="-128"/>
                <a:ea typeface="MigMix 1P" pitchFamily="50" charset="-128"/>
                <a:cs typeface="MigMix 1P" pitchFamily="50" charset="-128"/>
              </a:defRPr>
            </a:lvl4pPr>
            <a:lvl5pPr marL="2057400" indent="-228600" algn="l" defTabSz="457200" rtl="0" eaLnBrk="1" latinLnBrk="0" hangingPunct="1">
              <a:spcBef>
                <a:spcPct val="20000"/>
              </a:spcBef>
              <a:buFont typeface="Arial"/>
              <a:buChar char="»"/>
              <a:defRPr sz="2000" kern="1200">
                <a:solidFill>
                  <a:schemeClr val="tx1"/>
                </a:solidFill>
                <a:latin typeface="MigMix 1P" pitchFamily="50" charset="-128"/>
                <a:ea typeface="MigMix 1P" pitchFamily="50" charset="-128"/>
                <a:cs typeface="MigMix 1P" pitchFamily="50"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kumimoji="1" lang="en-US" altLang="ja-JP" sz="2400" b="1" spc="50" dirty="0" smtClean="0">
                <a:ln w="12700" cmpd="sng">
                  <a:solidFill>
                    <a:srgbClr val="92D050"/>
                  </a:solidFill>
                  <a:prstDash val="solid"/>
                </a:ln>
                <a:effectLst>
                  <a:glow rad="53100">
                    <a:schemeClr val="accent6">
                      <a:satMod val="180000"/>
                      <a:alpha val="30000"/>
                    </a:schemeClr>
                  </a:glow>
                </a:effectLst>
              </a:rPr>
              <a:t>Past</a:t>
            </a:r>
            <a:endParaRPr kumimoji="1" lang="en-US" altLang="ja-JP" sz="2400" b="1" spc="50" dirty="0">
              <a:ln w="12700" cmpd="sng">
                <a:solidFill>
                  <a:srgbClr val="92D050"/>
                </a:solidFill>
                <a:prstDash val="solid"/>
              </a:ln>
              <a:effectLst>
                <a:glow rad="53100">
                  <a:schemeClr val="accent6">
                    <a:satMod val="180000"/>
                    <a:alpha val="30000"/>
                  </a:schemeClr>
                </a:glow>
              </a:effectLst>
            </a:endParaRPr>
          </a:p>
        </p:txBody>
      </p:sp>
      <p:sp>
        <p:nvSpPr>
          <p:cNvPr id="75" name="コンテンツ プレースホルダー 2"/>
          <p:cNvSpPr txBox="1">
            <a:spLocks/>
          </p:cNvSpPr>
          <p:nvPr/>
        </p:nvSpPr>
        <p:spPr>
          <a:xfrm>
            <a:off x="5071331" y="479052"/>
            <a:ext cx="2078403" cy="41353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igMix 1P" pitchFamily="50" charset="-128"/>
                <a:ea typeface="MigMix 1P" pitchFamily="50" charset="-128"/>
                <a:cs typeface="MigMix 1P" pitchFamily="50" charset="-128"/>
              </a:defRPr>
            </a:lvl1pPr>
            <a:lvl2pPr marL="742950" indent="-285750" algn="l" defTabSz="457200" rtl="0" eaLnBrk="1" latinLnBrk="0" hangingPunct="1">
              <a:spcBef>
                <a:spcPct val="20000"/>
              </a:spcBef>
              <a:buFont typeface="Arial"/>
              <a:buChar char="–"/>
              <a:defRPr sz="2600" kern="1200">
                <a:solidFill>
                  <a:schemeClr val="tx1"/>
                </a:solidFill>
                <a:latin typeface="MigMix 1P" pitchFamily="50" charset="-128"/>
                <a:ea typeface="MigMix 1P" pitchFamily="50" charset="-128"/>
                <a:cs typeface="MigMix 1P" pitchFamily="50" charset="-128"/>
              </a:defRPr>
            </a:lvl2pPr>
            <a:lvl3pPr marL="1143000" indent="-228600" algn="l" defTabSz="457200" rtl="0" eaLnBrk="1" latinLnBrk="0" hangingPunct="1">
              <a:spcBef>
                <a:spcPct val="20000"/>
              </a:spcBef>
              <a:buFont typeface="Arial"/>
              <a:buChar char="•"/>
              <a:defRPr sz="2400" kern="1200">
                <a:solidFill>
                  <a:schemeClr val="tx1"/>
                </a:solidFill>
                <a:latin typeface="MigMix 1P" pitchFamily="50" charset="-128"/>
                <a:ea typeface="MigMix 1P" pitchFamily="50" charset="-128"/>
                <a:cs typeface="MigMix 1P" pitchFamily="50" charset="-128"/>
              </a:defRPr>
            </a:lvl3pPr>
            <a:lvl4pPr marL="1600200" indent="-228600" algn="l" defTabSz="457200" rtl="0" eaLnBrk="1" latinLnBrk="0" hangingPunct="1">
              <a:spcBef>
                <a:spcPct val="20000"/>
              </a:spcBef>
              <a:buFont typeface="Arial"/>
              <a:buChar char="–"/>
              <a:defRPr sz="2200" kern="1200">
                <a:solidFill>
                  <a:schemeClr val="tx1"/>
                </a:solidFill>
                <a:latin typeface="MigMix 1P" pitchFamily="50" charset="-128"/>
                <a:ea typeface="MigMix 1P" pitchFamily="50" charset="-128"/>
                <a:cs typeface="MigMix 1P" pitchFamily="50" charset="-128"/>
              </a:defRPr>
            </a:lvl4pPr>
            <a:lvl5pPr marL="2057400" indent="-228600" algn="l" defTabSz="457200" rtl="0" eaLnBrk="1" latinLnBrk="0" hangingPunct="1">
              <a:spcBef>
                <a:spcPct val="20000"/>
              </a:spcBef>
              <a:buFont typeface="Arial"/>
              <a:buChar char="»"/>
              <a:defRPr sz="2000" kern="1200">
                <a:solidFill>
                  <a:schemeClr val="tx1"/>
                </a:solidFill>
                <a:latin typeface="MigMix 1P" pitchFamily="50" charset="-128"/>
                <a:ea typeface="MigMix 1P" pitchFamily="50" charset="-128"/>
                <a:cs typeface="MigMix 1P" pitchFamily="50"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kumimoji="1" lang="en-US" altLang="ja-JP" sz="2400" b="1" spc="50" dirty="0" smtClean="0">
                <a:ln w="12700" cmpd="sng">
                  <a:solidFill>
                    <a:srgbClr val="92D050"/>
                  </a:solidFill>
                  <a:prstDash val="solid"/>
                </a:ln>
                <a:effectLst>
                  <a:glow rad="53100">
                    <a:schemeClr val="accent6">
                      <a:satMod val="180000"/>
                      <a:alpha val="30000"/>
                    </a:schemeClr>
                  </a:glow>
                </a:effectLst>
              </a:rPr>
              <a:t>Future</a:t>
            </a:r>
            <a:endParaRPr kumimoji="1" lang="en-US" altLang="ja-JP" sz="2400" b="1" spc="50" dirty="0">
              <a:ln w="12700" cmpd="sng">
                <a:solidFill>
                  <a:srgbClr val="92D050"/>
                </a:solidFill>
                <a:prstDash val="solid"/>
              </a:ln>
              <a:effectLst>
                <a:glow rad="53100">
                  <a:schemeClr val="accent6">
                    <a:satMod val="180000"/>
                    <a:alpha val="30000"/>
                  </a:schemeClr>
                </a:glow>
              </a:effectLst>
            </a:endParaRPr>
          </a:p>
        </p:txBody>
      </p:sp>
      <p:cxnSp>
        <p:nvCxnSpPr>
          <p:cNvPr id="76" name="直線コネクタ 75"/>
          <p:cNvCxnSpPr/>
          <p:nvPr/>
        </p:nvCxnSpPr>
        <p:spPr>
          <a:xfrm flipH="1">
            <a:off x="4625339" y="685819"/>
            <a:ext cx="5301" cy="12953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7" name="コンテンツ プレースホルダー 2"/>
          <p:cNvSpPr txBox="1">
            <a:spLocks/>
          </p:cNvSpPr>
          <p:nvPr/>
        </p:nvSpPr>
        <p:spPr>
          <a:xfrm>
            <a:off x="253999" y="2416152"/>
            <a:ext cx="2962965" cy="413534"/>
          </a:xfrm>
          <a:prstGeom prst="rect">
            <a:avLst/>
          </a:prstGeom>
          <a:solidFill>
            <a:schemeClr val="bg1"/>
          </a:solidFill>
          <a:ln w="57150">
            <a:solidFill>
              <a:srgbClr val="F4810C"/>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igMix 1P" pitchFamily="50" charset="-128"/>
                <a:ea typeface="MigMix 1P" pitchFamily="50" charset="-128"/>
                <a:cs typeface="MigMix 1P" pitchFamily="50" charset="-128"/>
              </a:defRPr>
            </a:lvl1pPr>
            <a:lvl2pPr marL="742950" indent="-285750" algn="l" defTabSz="457200" rtl="0" eaLnBrk="1" latinLnBrk="0" hangingPunct="1">
              <a:spcBef>
                <a:spcPct val="20000"/>
              </a:spcBef>
              <a:buFont typeface="Arial"/>
              <a:buChar char="–"/>
              <a:defRPr sz="2600" kern="1200">
                <a:solidFill>
                  <a:schemeClr val="tx1"/>
                </a:solidFill>
                <a:latin typeface="MigMix 1P" pitchFamily="50" charset="-128"/>
                <a:ea typeface="MigMix 1P" pitchFamily="50" charset="-128"/>
                <a:cs typeface="MigMix 1P" pitchFamily="50" charset="-128"/>
              </a:defRPr>
            </a:lvl2pPr>
            <a:lvl3pPr marL="1143000" indent="-228600" algn="l" defTabSz="457200" rtl="0" eaLnBrk="1" latinLnBrk="0" hangingPunct="1">
              <a:spcBef>
                <a:spcPct val="20000"/>
              </a:spcBef>
              <a:buFont typeface="Arial"/>
              <a:buChar char="•"/>
              <a:defRPr sz="2400" kern="1200">
                <a:solidFill>
                  <a:schemeClr val="tx1"/>
                </a:solidFill>
                <a:latin typeface="MigMix 1P" pitchFamily="50" charset="-128"/>
                <a:ea typeface="MigMix 1P" pitchFamily="50" charset="-128"/>
                <a:cs typeface="MigMix 1P" pitchFamily="50" charset="-128"/>
              </a:defRPr>
            </a:lvl3pPr>
            <a:lvl4pPr marL="1600200" indent="-228600" algn="l" defTabSz="457200" rtl="0" eaLnBrk="1" latinLnBrk="0" hangingPunct="1">
              <a:spcBef>
                <a:spcPct val="20000"/>
              </a:spcBef>
              <a:buFont typeface="Arial"/>
              <a:buChar char="–"/>
              <a:defRPr sz="2200" kern="1200">
                <a:solidFill>
                  <a:schemeClr val="tx1"/>
                </a:solidFill>
                <a:latin typeface="MigMix 1P" pitchFamily="50" charset="-128"/>
                <a:ea typeface="MigMix 1P" pitchFamily="50" charset="-128"/>
                <a:cs typeface="MigMix 1P" pitchFamily="50" charset="-128"/>
              </a:defRPr>
            </a:lvl4pPr>
            <a:lvl5pPr marL="2057400" indent="-228600" algn="l" defTabSz="457200" rtl="0" eaLnBrk="1" latinLnBrk="0" hangingPunct="1">
              <a:spcBef>
                <a:spcPct val="20000"/>
              </a:spcBef>
              <a:buFont typeface="Arial"/>
              <a:buChar char="»"/>
              <a:defRPr sz="2000" kern="1200">
                <a:solidFill>
                  <a:schemeClr val="tx1"/>
                </a:solidFill>
                <a:latin typeface="MigMix 1P" pitchFamily="50" charset="-128"/>
                <a:ea typeface="MigMix 1P" pitchFamily="50" charset="-128"/>
                <a:cs typeface="MigMix 1P" pitchFamily="50"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kumimoji="1" lang="en-US" altLang="ja-JP" sz="2400" smtClean="0"/>
              <a:t>Numerical model</a:t>
            </a:r>
            <a:endParaRPr kumimoji="1" lang="en-US" altLang="ja-JP" sz="2400" dirty="0"/>
          </a:p>
        </p:txBody>
      </p:sp>
    </p:spTree>
    <p:extLst>
      <p:ext uri="{BB962C8B-B14F-4D97-AF65-F5344CB8AC3E}">
        <p14:creationId xmlns:p14="http://schemas.microsoft.com/office/powerpoint/2010/main" val="509835024"/>
      </p:ext>
    </p:extLst>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itle 1"/>
          <p:cNvSpPr>
            <a:spLocks noGrp="1"/>
          </p:cNvSpPr>
          <p:nvPr>
            <p:ph type="title"/>
          </p:nvPr>
        </p:nvSpPr>
        <p:spPr>
          <a:xfrm>
            <a:off x="304088" y="-76200"/>
            <a:ext cx="8686800" cy="563562"/>
          </a:xfrm>
        </p:spPr>
        <p:txBody>
          <a:bodyPr>
            <a:normAutofit/>
          </a:bodyPr>
          <a:lstStyle/>
          <a:p>
            <a:r>
              <a:rPr lang="ja-JP" altLang="en-US" dirty="0" smtClean="0"/>
              <a:t>同化過程</a:t>
            </a:r>
            <a:endParaRPr lang="en-US" dirty="0"/>
          </a:p>
        </p:txBody>
      </p:sp>
      <p:sp>
        <p:nvSpPr>
          <p:cNvPr id="6" name="Rectangle 5"/>
          <p:cNvSpPr/>
          <p:nvPr/>
        </p:nvSpPr>
        <p:spPr>
          <a:xfrm>
            <a:off x="688975" y="1752600"/>
            <a:ext cx="2286000" cy="430887"/>
          </a:xfrm>
          <a:prstGeom prst="rect">
            <a:avLst/>
          </a:prstGeom>
          <a:solidFill>
            <a:schemeClr val="accent6">
              <a:lumMod val="20000"/>
              <a:lumOff val="80000"/>
            </a:schemeClr>
          </a:solidFill>
          <a:ln w="25400">
            <a:solidFill>
              <a:schemeClr val="tx1"/>
            </a:solidFill>
          </a:ln>
        </p:spPr>
        <p:txBody>
          <a:bodyPr>
            <a:prstTxWarp prst="textNoShape">
              <a:avLst/>
            </a:prstTxWarp>
            <a:spAutoFit/>
          </a:bodyPr>
          <a:lstStyle/>
          <a:p>
            <a:pPr algn="ctr"/>
            <a:r>
              <a:rPr lang="en-US" sz="2200" dirty="0"/>
              <a:t>Initial </a:t>
            </a:r>
            <a:r>
              <a:rPr lang="en-US" sz="2200" dirty="0" smtClean="0"/>
              <a:t>guess</a:t>
            </a:r>
            <a:endParaRPr lang="en-US" sz="2200" dirty="0"/>
          </a:p>
        </p:txBody>
      </p:sp>
      <p:sp>
        <p:nvSpPr>
          <p:cNvPr id="7" name="Rectangle 6"/>
          <p:cNvSpPr/>
          <p:nvPr/>
        </p:nvSpPr>
        <p:spPr>
          <a:xfrm>
            <a:off x="3754893" y="1752600"/>
            <a:ext cx="1580240" cy="430887"/>
          </a:xfrm>
          <a:prstGeom prst="rect">
            <a:avLst/>
          </a:prstGeom>
          <a:solidFill>
            <a:schemeClr val="accent6">
              <a:lumMod val="20000"/>
              <a:lumOff val="80000"/>
            </a:schemeClr>
          </a:solidFill>
          <a:ln w="25400">
            <a:solidFill>
              <a:schemeClr val="tx1"/>
            </a:solidFill>
          </a:ln>
        </p:spPr>
        <p:txBody>
          <a:bodyPr wrap="none">
            <a:prstTxWarp prst="textNoShape">
              <a:avLst/>
            </a:prstTxWarp>
            <a:spAutoFit/>
          </a:bodyPr>
          <a:lstStyle/>
          <a:p>
            <a:pPr algn="ctr"/>
            <a:r>
              <a:rPr lang="en-US" sz="2200" dirty="0" smtClean="0"/>
              <a:t>Observation</a:t>
            </a:r>
            <a:endParaRPr lang="en-US" sz="2200" dirty="0"/>
          </a:p>
        </p:txBody>
      </p:sp>
      <p:sp>
        <p:nvSpPr>
          <p:cNvPr id="8" name="Rectangle 7"/>
          <p:cNvSpPr/>
          <p:nvPr/>
        </p:nvSpPr>
        <p:spPr>
          <a:xfrm>
            <a:off x="6148541" y="1752600"/>
            <a:ext cx="2180917" cy="430887"/>
          </a:xfrm>
          <a:prstGeom prst="rect">
            <a:avLst/>
          </a:prstGeom>
          <a:solidFill>
            <a:schemeClr val="accent6">
              <a:lumMod val="20000"/>
              <a:lumOff val="80000"/>
            </a:schemeClr>
          </a:solidFill>
          <a:ln w="25400">
            <a:solidFill>
              <a:schemeClr val="tx1"/>
            </a:solidFill>
          </a:ln>
        </p:spPr>
        <p:txBody>
          <a:bodyPr wrap="none">
            <a:prstTxWarp prst="textNoShape">
              <a:avLst/>
            </a:prstTxWarp>
            <a:spAutoFit/>
          </a:bodyPr>
          <a:lstStyle/>
          <a:p>
            <a:pPr algn="ctr"/>
            <a:r>
              <a:rPr lang="en-US" sz="2200" dirty="0"/>
              <a:t>Background </a:t>
            </a:r>
            <a:r>
              <a:rPr lang="en-US" sz="2200" dirty="0" smtClean="0"/>
              <a:t>error</a:t>
            </a:r>
            <a:endParaRPr lang="en-US" sz="2200" dirty="0"/>
          </a:p>
        </p:txBody>
      </p:sp>
      <p:cxnSp>
        <p:nvCxnSpPr>
          <p:cNvPr id="4104" name="Straight Arrow Connector 11"/>
          <p:cNvCxnSpPr>
            <a:cxnSpLocks noChangeShapeType="1"/>
          </p:cNvCxnSpPr>
          <p:nvPr/>
        </p:nvCxnSpPr>
        <p:spPr bwMode="auto">
          <a:xfrm rot="5400000">
            <a:off x="3886200" y="2281015"/>
            <a:ext cx="153988" cy="1588"/>
          </a:xfrm>
          <a:prstGeom prst="straightConnector1">
            <a:avLst/>
          </a:prstGeom>
          <a:noFill/>
          <a:ln w="31750">
            <a:solidFill>
              <a:schemeClr val="tx1"/>
            </a:solidFill>
            <a:round/>
            <a:headEnd/>
            <a:tailEnd/>
          </a:ln>
        </p:spPr>
      </p:cxnSp>
      <p:cxnSp>
        <p:nvCxnSpPr>
          <p:cNvPr id="4105" name="Straight Arrow Connector 13"/>
          <p:cNvCxnSpPr>
            <a:cxnSpLocks noChangeShapeType="1"/>
          </p:cNvCxnSpPr>
          <p:nvPr/>
        </p:nvCxnSpPr>
        <p:spPr bwMode="auto">
          <a:xfrm rot="5400000">
            <a:off x="7160419" y="2280222"/>
            <a:ext cx="155575" cy="1587"/>
          </a:xfrm>
          <a:prstGeom prst="straightConnector1">
            <a:avLst/>
          </a:prstGeom>
          <a:noFill/>
          <a:ln w="31750">
            <a:solidFill>
              <a:schemeClr val="tx1"/>
            </a:solidFill>
            <a:round/>
            <a:headEnd/>
            <a:tailEnd/>
          </a:ln>
        </p:spPr>
      </p:cxnSp>
      <p:cxnSp>
        <p:nvCxnSpPr>
          <p:cNvPr id="4106" name="Straight Arrow Connector 14"/>
          <p:cNvCxnSpPr>
            <a:cxnSpLocks noChangeShapeType="1"/>
          </p:cNvCxnSpPr>
          <p:nvPr/>
        </p:nvCxnSpPr>
        <p:spPr bwMode="auto">
          <a:xfrm rot="5400000">
            <a:off x="1675606" y="2280222"/>
            <a:ext cx="155575" cy="1588"/>
          </a:xfrm>
          <a:prstGeom prst="straightConnector1">
            <a:avLst/>
          </a:prstGeom>
          <a:noFill/>
          <a:ln w="31750">
            <a:solidFill>
              <a:schemeClr val="tx1"/>
            </a:solidFill>
            <a:round/>
            <a:headEnd/>
            <a:tailEnd/>
          </a:ln>
        </p:spPr>
      </p:cxnSp>
      <p:sp>
        <p:nvSpPr>
          <p:cNvPr id="4107" name="TextBox 15"/>
          <p:cNvSpPr txBox="1">
            <a:spLocks noChangeArrowheads="1"/>
          </p:cNvSpPr>
          <p:nvPr/>
        </p:nvSpPr>
        <p:spPr bwMode="auto">
          <a:xfrm>
            <a:off x="3733800" y="2350865"/>
            <a:ext cx="441325" cy="460375"/>
          </a:xfrm>
          <a:prstGeom prst="rect">
            <a:avLst/>
          </a:prstGeom>
          <a:noFill/>
          <a:ln w="31750">
            <a:solidFill>
              <a:srgbClr val="FF3300"/>
            </a:solidFill>
            <a:miter lim="800000"/>
            <a:headEnd/>
            <a:tailEnd/>
          </a:ln>
        </p:spPr>
        <p:txBody>
          <a:bodyPr wrap="none">
            <a:prstTxWarp prst="textNoShape">
              <a:avLst/>
            </a:prstTxWarp>
            <a:spAutoFit/>
          </a:bodyPr>
          <a:lstStyle/>
          <a:p>
            <a:r>
              <a:rPr lang="en-US"/>
              <a:t>y</a:t>
            </a:r>
            <a:r>
              <a:rPr lang="en-US" sz="1600"/>
              <a:t>o</a:t>
            </a:r>
            <a:endParaRPr lang="en-US"/>
          </a:p>
        </p:txBody>
      </p:sp>
      <p:sp>
        <p:nvSpPr>
          <p:cNvPr id="4108" name="TextBox 16"/>
          <p:cNvSpPr txBox="1">
            <a:spLocks noChangeArrowheads="1"/>
          </p:cNvSpPr>
          <p:nvPr/>
        </p:nvSpPr>
        <p:spPr bwMode="auto">
          <a:xfrm>
            <a:off x="1524000" y="2350865"/>
            <a:ext cx="441325" cy="461963"/>
          </a:xfrm>
          <a:prstGeom prst="rect">
            <a:avLst/>
          </a:prstGeom>
          <a:noFill/>
          <a:ln w="31750">
            <a:solidFill>
              <a:srgbClr val="FF3300"/>
            </a:solidFill>
            <a:miter lim="800000"/>
            <a:headEnd/>
            <a:tailEnd/>
          </a:ln>
        </p:spPr>
        <p:txBody>
          <a:bodyPr wrap="none">
            <a:prstTxWarp prst="textNoShape">
              <a:avLst/>
            </a:prstTxWarp>
            <a:spAutoFit/>
          </a:bodyPr>
          <a:lstStyle/>
          <a:p>
            <a:r>
              <a:rPr lang="en-US"/>
              <a:t>x</a:t>
            </a:r>
            <a:r>
              <a:rPr lang="en-US" sz="1600"/>
              <a:t>b</a:t>
            </a:r>
            <a:endParaRPr lang="en-US"/>
          </a:p>
        </p:txBody>
      </p:sp>
      <p:sp>
        <p:nvSpPr>
          <p:cNvPr id="4109" name="TextBox 17"/>
          <p:cNvSpPr txBox="1">
            <a:spLocks noChangeArrowheads="1"/>
          </p:cNvSpPr>
          <p:nvPr/>
        </p:nvSpPr>
        <p:spPr bwMode="auto">
          <a:xfrm>
            <a:off x="7026275" y="2350865"/>
            <a:ext cx="390525" cy="460375"/>
          </a:xfrm>
          <a:prstGeom prst="rect">
            <a:avLst/>
          </a:prstGeom>
          <a:noFill/>
          <a:ln w="31750">
            <a:solidFill>
              <a:srgbClr val="FF3300"/>
            </a:solidFill>
            <a:miter lim="800000"/>
            <a:headEnd/>
            <a:tailEnd/>
          </a:ln>
        </p:spPr>
        <p:txBody>
          <a:bodyPr wrap="none">
            <a:prstTxWarp prst="textNoShape">
              <a:avLst/>
            </a:prstTxWarp>
            <a:spAutoFit/>
          </a:bodyPr>
          <a:lstStyle/>
          <a:p>
            <a:r>
              <a:rPr lang="en-US"/>
              <a:t>B</a:t>
            </a:r>
          </a:p>
        </p:txBody>
      </p:sp>
      <p:cxnSp>
        <p:nvCxnSpPr>
          <p:cNvPr id="4110" name="Elbow Connector 20"/>
          <p:cNvCxnSpPr>
            <a:cxnSpLocks noChangeShapeType="1"/>
            <a:stCxn id="4108" idx="3"/>
            <a:endCxn id="4113" idx="1"/>
          </p:cNvCxnSpPr>
          <p:nvPr/>
        </p:nvCxnSpPr>
        <p:spPr bwMode="auto">
          <a:xfrm>
            <a:off x="1965325" y="2581847"/>
            <a:ext cx="777875" cy="723622"/>
          </a:xfrm>
          <a:prstGeom prst="bentConnector3">
            <a:avLst>
              <a:gd name="adj1" fmla="val 50000"/>
            </a:avLst>
          </a:prstGeom>
          <a:noFill/>
          <a:ln w="31750">
            <a:solidFill>
              <a:schemeClr val="tx1"/>
            </a:solidFill>
            <a:round/>
            <a:headEnd/>
            <a:tailEnd type="arrow" w="med" len="med"/>
          </a:ln>
        </p:spPr>
      </p:cxnSp>
      <p:cxnSp>
        <p:nvCxnSpPr>
          <p:cNvPr id="4111" name="Elbow Connector 36"/>
          <p:cNvCxnSpPr>
            <a:cxnSpLocks noChangeShapeType="1"/>
            <a:stCxn id="4109" idx="1"/>
            <a:endCxn id="4113" idx="3"/>
          </p:cNvCxnSpPr>
          <p:nvPr/>
        </p:nvCxnSpPr>
        <p:spPr bwMode="auto">
          <a:xfrm rot="10800000" flipV="1">
            <a:off x="5181601" y="2581053"/>
            <a:ext cx="1844675" cy="724416"/>
          </a:xfrm>
          <a:prstGeom prst="bentConnector3">
            <a:avLst>
              <a:gd name="adj1" fmla="val 50000"/>
            </a:avLst>
          </a:prstGeom>
          <a:noFill/>
          <a:ln w="31750">
            <a:solidFill>
              <a:schemeClr val="tx1"/>
            </a:solidFill>
            <a:round/>
            <a:headEnd/>
            <a:tailEnd type="arrow" w="med" len="med"/>
          </a:ln>
        </p:spPr>
      </p:cxnSp>
      <p:cxnSp>
        <p:nvCxnSpPr>
          <p:cNvPr id="4112" name="Straight Arrow Connector 40"/>
          <p:cNvCxnSpPr>
            <a:cxnSpLocks noChangeShapeType="1"/>
            <a:stCxn id="4107" idx="2"/>
            <a:endCxn id="4113" idx="0"/>
          </p:cNvCxnSpPr>
          <p:nvPr/>
        </p:nvCxnSpPr>
        <p:spPr bwMode="auto">
          <a:xfrm>
            <a:off x="3954463" y="2811240"/>
            <a:ext cx="7937" cy="309563"/>
          </a:xfrm>
          <a:prstGeom prst="straightConnector1">
            <a:avLst/>
          </a:prstGeom>
          <a:noFill/>
          <a:ln w="31750">
            <a:solidFill>
              <a:schemeClr val="tx1"/>
            </a:solidFill>
            <a:round/>
            <a:headEnd/>
            <a:tailEnd type="arrow" w="med" len="med"/>
          </a:ln>
        </p:spPr>
      </p:cxnSp>
      <p:sp>
        <p:nvSpPr>
          <p:cNvPr id="4113" name="Rectangle 43"/>
          <p:cNvSpPr>
            <a:spLocks noChangeArrowheads="1"/>
          </p:cNvSpPr>
          <p:nvPr/>
        </p:nvSpPr>
        <p:spPr bwMode="auto">
          <a:xfrm>
            <a:off x="2743200" y="3120803"/>
            <a:ext cx="2438400" cy="369332"/>
          </a:xfrm>
          <a:prstGeom prst="rect">
            <a:avLst/>
          </a:prstGeom>
          <a:solidFill>
            <a:srgbClr val="FF3300"/>
          </a:solidFill>
          <a:ln w="25400">
            <a:solidFill>
              <a:schemeClr val="tx1"/>
            </a:solidFill>
            <a:miter lim="800000"/>
            <a:headEnd/>
            <a:tailEnd/>
          </a:ln>
        </p:spPr>
        <p:txBody>
          <a:bodyPr>
            <a:prstTxWarp prst="textNoShape">
              <a:avLst/>
            </a:prstTxWarp>
            <a:spAutoFit/>
          </a:bodyPr>
          <a:lstStyle/>
          <a:p>
            <a:pPr algn="ctr"/>
            <a:r>
              <a:rPr lang="en-US" dirty="0" smtClean="0">
                <a:solidFill>
                  <a:schemeClr val="bg1"/>
                </a:solidFill>
              </a:rPr>
              <a:t>Optimization</a:t>
            </a:r>
            <a:endParaRPr lang="en-US" dirty="0">
              <a:solidFill>
                <a:schemeClr val="bg1"/>
              </a:solidFill>
            </a:endParaRPr>
          </a:p>
        </p:txBody>
      </p:sp>
      <p:cxnSp>
        <p:nvCxnSpPr>
          <p:cNvPr id="4114" name="Straight Arrow Connector 46"/>
          <p:cNvCxnSpPr>
            <a:cxnSpLocks noChangeShapeType="1"/>
            <a:endCxn id="4115" idx="0"/>
          </p:cNvCxnSpPr>
          <p:nvPr/>
        </p:nvCxnSpPr>
        <p:spPr bwMode="auto">
          <a:xfrm flipH="1">
            <a:off x="2974182" y="3498628"/>
            <a:ext cx="793" cy="384175"/>
          </a:xfrm>
          <a:prstGeom prst="straightConnector1">
            <a:avLst/>
          </a:prstGeom>
          <a:noFill/>
          <a:ln w="31750">
            <a:solidFill>
              <a:schemeClr val="tx1"/>
            </a:solidFill>
            <a:round/>
            <a:headEnd/>
            <a:tailEnd type="arrow" w="med" len="med"/>
          </a:ln>
        </p:spPr>
      </p:cxnSp>
      <p:sp>
        <p:nvSpPr>
          <p:cNvPr id="4115" name="TextBox 47"/>
          <p:cNvSpPr txBox="1">
            <a:spLocks noChangeArrowheads="1"/>
          </p:cNvSpPr>
          <p:nvPr/>
        </p:nvSpPr>
        <p:spPr bwMode="auto">
          <a:xfrm>
            <a:off x="2759075" y="3882803"/>
            <a:ext cx="430213" cy="460375"/>
          </a:xfrm>
          <a:prstGeom prst="rect">
            <a:avLst/>
          </a:prstGeom>
          <a:noFill/>
          <a:ln w="31750">
            <a:solidFill>
              <a:srgbClr val="FF3300"/>
            </a:solidFill>
            <a:miter lim="800000"/>
            <a:headEnd/>
            <a:tailEnd/>
          </a:ln>
        </p:spPr>
        <p:txBody>
          <a:bodyPr wrap="none">
            <a:prstTxWarp prst="textNoShape">
              <a:avLst/>
            </a:prstTxWarp>
            <a:spAutoFit/>
          </a:bodyPr>
          <a:lstStyle/>
          <a:p>
            <a:r>
              <a:rPr lang="en-US"/>
              <a:t>x</a:t>
            </a:r>
            <a:r>
              <a:rPr lang="en-US" sz="1600"/>
              <a:t>a</a:t>
            </a:r>
            <a:endParaRPr lang="en-US"/>
          </a:p>
        </p:txBody>
      </p:sp>
      <p:cxnSp>
        <p:nvCxnSpPr>
          <p:cNvPr id="4116" name="Straight Arrow Connector 66"/>
          <p:cNvCxnSpPr>
            <a:cxnSpLocks noChangeShapeType="1"/>
            <a:stCxn id="4115" idx="2"/>
            <a:endCxn id="76" idx="0"/>
          </p:cNvCxnSpPr>
          <p:nvPr/>
        </p:nvCxnSpPr>
        <p:spPr bwMode="auto">
          <a:xfrm>
            <a:off x="2974182" y="4343178"/>
            <a:ext cx="0" cy="301625"/>
          </a:xfrm>
          <a:prstGeom prst="straightConnector1">
            <a:avLst/>
          </a:prstGeom>
          <a:noFill/>
          <a:ln w="31750">
            <a:solidFill>
              <a:schemeClr val="tx1"/>
            </a:solidFill>
            <a:round/>
            <a:headEnd/>
            <a:tailEnd type="arrow" w="med" len="med"/>
          </a:ln>
        </p:spPr>
      </p:cxnSp>
      <p:cxnSp>
        <p:nvCxnSpPr>
          <p:cNvPr id="4117" name="Elbow Connector 69"/>
          <p:cNvCxnSpPr>
            <a:cxnSpLocks noChangeShapeType="1"/>
          </p:cNvCxnSpPr>
          <p:nvPr/>
        </p:nvCxnSpPr>
        <p:spPr bwMode="auto">
          <a:xfrm rot="16200000" flipH="1">
            <a:off x="571500" y="2774728"/>
            <a:ext cx="2438400" cy="1295400"/>
          </a:xfrm>
          <a:prstGeom prst="bentConnector3">
            <a:avLst>
              <a:gd name="adj1" fmla="val 50000"/>
            </a:avLst>
          </a:prstGeom>
          <a:noFill/>
          <a:ln w="31750">
            <a:solidFill>
              <a:schemeClr val="tx1"/>
            </a:solidFill>
            <a:round/>
            <a:headEnd/>
            <a:tailEnd type="arrow" w="med" len="med"/>
          </a:ln>
        </p:spPr>
      </p:cxnSp>
      <p:sp>
        <p:nvSpPr>
          <p:cNvPr id="76" name="Rectangle 75"/>
          <p:cNvSpPr/>
          <p:nvPr/>
        </p:nvSpPr>
        <p:spPr>
          <a:xfrm>
            <a:off x="1756252" y="4644803"/>
            <a:ext cx="2435860" cy="430887"/>
          </a:xfrm>
          <a:prstGeom prst="rect">
            <a:avLst/>
          </a:prstGeom>
          <a:solidFill>
            <a:schemeClr val="accent6">
              <a:lumMod val="20000"/>
              <a:lumOff val="80000"/>
            </a:schemeClr>
          </a:solidFill>
          <a:ln w="25400">
            <a:solidFill>
              <a:schemeClr val="tx1"/>
            </a:solidFill>
          </a:ln>
        </p:spPr>
        <p:txBody>
          <a:bodyPr wrap="none">
            <a:prstTxWarp prst="textNoShape">
              <a:avLst/>
            </a:prstTxWarp>
            <a:spAutoFit/>
          </a:bodyPr>
          <a:lstStyle/>
          <a:p>
            <a:pPr algn="ctr"/>
            <a:r>
              <a:rPr lang="en-US" sz="2200" dirty="0"/>
              <a:t>Boundary </a:t>
            </a:r>
            <a:r>
              <a:rPr lang="en-US" sz="2200" dirty="0" smtClean="0"/>
              <a:t>condition</a:t>
            </a:r>
            <a:endParaRPr lang="en-US" sz="2200" dirty="0"/>
          </a:p>
        </p:txBody>
      </p:sp>
      <p:cxnSp>
        <p:nvCxnSpPr>
          <p:cNvPr id="4119" name="Straight Arrow Connector 76"/>
          <p:cNvCxnSpPr>
            <a:cxnSpLocks noChangeShapeType="1"/>
            <a:stCxn id="76" idx="2"/>
          </p:cNvCxnSpPr>
          <p:nvPr/>
        </p:nvCxnSpPr>
        <p:spPr bwMode="auto">
          <a:xfrm>
            <a:off x="2974182" y="5075690"/>
            <a:ext cx="793" cy="373181"/>
          </a:xfrm>
          <a:prstGeom prst="straightConnector1">
            <a:avLst/>
          </a:prstGeom>
          <a:noFill/>
          <a:ln w="31750">
            <a:solidFill>
              <a:schemeClr val="tx1"/>
            </a:solidFill>
            <a:round/>
            <a:headEnd/>
            <a:tailEnd type="arrow" w="med" len="med"/>
          </a:ln>
        </p:spPr>
      </p:cxnSp>
      <p:sp>
        <p:nvSpPr>
          <p:cNvPr id="4120" name="Rectangle 79"/>
          <p:cNvSpPr>
            <a:spLocks noChangeArrowheads="1"/>
          </p:cNvSpPr>
          <p:nvPr/>
        </p:nvSpPr>
        <p:spPr bwMode="auto">
          <a:xfrm>
            <a:off x="1752600" y="5453633"/>
            <a:ext cx="2438400" cy="369332"/>
          </a:xfrm>
          <a:prstGeom prst="rect">
            <a:avLst/>
          </a:prstGeom>
          <a:solidFill>
            <a:srgbClr val="000066"/>
          </a:solidFill>
          <a:ln w="25400">
            <a:solidFill>
              <a:schemeClr val="tx1"/>
            </a:solidFill>
            <a:miter lim="800000"/>
            <a:headEnd/>
            <a:tailEnd/>
          </a:ln>
        </p:spPr>
        <p:txBody>
          <a:bodyPr>
            <a:prstTxWarp prst="textNoShape">
              <a:avLst/>
            </a:prstTxWarp>
            <a:spAutoFit/>
          </a:bodyPr>
          <a:lstStyle/>
          <a:p>
            <a:pPr algn="ctr"/>
            <a:r>
              <a:rPr lang="en-US" altLang="ja-JP" dirty="0" smtClean="0">
                <a:solidFill>
                  <a:schemeClr val="bg1"/>
                </a:solidFill>
              </a:rPr>
              <a:t>Model calculation</a:t>
            </a:r>
            <a:endParaRPr lang="en-US" dirty="0">
              <a:solidFill>
                <a:schemeClr val="bg1"/>
              </a:solidFill>
            </a:endParaRPr>
          </a:p>
        </p:txBody>
      </p:sp>
      <p:graphicFrame>
        <p:nvGraphicFramePr>
          <p:cNvPr id="4098" name="Object 2"/>
          <p:cNvGraphicFramePr>
            <a:graphicFrameLocks noChangeAspect="1"/>
          </p:cNvGraphicFramePr>
          <p:nvPr>
            <p:extLst>
              <p:ext uri="{D42A27DB-BD31-4B8C-83A1-F6EECF244321}">
                <p14:modId xmlns:p14="http://schemas.microsoft.com/office/powerpoint/2010/main" val="3424674652"/>
              </p:ext>
            </p:extLst>
          </p:nvPr>
        </p:nvGraphicFramePr>
        <p:xfrm>
          <a:off x="4876800" y="4968653"/>
          <a:ext cx="4114800" cy="715962"/>
        </p:xfrm>
        <a:graphic>
          <a:graphicData uri="http://schemas.openxmlformats.org/presentationml/2006/ole">
            <mc:AlternateContent xmlns:mc="http://schemas.openxmlformats.org/markup-compatibility/2006">
              <mc:Choice xmlns:v="urn:schemas-microsoft-com:vml" Requires="v">
                <p:oleObj spid="_x0000_s7275" name="Equation" r:id="rId3" imgW="3060360" imgH="533160" progId="Equation.3">
                  <p:embed/>
                </p:oleObj>
              </mc:Choice>
              <mc:Fallback>
                <p:oleObj name="Equation" r:id="rId3" imgW="3060360" imgH="5331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968653"/>
                        <a:ext cx="4114800" cy="715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21" name="Rectangle 27"/>
          <p:cNvSpPr>
            <a:spLocks noChangeArrowheads="1"/>
          </p:cNvSpPr>
          <p:nvPr/>
        </p:nvSpPr>
        <p:spPr bwMode="auto">
          <a:xfrm>
            <a:off x="4800600" y="4816253"/>
            <a:ext cx="4191000" cy="968375"/>
          </a:xfrm>
          <a:prstGeom prst="rect">
            <a:avLst/>
          </a:prstGeom>
          <a:noFill/>
          <a:ln w="19050">
            <a:solidFill>
              <a:schemeClr val="tx1"/>
            </a:solidFill>
            <a:round/>
            <a:headEnd/>
            <a:tailEnd/>
          </a:ln>
        </p:spPr>
        <p:txBody>
          <a:bodyPr wrap="none">
            <a:prstTxWarp prst="textNoShape">
              <a:avLst/>
            </a:prstTxWarp>
          </a:bodyPr>
          <a:lstStyle/>
          <a:p>
            <a:endParaRPr lang="en-US"/>
          </a:p>
        </p:txBody>
      </p:sp>
      <p:sp>
        <p:nvSpPr>
          <p:cNvPr id="27" name="TextBox 26"/>
          <p:cNvSpPr txBox="1"/>
          <p:nvPr/>
        </p:nvSpPr>
        <p:spPr>
          <a:xfrm>
            <a:off x="5486400" y="4184428"/>
            <a:ext cx="2921000" cy="708025"/>
          </a:xfrm>
          <a:prstGeom prst="rect">
            <a:avLst/>
          </a:prstGeom>
          <a:solidFill>
            <a:schemeClr val="bg1"/>
          </a:solidFill>
          <a:ln>
            <a:solidFill>
              <a:schemeClr val="tx1"/>
            </a:solidFill>
          </a:ln>
        </p:spPr>
        <p:txBody>
          <a:bodyPr wrap="none">
            <a:prstTxWarp prst="textNoShape">
              <a:avLst/>
            </a:prstTxWarp>
            <a:spAutoFit/>
          </a:bodyPr>
          <a:lstStyle/>
          <a:p>
            <a:r>
              <a:rPr lang="en-US" sz="2000">
                <a:latin typeface="Times New Roman" pitchFamily="-65" charset="0"/>
                <a:ea typeface="Times New Roman" pitchFamily="-65" charset="0"/>
                <a:cs typeface="Times New Roman" pitchFamily="-65" charset="0"/>
              </a:rPr>
              <a:t>NWC method </a:t>
            </a:r>
          </a:p>
          <a:p>
            <a:r>
              <a:rPr lang="en-US" sz="2000">
                <a:latin typeface="Times New Roman" pitchFamily="-65" charset="0"/>
              </a:rPr>
              <a:t>(Parrish and Derber, 1992)</a:t>
            </a:r>
            <a:endParaRPr lang="en-US" sz="2000">
              <a:latin typeface="Times New Roman" pitchFamily="-65" charset="0"/>
              <a:ea typeface="Times New Roman" pitchFamily="-65" charset="0"/>
              <a:cs typeface="Times New Roman" pitchFamily="-65" charset="0"/>
            </a:endParaRPr>
          </a:p>
        </p:txBody>
      </p:sp>
      <p:graphicFrame>
        <p:nvGraphicFramePr>
          <p:cNvPr id="4099" name="Object 3"/>
          <p:cNvGraphicFramePr>
            <a:graphicFrameLocks noChangeAspect="1"/>
          </p:cNvGraphicFramePr>
          <p:nvPr/>
        </p:nvGraphicFramePr>
        <p:xfrm>
          <a:off x="1447800" y="968375"/>
          <a:ext cx="5715000" cy="555625"/>
        </p:xfrm>
        <a:graphic>
          <a:graphicData uri="http://schemas.openxmlformats.org/presentationml/2006/ole">
            <mc:AlternateContent xmlns:mc="http://schemas.openxmlformats.org/markup-compatibility/2006">
              <mc:Choice xmlns:v="urn:schemas-microsoft-com:vml" Requires="v">
                <p:oleObj spid="_x0000_s7276" name="Equation" r:id="rId5" imgW="4025880" imgH="393480" progId="Equation.3">
                  <p:embed/>
                </p:oleObj>
              </mc:Choice>
              <mc:Fallback>
                <p:oleObj name="Equation" r:id="rId5" imgW="402588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968375"/>
                        <a:ext cx="5715000" cy="555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23" name="Rectangle 46"/>
          <p:cNvSpPr>
            <a:spLocks noChangeArrowheads="1"/>
          </p:cNvSpPr>
          <p:nvPr/>
        </p:nvSpPr>
        <p:spPr bwMode="auto">
          <a:xfrm>
            <a:off x="1371600" y="990600"/>
            <a:ext cx="5867400" cy="533400"/>
          </a:xfrm>
          <a:prstGeom prst="rect">
            <a:avLst/>
          </a:prstGeom>
          <a:noFill/>
          <a:ln w="19050">
            <a:solidFill>
              <a:srgbClr val="FF0000"/>
            </a:solidFill>
            <a:round/>
            <a:headEnd/>
            <a:tailEnd/>
          </a:ln>
        </p:spPr>
        <p:txBody>
          <a:bodyPr wrap="none">
            <a:prstTxWarp prst="textNoShape">
              <a:avLst/>
            </a:prstTxWarp>
          </a:bodyPr>
          <a:lstStyle/>
          <a:p>
            <a:endParaRPr lang="en-US"/>
          </a:p>
        </p:txBody>
      </p:sp>
      <p:sp>
        <p:nvSpPr>
          <p:cNvPr id="48" name="Content Placeholder 2" descr="Rectangle: Click to edit Master text styles&#10;Second level&#10;Third level&#10;Fourth level&#10;Fifth level"/>
          <p:cNvSpPr txBox="1">
            <a:spLocks/>
          </p:cNvSpPr>
          <p:nvPr/>
        </p:nvSpPr>
        <p:spPr bwMode="auto">
          <a:xfrm>
            <a:off x="685800" y="609600"/>
            <a:ext cx="7772400" cy="381000"/>
          </a:xfrm>
          <a:prstGeom prst="rect">
            <a:avLst/>
          </a:prstGeom>
          <a:noFill/>
          <a:ln w="9525">
            <a:noFill/>
            <a:miter lim="800000"/>
            <a:headEnd/>
            <a:tailEnd/>
          </a:ln>
        </p:spPr>
        <p:txBody>
          <a:bodyPr>
            <a:prstTxWarp prst="textNoShape">
              <a:avLst/>
            </a:prstTxWarp>
          </a:bodyPr>
          <a:lstStyle/>
          <a:p>
            <a:pPr marL="342900" indent="-342900" eaLnBrk="0" hangingPunct="0">
              <a:spcBef>
                <a:spcPct val="20000"/>
              </a:spcBef>
              <a:buClr>
                <a:srgbClr val="000032"/>
              </a:buClr>
              <a:buSzPct val="80000"/>
              <a:buFont typeface="Wingdings" pitchFamily="-65" charset="2"/>
              <a:buBlip>
                <a:blip r:embed="rId7"/>
              </a:buBlip>
            </a:pPr>
            <a:r>
              <a:rPr lang="en-US" sz="2000" dirty="0">
                <a:solidFill>
                  <a:srgbClr val="000000"/>
                </a:solidFill>
                <a:latin typeface="Times New Roman" pitchFamily="-65" charset="0"/>
              </a:rPr>
              <a:t>Goal: minimize the cost </a:t>
            </a:r>
            <a:r>
              <a:rPr lang="en-US" sz="2000" dirty="0" smtClean="0">
                <a:solidFill>
                  <a:srgbClr val="000000"/>
                </a:solidFill>
                <a:latin typeface="Times New Roman" pitchFamily="-65" charset="0"/>
              </a:rPr>
              <a:t>function</a:t>
            </a:r>
            <a:r>
              <a:rPr lang="ja-JP" altLang="en-US" sz="2000" dirty="0">
                <a:solidFill>
                  <a:srgbClr val="000000"/>
                </a:solidFill>
                <a:latin typeface="Times New Roman" pitchFamily="-65" charset="0"/>
              </a:rPr>
              <a:t> </a:t>
            </a:r>
            <a:r>
              <a:rPr lang="en-US" altLang="ja-JP" sz="2000" dirty="0" smtClean="0">
                <a:solidFill>
                  <a:srgbClr val="000000"/>
                </a:solidFill>
                <a:latin typeface="Times New Roman" pitchFamily="-65" charset="0"/>
              </a:rPr>
              <a:t>J</a:t>
            </a:r>
            <a:endParaRPr lang="en-US" sz="2000" dirty="0">
              <a:solidFill>
                <a:srgbClr val="000000"/>
              </a:solidFill>
              <a:latin typeface="Times New Roman" pitchFamily="-65" charset="0"/>
            </a:endParaRPr>
          </a:p>
          <a:p>
            <a:pPr marL="342900" indent="-342900" eaLnBrk="0" hangingPunct="0">
              <a:spcBef>
                <a:spcPct val="20000"/>
              </a:spcBef>
              <a:buClr>
                <a:srgbClr val="000032"/>
              </a:buClr>
              <a:buSzPct val="80000"/>
              <a:buFont typeface="Wingdings" pitchFamily="-65" charset="2"/>
              <a:buBlip>
                <a:blip r:embed="rId7"/>
              </a:buBlip>
            </a:pPr>
            <a:endParaRPr lang="en-US" sz="2000" dirty="0">
              <a:solidFill>
                <a:srgbClr val="000000"/>
              </a:solidFill>
              <a:latin typeface="Times New Roman" pitchFamily="-65" charset="0"/>
            </a:endParaRPr>
          </a:p>
        </p:txBody>
      </p:sp>
      <p:cxnSp>
        <p:nvCxnSpPr>
          <p:cNvPr id="5" name="直線矢印コネクタ 4"/>
          <p:cNvCxnSpPr/>
          <p:nvPr/>
        </p:nvCxnSpPr>
        <p:spPr>
          <a:xfrm flipV="1">
            <a:off x="7239000" y="2812828"/>
            <a:ext cx="0" cy="1371600"/>
          </a:xfrm>
          <a:prstGeom prst="straightConnector1">
            <a:avLst/>
          </a:prstGeom>
          <a:ln>
            <a:solidFill>
              <a:schemeClr val="tx2">
                <a:lumMod val="50000"/>
                <a:lumOff val="50000"/>
              </a:schemeClr>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0" name="正方形/長方形 9"/>
          <p:cNvSpPr/>
          <p:nvPr/>
        </p:nvSpPr>
        <p:spPr>
          <a:xfrm>
            <a:off x="0" y="6172200"/>
            <a:ext cx="3009029" cy="369332"/>
          </a:xfrm>
          <a:prstGeom prst="rect">
            <a:avLst/>
          </a:prstGeom>
        </p:spPr>
        <p:txBody>
          <a:bodyPr wrap="none">
            <a:spAutoFit/>
          </a:bodyPr>
          <a:lstStyle/>
          <a:p>
            <a:r>
              <a:rPr lang="en-US" altLang="ja-JP" dirty="0" smtClean="0">
                <a:latin typeface="MigMix 1P" pitchFamily="50" charset="-128"/>
                <a:ea typeface="MigMix 1P" pitchFamily="50" charset="-128"/>
                <a:cs typeface="MigMix 1P" pitchFamily="50" charset="-128"/>
              </a:rPr>
              <a:t>Miyamoto </a:t>
            </a:r>
            <a:r>
              <a:rPr lang="en-US" altLang="ja-JP" dirty="0">
                <a:latin typeface="MigMix 1P" pitchFamily="50" charset="-128"/>
                <a:ea typeface="MigMix 1P" pitchFamily="50" charset="-128"/>
                <a:cs typeface="MigMix 1P" pitchFamily="50" charset="-128"/>
              </a:rPr>
              <a:t>and </a:t>
            </a:r>
            <a:r>
              <a:rPr lang="en-US" altLang="ja-JP" dirty="0" err="1" smtClean="0">
                <a:latin typeface="MigMix 1P" pitchFamily="50" charset="-128"/>
                <a:ea typeface="MigMix 1P" pitchFamily="50" charset="-128"/>
                <a:cs typeface="MigMix 1P" pitchFamily="50" charset="-128"/>
              </a:rPr>
              <a:t>Xue</a:t>
            </a:r>
            <a:r>
              <a:rPr lang="ja-JP" altLang="en-US" dirty="0">
                <a:latin typeface="MigMix 1P" pitchFamily="50" charset="-128"/>
                <a:ea typeface="MigMix 1P" pitchFamily="50" charset="-128"/>
                <a:cs typeface="MigMix 1P" pitchFamily="50" charset="-128"/>
              </a:rPr>
              <a:t> </a:t>
            </a:r>
            <a:r>
              <a:rPr lang="en-US" altLang="ja-JP" dirty="0" smtClean="0">
                <a:latin typeface="MigMix 1P" pitchFamily="50" charset="-128"/>
                <a:ea typeface="MigMix 1P" pitchFamily="50" charset="-128"/>
                <a:cs typeface="MigMix 1P" pitchFamily="50" charset="-128"/>
              </a:rPr>
              <a:t>(2009)</a:t>
            </a:r>
            <a:endParaRPr lang="en-US" altLang="ja-JP" baseline="30000" dirty="0">
              <a:latin typeface="MigMix 1P" pitchFamily="50" charset="-128"/>
              <a:ea typeface="MigMix 1P" pitchFamily="50" charset="-128"/>
              <a:cs typeface="MigMix 1P" pitchFamily="50" charset="-128"/>
            </a:endParaRPr>
          </a:p>
        </p:txBody>
      </p:sp>
      <p:pic>
        <p:nvPicPr>
          <p:cNvPr id="35" name="Picture 6" descr="obs_data.jpg"/>
          <p:cNvPicPr>
            <a:picLocks noChangeAspect="1"/>
          </p:cNvPicPr>
          <p:nvPr/>
        </p:nvPicPr>
        <p:blipFill rotWithShape="1">
          <a:blip r:embed="rId8"/>
          <a:srcRect l="3071" t="3127" r="6578" b="6025"/>
          <a:stretch/>
        </p:blipFill>
        <p:spPr bwMode="auto">
          <a:xfrm>
            <a:off x="3838281" y="2470666"/>
            <a:ext cx="5153319" cy="3886200"/>
          </a:xfrm>
          <a:prstGeom prst="rect">
            <a:avLst/>
          </a:prstGeom>
          <a:noFill/>
          <a:ln w="9525">
            <a:noFill/>
            <a:miter lim="800000"/>
            <a:headEnd/>
            <a:tailEnd/>
          </a:ln>
        </p:spPr>
      </p:pic>
      <p:pic>
        <p:nvPicPr>
          <p:cNvPr id="36" name="図 35" descr="IMG_0043.jpg"/>
          <p:cNvPicPr>
            <a:picLocks noChangeAspect="1"/>
          </p:cNvPicPr>
          <p:nvPr/>
        </p:nvPicPr>
        <p:blipFill>
          <a:blip r:embed="rId9"/>
          <a:stretch>
            <a:fillRect/>
          </a:stretch>
        </p:blipFill>
        <p:spPr>
          <a:xfrm>
            <a:off x="5399403" y="30518"/>
            <a:ext cx="3679194" cy="2453563"/>
          </a:xfrm>
          <a:prstGeom prst="rect">
            <a:avLst/>
          </a:prstGeom>
        </p:spPr>
      </p:pic>
    </p:spTree>
    <p:extLst>
      <p:ext uri="{BB962C8B-B14F-4D97-AF65-F5344CB8AC3E}">
        <p14:creationId xmlns:p14="http://schemas.microsoft.com/office/powerpoint/2010/main" val="301281415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17016</TotalTime>
  <Words>2426</Words>
  <Application>Microsoft Office PowerPoint</Application>
  <PresentationFormat>画面に合わせる (4:3)</PresentationFormat>
  <Paragraphs>595</Paragraphs>
  <Slides>56</Slides>
  <Notes>4</Notes>
  <HiddenSlides>0</HiddenSlides>
  <MMClips>0</MMClips>
  <ScaleCrop>false</ScaleCrop>
  <HeadingPairs>
    <vt:vector size="8" baseType="variant">
      <vt:variant>
        <vt:lpstr>使用されているフォント</vt:lpstr>
      </vt:variant>
      <vt:variant>
        <vt:i4>8</vt:i4>
      </vt:variant>
      <vt:variant>
        <vt:lpstr>テーマ</vt:lpstr>
      </vt:variant>
      <vt:variant>
        <vt:i4>1</vt:i4>
      </vt:variant>
      <vt:variant>
        <vt:lpstr>埋め込まれた OLE サーバー</vt:lpstr>
      </vt:variant>
      <vt:variant>
        <vt:i4>2</vt:i4>
      </vt:variant>
      <vt:variant>
        <vt:lpstr>スライド タイトル</vt:lpstr>
      </vt:variant>
      <vt:variant>
        <vt:i4>56</vt:i4>
      </vt:variant>
    </vt:vector>
  </HeadingPairs>
  <TitlesOfParts>
    <vt:vector size="67" baseType="lpstr">
      <vt:lpstr>Arial</vt:lpstr>
      <vt:lpstr>ＭＳ Ｐゴシック</vt:lpstr>
      <vt:lpstr>ヒラギノ角ゴ Pro W3</vt:lpstr>
      <vt:lpstr>Calibri</vt:lpstr>
      <vt:lpstr>Times</vt:lpstr>
      <vt:lpstr>Wingdings</vt:lpstr>
      <vt:lpstr>Times New Roman</vt:lpstr>
      <vt:lpstr>MigMix 1P</vt:lpstr>
      <vt:lpstr>Office Theme</vt:lpstr>
      <vt:lpstr>Equation</vt:lpstr>
      <vt:lpstr>数式</vt:lpstr>
      <vt:lpstr>PowerPoint プレゼンテーション</vt:lpstr>
      <vt:lpstr>1. What is a typhoon?</vt:lpstr>
      <vt:lpstr>自己紹介</vt:lpstr>
      <vt:lpstr>The definition of a typhoon</vt:lpstr>
      <vt:lpstr>PowerPoint プレゼンテーション</vt:lpstr>
      <vt:lpstr>The definition of a typhoon</vt:lpstr>
      <vt:lpstr>Weather Forecast</vt:lpstr>
      <vt:lpstr>同化→予報</vt:lpstr>
      <vt:lpstr>同化過程</vt:lpstr>
      <vt:lpstr>Life cycle</vt:lpstr>
      <vt:lpstr>Motion</vt:lpstr>
      <vt:lpstr>Life cycle</vt:lpstr>
      <vt:lpstr>Forecast skill of the track and intensity of typhoons</vt:lpstr>
      <vt:lpstr>Structure</vt:lpstr>
      <vt:lpstr>Flow field</vt:lpstr>
      <vt:lpstr>Favorable environment for typhoon genesis (Gray 1975, 1979)</vt:lpstr>
      <vt:lpstr>Intensification theory (Ooyama 1963; Charney and Eliassen 1964)</vt:lpstr>
      <vt:lpstr>Maximum Potential Intensity  of a typhoon</vt:lpstr>
      <vt:lpstr>Maximum Potential Intensity  of a typhoon</vt:lpstr>
      <vt:lpstr>Energy supply from the ocean</vt:lpstr>
      <vt:lpstr>Sea surface cooling due to the ocean mixing 1/2</vt:lpstr>
      <vt:lpstr>Sea surface cooling due to the ocean mixing 2/2</vt:lpstr>
      <vt:lpstr>Summary１（What is a typhoon?）</vt:lpstr>
      <vt:lpstr>2. Researches on TYphoons</vt:lpstr>
      <vt:lpstr>Approaches of typhoon studies</vt:lpstr>
      <vt:lpstr>Observations 1/3</vt:lpstr>
      <vt:lpstr>Observations 2/3</vt:lpstr>
      <vt:lpstr>Observations 3/3 </vt:lpstr>
      <vt:lpstr>Typhoons simulated by numerical models 1/4</vt:lpstr>
      <vt:lpstr>Typhoons simulated by numerical models 2/4</vt:lpstr>
      <vt:lpstr>Typhoons simulated by numerical models 3/4</vt:lpstr>
      <vt:lpstr>Typhoons simulated by numerical models 4/4</vt:lpstr>
      <vt:lpstr>Theoretical (numerical) studies 1/2</vt:lpstr>
      <vt:lpstr>Theoretical (numerical) studies 2/2</vt:lpstr>
      <vt:lpstr>Summary ２（researches on typhoons）</vt:lpstr>
      <vt:lpstr>3. Own studies</vt:lpstr>
      <vt:lpstr>Intensification theory (Ooyama 1963; Charney and Eliassen 1964)</vt:lpstr>
      <vt:lpstr>Hypothesis：Effective radius</vt:lpstr>
      <vt:lpstr>Axisymmetric Typhoon Model (ATM)</vt:lpstr>
      <vt:lpstr>Axisymmetric Typhoon Model (ATM)</vt:lpstr>
      <vt:lpstr>Numerical experiments（experimental setting）</vt:lpstr>
      <vt:lpstr>Control run</vt:lpstr>
      <vt:lpstr>Sensitivity experiments</vt:lpstr>
      <vt:lpstr>Sensitivity experiments（results）</vt:lpstr>
      <vt:lpstr>Correlation between TC intensity and area-integrated enthalpy flux</vt:lpstr>
      <vt:lpstr>Correlation coefficients</vt:lpstr>
      <vt:lpstr>Discussion 1/2</vt:lpstr>
      <vt:lpstr>Discussion 2/2</vt:lpstr>
      <vt:lpstr>Conclusion</vt:lpstr>
      <vt:lpstr>Possible Application ①</vt:lpstr>
      <vt:lpstr>Possible Application ②</vt:lpstr>
      <vt:lpstr>Summary</vt:lpstr>
      <vt:lpstr>これを読んで下さい</vt:lpstr>
      <vt:lpstr>Acknowledgement</vt:lpstr>
      <vt:lpstr>これまでの研究活動</vt:lpstr>
      <vt:lpstr>Typhoons simulated by numerical models 4/4</vt:lpstr>
    </vt:vector>
  </TitlesOfParts>
  <Company>The University of Oklahoma</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OEMPI</dc:title>
  <dc:creator>Yoshiaki Miyamoto</dc:creator>
  <cp:lastModifiedBy>miyata</cp:lastModifiedBy>
  <cp:revision>489</cp:revision>
  <cp:lastPrinted>2011-07-01T01:00:01Z</cp:lastPrinted>
  <dcterms:created xsi:type="dcterms:W3CDTF">2011-03-15T15:16:41Z</dcterms:created>
  <dcterms:modified xsi:type="dcterms:W3CDTF">2013-07-03T01:31:17Z</dcterms:modified>
</cp:coreProperties>
</file>