
<file path=[Content_Types].xml><?xml version="1.0" encoding="utf-8"?>
<Types xmlns="http://schemas.openxmlformats.org/package/2006/content-types">
  <Default Extension="xml" ContentType="application/xml"/>
  <Default Extension="jpeg" ContentType="image/jpeg"/>
  <Default Extension="mpg" ContentType="video/unknown"/>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embeddings/oleObject1.bin" ContentType="application/vnd.openxmlformats-officedocument.oleObject"/>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1"/>
    <p:sldMasterId id="2147483837" r:id="rId2"/>
    <p:sldMasterId id="2147483652" r:id="rId3"/>
  </p:sldMasterIdLst>
  <p:notesMasterIdLst>
    <p:notesMasterId r:id="rId41"/>
  </p:notesMasterIdLst>
  <p:handoutMasterIdLst>
    <p:handoutMasterId r:id="rId42"/>
  </p:handoutMasterIdLst>
  <p:sldIdLst>
    <p:sldId id="256" r:id="rId4"/>
    <p:sldId id="855" r:id="rId5"/>
    <p:sldId id="857" r:id="rId6"/>
    <p:sldId id="856" r:id="rId7"/>
    <p:sldId id="851" r:id="rId8"/>
    <p:sldId id="852" r:id="rId9"/>
    <p:sldId id="853" r:id="rId10"/>
    <p:sldId id="788" r:id="rId11"/>
    <p:sldId id="789" r:id="rId12"/>
    <p:sldId id="791" r:id="rId13"/>
    <p:sldId id="823" r:id="rId14"/>
    <p:sldId id="800" r:id="rId15"/>
    <p:sldId id="801" r:id="rId16"/>
    <p:sldId id="849" r:id="rId17"/>
    <p:sldId id="848" r:id="rId18"/>
    <p:sldId id="803" r:id="rId19"/>
    <p:sldId id="805" r:id="rId20"/>
    <p:sldId id="843" r:id="rId21"/>
    <p:sldId id="830" r:id="rId22"/>
    <p:sldId id="831" r:id="rId23"/>
    <p:sldId id="832" r:id="rId24"/>
    <p:sldId id="833" r:id="rId25"/>
    <p:sldId id="836" r:id="rId26"/>
    <p:sldId id="834" r:id="rId27"/>
    <p:sldId id="837" r:id="rId28"/>
    <p:sldId id="838" r:id="rId29"/>
    <p:sldId id="839" r:id="rId30"/>
    <p:sldId id="846" r:id="rId31"/>
    <p:sldId id="842" r:id="rId32"/>
    <p:sldId id="850" r:id="rId33"/>
    <p:sldId id="840" r:id="rId34"/>
    <p:sldId id="854" r:id="rId35"/>
    <p:sldId id="858" r:id="rId36"/>
    <p:sldId id="862" r:id="rId37"/>
    <p:sldId id="844" r:id="rId38"/>
    <p:sldId id="845" r:id="rId39"/>
    <p:sldId id="827" r:id="rId40"/>
  </p:sldIdLst>
  <p:sldSz cx="9144000" cy="6858000" type="screen4x3"/>
  <p:notesSz cx="6805613" cy="9939338"/>
  <p:custDataLst>
    <p:tags r:id="rId44"/>
  </p:custDataLst>
  <p:defaultTextStyle>
    <a:defPPr>
      <a:defRPr lang="ja-JP"/>
    </a:defPPr>
    <a:lvl1pPr algn="l" rtl="0" fontAlgn="base">
      <a:spcBef>
        <a:spcPct val="0"/>
      </a:spcBef>
      <a:spcAft>
        <a:spcPct val="0"/>
      </a:spcAft>
      <a:defRPr kumimoji="1" 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E9A1"/>
    <a:srgbClr val="FEE2FB"/>
    <a:srgbClr val="FEAEEF"/>
    <a:srgbClr val="0033CC"/>
    <a:srgbClr val="003399"/>
    <a:srgbClr val="6600CC"/>
    <a:srgbClr val="FFFFCC"/>
    <a:srgbClr val="8000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0" autoAdjust="0"/>
    <p:restoredTop sz="94614" autoAdjust="0"/>
  </p:normalViewPr>
  <p:slideViewPr>
    <p:cSldViewPr>
      <p:cViewPr varScale="1">
        <p:scale>
          <a:sx n="92" d="100"/>
          <a:sy n="92" d="100"/>
        </p:scale>
        <p:origin x="-114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74"/>
    </p:cViewPr>
  </p:sorterViewPr>
  <p:notesViewPr>
    <p:cSldViewPr>
      <p:cViewPr varScale="1">
        <p:scale>
          <a:sx n="53" d="100"/>
          <a:sy n="53" d="100"/>
        </p:scale>
        <p:origin x="-1884" y="-84"/>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tags" Target="tags/tag1.xml"/><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9575" cy="4953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defTabSz="912813">
              <a:defRPr sz="1200" i="0"/>
            </a:lvl1pPr>
          </a:lstStyle>
          <a:p>
            <a:endParaRPr lang="en-US" altLang="ja-JP"/>
          </a:p>
        </p:txBody>
      </p:sp>
      <p:sp>
        <p:nvSpPr>
          <p:cNvPr id="13315" name="Rectangle 3"/>
          <p:cNvSpPr>
            <a:spLocks noGrp="1" noChangeArrowheads="1"/>
          </p:cNvSpPr>
          <p:nvPr>
            <p:ph type="dt" sz="quarter" idx="1"/>
          </p:nvPr>
        </p:nvSpPr>
        <p:spPr bwMode="auto">
          <a:xfrm>
            <a:off x="3854450" y="0"/>
            <a:ext cx="2949575" cy="4953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r" defTabSz="912813">
              <a:defRPr sz="1200" i="0"/>
            </a:lvl1pPr>
          </a:lstStyle>
          <a:p>
            <a:endParaRPr lang="en-US" altLang="ja-JP"/>
          </a:p>
        </p:txBody>
      </p:sp>
      <p:sp>
        <p:nvSpPr>
          <p:cNvPr id="13316"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defTabSz="912813">
              <a:defRPr sz="1200" i="0"/>
            </a:lvl1pPr>
          </a:lstStyle>
          <a:p>
            <a:endParaRPr lang="en-US" altLang="ja-JP"/>
          </a:p>
        </p:txBody>
      </p:sp>
      <p:sp>
        <p:nvSpPr>
          <p:cNvPr id="13317" name="Rectangle 5"/>
          <p:cNvSpPr>
            <a:spLocks noGrp="1" noChangeArrowheads="1"/>
          </p:cNvSpPr>
          <p:nvPr>
            <p:ph type="sldNum" sz="quarter" idx="3"/>
          </p:nvPr>
        </p:nvSpPr>
        <p:spPr bwMode="auto">
          <a:xfrm>
            <a:off x="3854450" y="9440863"/>
            <a:ext cx="2949575" cy="496887"/>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r" defTabSz="912813">
              <a:defRPr sz="1200" i="0"/>
            </a:lvl1pPr>
          </a:lstStyle>
          <a:p>
            <a:fld id="{9CC2221C-F092-450D-9C48-C43F8014E01E}" type="slidenum">
              <a:rPr lang="en-US" altLang="ja-JP"/>
              <a:pPr/>
              <a:t>‹#›</a:t>
            </a:fld>
            <a:endParaRPr lang="en-US" altLang="ja-JP"/>
          </a:p>
        </p:txBody>
      </p:sp>
    </p:spTree>
    <p:extLst>
      <p:ext uri="{BB962C8B-B14F-4D97-AF65-F5344CB8AC3E}">
        <p14:creationId xmlns:p14="http://schemas.microsoft.com/office/powerpoint/2010/main" val="244339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defTabSz="912813">
              <a:defRPr sz="1200" i="0"/>
            </a:lvl1pPr>
          </a:lstStyle>
          <a:p>
            <a:endParaRPr lang="en-US" altLang="ja-JP"/>
          </a:p>
        </p:txBody>
      </p:sp>
      <p:sp>
        <p:nvSpPr>
          <p:cNvPr id="78851" name="Rectangle 3"/>
          <p:cNvSpPr>
            <a:spLocks noGrp="1" noChangeArrowheads="1"/>
          </p:cNvSpPr>
          <p:nvPr>
            <p:ph type="dt" idx="1"/>
          </p:nvPr>
        </p:nvSpPr>
        <p:spPr bwMode="auto">
          <a:xfrm>
            <a:off x="3854450" y="0"/>
            <a:ext cx="2949575" cy="496888"/>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r" defTabSz="912813">
              <a:defRPr sz="1200" i="0"/>
            </a:lvl1pPr>
          </a:lstStyle>
          <a:p>
            <a:endParaRPr lang="en-US" altLang="ja-JP"/>
          </a:p>
        </p:txBody>
      </p:sp>
      <p:sp>
        <p:nvSpPr>
          <p:cNvPr id="78852" name="Rectangle 4"/>
          <p:cNvSpPr>
            <a:spLocks noGrp="1" noRot="1" noChangeAspect="1" noChangeArrowheads="1" noTextEdit="1"/>
          </p:cNvSpPr>
          <p:nvPr>
            <p:ph type="sldImg" idx="2"/>
          </p:nvPr>
        </p:nvSpPr>
        <p:spPr bwMode="auto">
          <a:xfrm>
            <a:off x="919163" y="746125"/>
            <a:ext cx="4967287" cy="3725863"/>
          </a:xfrm>
          <a:prstGeom prst="rect">
            <a:avLst/>
          </a:prstGeom>
          <a:noFill/>
          <a:ln w="9525">
            <a:solidFill>
              <a:srgbClr val="000000"/>
            </a:solidFill>
            <a:miter lim="800000"/>
            <a:headEnd/>
            <a:tailEnd/>
          </a:ln>
          <a:effectLst/>
        </p:spPr>
      </p:sp>
      <p:sp>
        <p:nvSpPr>
          <p:cNvPr id="78853" name="Rectangle 5"/>
          <p:cNvSpPr>
            <a:spLocks noGrp="1" noChangeArrowheads="1"/>
          </p:cNvSpPr>
          <p:nvPr>
            <p:ph type="body" sz="quarter" idx="3"/>
          </p:nvPr>
        </p:nvSpPr>
        <p:spPr bwMode="auto">
          <a:xfrm>
            <a:off x="681038" y="4721225"/>
            <a:ext cx="5443537" cy="4471988"/>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8854"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defTabSz="912813">
              <a:defRPr sz="1200" i="0"/>
            </a:lvl1pPr>
          </a:lstStyle>
          <a:p>
            <a:endParaRPr lang="en-US" altLang="ja-JP"/>
          </a:p>
        </p:txBody>
      </p:sp>
      <p:sp>
        <p:nvSpPr>
          <p:cNvPr id="78855" name="Rectangle 7"/>
          <p:cNvSpPr>
            <a:spLocks noGrp="1" noChangeArrowheads="1"/>
          </p:cNvSpPr>
          <p:nvPr>
            <p:ph type="sldNum" sz="quarter" idx="5"/>
          </p:nvPr>
        </p:nvSpPr>
        <p:spPr bwMode="auto">
          <a:xfrm>
            <a:off x="3854450" y="9440863"/>
            <a:ext cx="2949575" cy="496887"/>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r" defTabSz="912813">
              <a:defRPr sz="1200" i="0"/>
            </a:lvl1pPr>
          </a:lstStyle>
          <a:p>
            <a:fld id="{A20BB4E9-7775-4CC0-9D6C-2322EC2E378F}" type="slidenum">
              <a:rPr lang="en-US" altLang="ja-JP"/>
              <a:pPr/>
              <a:t>‹#›</a:t>
            </a:fld>
            <a:endParaRPr lang="en-US" altLang="ja-JP"/>
          </a:p>
        </p:txBody>
      </p:sp>
    </p:spTree>
    <p:extLst>
      <p:ext uri="{BB962C8B-B14F-4D97-AF65-F5344CB8AC3E}">
        <p14:creationId xmlns:p14="http://schemas.microsoft.com/office/powerpoint/2010/main" val="5177445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F56B1B-1220-494A-8079-3769A7B95447}" type="slidenum">
              <a:rPr lang="en-US" altLang="ja-JP"/>
              <a:pPr/>
              <a:t>1</a:t>
            </a:fld>
            <a:endParaRPr lang="en-US" altLang="ja-JP"/>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idx="5"/>
          </p:nvPr>
        </p:nvSpPr>
        <p:spPr bwMode="auto">
          <a:noFill/>
          <a:ln>
            <a:miter lim="800000"/>
            <a:headEnd/>
            <a:tailEnd/>
          </a:ln>
        </p:spPr>
        <p:txBody>
          <a:bodyPr/>
          <a:lstStyle/>
          <a:p>
            <a:fld id="{29BAB054-E3F8-B049-9710-26BD4E22EEB4}" type="slidenum">
              <a:rPr lang="en-US" altLang="ja-JP"/>
              <a:pPr/>
              <a:t>14</a:t>
            </a:fld>
            <a:endParaRPr lang="en-US" altLang="ja-JP"/>
          </a:p>
        </p:txBody>
      </p:sp>
      <p:sp>
        <p:nvSpPr>
          <p:cNvPr id="25603" name="Rectangle 1"/>
          <p:cNvSpPr>
            <a:spLocks noGrp="1" noRot="1" noChangeAspect="1" noChangeArrowheads="1" noTextEdit="1"/>
          </p:cNvSpPr>
          <p:nvPr>
            <p:ph type="sldImg"/>
          </p:nvPr>
        </p:nvSpPr>
        <p:spPr bwMode="auto">
          <a:xfrm>
            <a:off x="919163" y="757238"/>
            <a:ext cx="4965700" cy="3724275"/>
          </a:xfrm>
          <a:solidFill>
            <a:srgbClr val="FFFFFF"/>
          </a:solidFill>
          <a:ln>
            <a:solidFill>
              <a:srgbClr val="000000"/>
            </a:solidFill>
            <a:miter lim="800000"/>
            <a:headEnd/>
            <a:tailEnd/>
          </a:ln>
        </p:spPr>
      </p:sp>
      <p:sp>
        <p:nvSpPr>
          <p:cNvPr id="25604" name="Rectangle 2"/>
          <p:cNvSpPr>
            <a:spLocks noGrp="1" noChangeArrowheads="1"/>
          </p:cNvSpPr>
          <p:nvPr>
            <p:ph type="body" idx="1"/>
          </p:nvPr>
        </p:nvSpPr>
        <p:spPr bwMode="auto">
          <a:xfrm>
            <a:off x="680562" y="4721186"/>
            <a:ext cx="5444490" cy="4388149"/>
          </a:xfrm>
          <a:noFill/>
        </p:spPr>
        <p:txBody>
          <a:bodyPr wrap="none" anchor="ctr"/>
          <a:lstStyle/>
          <a:p>
            <a:pPr eaLnBrk="1" hangingPunct="1">
              <a:spcBef>
                <a:spcPct val="0"/>
              </a:spcBef>
            </a:pPr>
            <a:endParaRPr lang="ja-JP" alt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A6F6B88-FBDE-4852-8410-CB7B3B7412EF}" type="slidenum">
              <a:rPr kumimoji="1" lang="ja-JP" altLang="en-US" smtClean="0"/>
              <a:pPr/>
              <a:t>16</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15BB4C5-2D4C-4DF6-9E62-AF542E388A8A}" type="slidenum">
              <a:rPr kumimoji="1" lang="ja-JP" altLang="en-US" smtClean="0"/>
              <a:pPr/>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15BB4C5-2D4C-4DF6-9E62-AF542E388A8A}" type="slidenum">
              <a:rPr kumimoji="1" lang="ja-JP" altLang="en-US" smtClean="0"/>
              <a:pPr/>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15BB4C5-2D4C-4DF6-9E62-AF542E388A8A}"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7195AA0-A1D0-445B-AF80-8CCC4BA6FE93}" type="slidenum">
              <a:rPr lang="en-US" altLang="ja-JP" smtClean="0"/>
              <a:pPr/>
              <a:t>8</a:t>
            </a:fld>
            <a:endParaRPr lang="en-US" altLang="ja-JP"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B456DE2-F5D3-4FD1-911D-FDFE6E381A49}" type="slidenum">
              <a:rPr lang="en-US" altLang="ja-JP" smtClean="0"/>
              <a:pPr/>
              <a:t>9</a:t>
            </a:fld>
            <a:endParaRPr lang="en-US" altLang="ja-JP"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681038" y="4719638"/>
            <a:ext cx="5443537" cy="4473575"/>
          </a:xfrm>
          <a:noFill/>
          <a:ln/>
        </p:spPr>
        <p:txBody>
          <a:bodyPr/>
          <a:lstStyle/>
          <a:p>
            <a:pPr eaLnBrk="1" hangingPunct="1"/>
            <a:r>
              <a:rPr lang="en-US" altLang="ja-JP" sz="1400" smtClean="0"/>
              <a:t>This shows the history of GRAPE systems. Red line shows the machines for molecular dynamics. MDM developed in RIKEN at 2000 has 78 Tflops performance and it still stands as the fastest  nominal peak-performance machine. Blue and magenta line denotes the machines for astrophysics, while magenta line is machines with low-precision arithmetics. Simulations with GRAPE systems won seven Gordon Bell prizes in total.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B013E79-868F-4018-8CE1-29FB016C317E}" type="slidenum">
              <a:rPr lang="en-US" altLang="ja-JP" smtClean="0"/>
              <a:pPr/>
              <a:t>10</a:t>
            </a:fld>
            <a:endParaRPr lang="en-US" altLang="ja-JP"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376ED1B-AAA4-4B01-BA2C-23735A2C48F5}" type="slidenum">
              <a:rPr lang="en-US" altLang="ja-JP" smtClean="0"/>
              <a:pPr/>
              <a:t>12</a:t>
            </a:fld>
            <a:endParaRPr lang="en-US" altLang="ja-JP"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DB26201-FA62-4DB2-9891-5D020CAB14E0}" type="slidenum">
              <a:rPr lang="en-US" altLang="ja-JP" smtClean="0"/>
              <a:pPr/>
              <a:t>13</a:t>
            </a:fld>
            <a:endParaRPr lang="en-US" altLang="ja-JP"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4446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2004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10" name="図 18" descr="テンプレート表紙.png"/>
          <p:cNvPicPr>
            <a:picLocks noChangeAspect="1"/>
          </p:cNvPicPr>
          <p:nvPr userDrawn="1"/>
        </p:nvPicPr>
        <p:blipFill>
          <a:blip r:embed="rId2"/>
          <a:srcRect t="42620" b="16411"/>
          <a:stretch>
            <a:fillRect/>
          </a:stretch>
        </p:blipFill>
        <p:spPr bwMode="auto">
          <a:xfrm>
            <a:off x="0" y="4449839"/>
            <a:ext cx="9144000" cy="2408161"/>
          </a:xfrm>
          <a:prstGeom prst="rect">
            <a:avLst/>
          </a:prstGeom>
          <a:noFill/>
          <a:ln w="9525">
            <a:noFill/>
            <a:miter lim="800000"/>
            <a:headEnd/>
            <a:tailEnd/>
          </a:ln>
        </p:spPr>
      </p:pic>
      <p:pic>
        <p:nvPicPr>
          <p:cNvPr id="11" name="図 18" descr="テンプレート表紙.png"/>
          <p:cNvPicPr>
            <a:picLocks noChangeAspect="1"/>
          </p:cNvPicPr>
          <p:nvPr userDrawn="1"/>
        </p:nvPicPr>
        <p:blipFill>
          <a:blip r:embed="rId2"/>
          <a:srcRect b="85240"/>
          <a:stretch>
            <a:fillRect/>
          </a:stretch>
        </p:blipFill>
        <p:spPr bwMode="auto">
          <a:xfrm>
            <a:off x="0" y="457200"/>
            <a:ext cx="9144000" cy="867561"/>
          </a:xfrm>
          <a:prstGeom prst="rect">
            <a:avLst/>
          </a:prstGeom>
          <a:noFill/>
          <a:ln w="9525">
            <a:noFill/>
            <a:miter lim="800000"/>
            <a:headEnd/>
            <a:tailEnd/>
          </a:ln>
        </p:spPr>
      </p:pic>
    </p:spTree>
    <p:extLst>
      <p:ext uri="{BB962C8B-B14F-4D97-AF65-F5344CB8AC3E}">
        <p14:creationId xmlns:p14="http://schemas.microsoft.com/office/powerpoint/2010/main" val="320314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7"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284440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7"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153124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57200"/>
            <a:ext cx="8229600" cy="13716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981200"/>
            <a:ext cx="403860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981200"/>
            <a:ext cx="403860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AE76DD67-B85B-4DCB-B445-B35F2BF2B442}"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pic>
        <p:nvPicPr>
          <p:cNvPr id="8"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1838038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57200"/>
            <a:ext cx="8229600" cy="13716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981200"/>
            <a:ext cx="403860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403860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FEFEBA59-4977-4E63-9BFB-0481DED1F05E}"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pic>
        <p:nvPicPr>
          <p:cNvPr id="8"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2170604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57200"/>
            <a:ext cx="8229600" cy="13716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981200"/>
            <a:ext cx="4038600" cy="3886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981200"/>
            <a:ext cx="4038600" cy="18669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4000500"/>
            <a:ext cx="4038600" cy="18669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ー 5"/>
          <p:cNvSpPr>
            <a:spLocks noGrp="1"/>
          </p:cNvSpPr>
          <p:nvPr>
            <p:ph type="ftr" sz="quarter" idx="10"/>
          </p:nvPr>
        </p:nvSpPr>
        <p:spPr>
          <a:xfrm>
            <a:off x="3124200" y="6248400"/>
            <a:ext cx="2895600" cy="457200"/>
          </a:xfrm>
        </p:spPr>
        <p:txBody>
          <a:bodyPr/>
          <a:lstStyle>
            <a:lvl1pPr>
              <a:defRPr/>
            </a:lvl1pPr>
          </a:lstStyle>
          <a:p>
            <a:endParaRPr lang="en-US" altLang="ja-JP"/>
          </a:p>
        </p:txBody>
      </p:sp>
      <p:sp>
        <p:nvSpPr>
          <p:cNvPr id="7" name="スライド番号プレースホルダー 6"/>
          <p:cNvSpPr>
            <a:spLocks noGrp="1"/>
          </p:cNvSpPr>
          <p:nvPr>
            <p:ph type="sldNum" sz="quarter" idx="11"/>
          </p:nvPr>
        </p:nvSpPr>
        <p:spPr>
          <a:xfrm>
            <a:off x="6553200" y="6248400"/>
            <a:ext cx="2133600" cy="457200"/>
          </a:xfrm>
        </p:spPr>
        <p:txBody>
          <a:bodyPr/>
          <a:lstStyle>
            <a:lvl1pPr>
              <a:defRPr/>
            </a:lvl1pPr>
          </a:lstStyle>
          <a:p>
            <a:fld id="{38CE2CA2-7516-8645-8FAF-0AB85B80B6BF}" type="slidenum">
              <a:rPr lang="en-US" altLang="ja-JP"/>
              <a:pPr/>
              <a:t>‹#›</a:t>
            </a:fld>
            <a:endParaRPr lang="en-US" altLang="ja-JP"/>
          </a:p>
        </p:txBody>
      </p:sp>
      <p:sp>
        <p:nvSpPr>
          <p:cNvPr id="8" name="日付プレースホルダー 7"/>
          <p:cNvSpPr>
            <a:spLocks noGrp="1"/>
          </p:cNvSpPr>
          <p:nvPr>
            <p:ph type="dt" sz="half" idx="12"/>
          </p:nvPr>
        </p:nvSpPr>
        <p:spPr>
          <a:xfrm>
            <a:off x="457200" y="6245225"/>
            <a:ext cx="2133600" cy="476250"/>
          </a:xfrm>
        </p:spPr>
        <p:txBody>
          <a:bodyPr/>
          <a:lstStyle>
            <a:lvl1pPr>
              <a:defRPr/>
            </a:lvl1pPr>
          </a:lstStyle>
          <a:p>
            <a:endParaRPr lang="en-US" altLang="ja-JP"/>
          </a:p>
        </p:txBody>
      </p:sp>
    </p:spTree>
    <p:extLst>
      <p:ext uri="{BB962C8B-B14F-4D97-AF65-F5344CB8AC3E}">
        <p14:creationId xmlns:p14="http://schemas.microsoft.com/office/powerpoint/2010/main" val="313343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reserve="1">
  <p:cSld name="タイトル、テキスト、メディア クリップ">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57200"/>
            <a:ext cx="8229600" cy="13716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981200"/>
            <a:ext cx="4038600" cy="3886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メディア プレースホルダー 3"/>
          <p:cNvSpPr>
            <a:spLocks noGrp="1"/>
          </p:cNvSpPr>
          <p:nvPr>
            <p:ph type="media" sz="half" idx="2"/>
          </p:nvPr>
        </p:nvSpPr>
        <p:spPr>
          <a:xfrm>
            <a:off x="4648200" y="1981200"/>
            <a:ext cx="4038600" cy="3886200"/>
          </a:xfrm>
        </p:spPr>
        <p:txBody>
          <a:bodyPr/>
          <a:lstStyle/>
          <a:p>
            <a:endParaRPr lang="ja-JP" altLang="en-US"/>
          </a:p>
        </p:txBody>
      </p:sp>
      <p:sp>
        <p:nvSpPr>
          <p:cNvPr id="5" name="フッター プレースホルダー 4"/>
          <p:cNvSpPr>
            <a:spLocks noGrp="1"/>
          </p:cNvSpPr>
          <p:nvPr>
            <p:ph type="ftr" sz="quarter" idx="10"/>
          </p:nvPr>
        </p:nvSpPr>
        <p:spPr>
          <a:xfrm>
            <a:off x="3124200" y="6248400"/>
            <a:ext cx="2895600" cy="457200"/>
          </a:xfrm>
        </p:spPr>
        <p:txBody>
          <a:bodyPr/>
          <a:lstStyle>
            <a:lvl1pPr>
              <a:defRPr/>
            </a:lvl1pPr>
          </a:lstStyle>
          <a:p>
            <a:endParaRPr lang="en-US" altLang="ja-JP"/>
          </a:p>
        </p:txBody>
      </p:sp>
      <p:sp>
        <p:nvSpPr>
          <p:cNvPr id="6" name="スライド番号プレースホルダー 5"/>
          <p:cNvSpPr>
            <a:spLocks noGrp="1"/>
          </p:cNvSpPr>
          <p:nvPr>
            <p:ph type="sldNum" sz="quarter" idx="11"/>
          </p:nvPr>
        </p:nvSpPr>
        <p:spPr>
          <a:xfrm>
            <a:off x="6553200" y="6248400"/>
            <a:ext cx="2133600" cy="457200"/>
          </a:xfrm>
        </p:spPr>
        <p:txBody>
          <a:bodyPr/>
          <a:lstStyle>
            <a:lvl1pPr>
              <a:defRPr/>
            </a:lvl1pPr>
          </a:lstStyle>
          <a:p>
            <a:fld id="{02733838-A637-5747-9E36-9D4413C97AA0}" type="slidenum">
              <a:rPr lang="en-US" altLang="ja-JP"/>
              <a:pPr/>
              <a:t>‹#›</a:t>
            </a:fld>
            <a:endParaRPr lang="en-US" altLang="ja-JP"/>
          </a:p>
        </p:txBody>
      </p:sp>
      <p:sp>
        <p:nvSpPr>
          <p:cNvPr id="7" name="日付プレースホルダー 6"/>
          <p:cNvSpPr>
            <a:spLocks noGrp="1"/>
          </p:cNvSpPr>
          <p:nvPr>
            <p:ph type="dt" sz="half" idx="12"/>
          </p:nvPr>
        </p:nvSpPr>
        <p:spPr>
          <a:xfrm>
            <a:off x="457200" y="6245225"/>
            <a:ext cx="2133600" cy="476250"/>
          </a:xfrm>
        </p:spPr>
        <p:txBody>
          <a:bodyPr/>
          <a:lstStyle>
            <a:lvl1pPr>
              <a:defRPr/>
            </a:lvl1pPr>
          </a:lstStyle>
          <a:p>
            <a:endParaRPr lang="en-US" altLang="ja-JP"/>
          </a:p>
        </p:txBody>
      </p:sp>
    </p:spTree>
    <p:extLst>
      <p:ext uri="{BB962C8B-B14F-4D97-AF65-F5344CB8AC3E}">
        <p14:creationId xmlns:p14="http://schemas.microsoft.com/office/powerpoint/2010/main" val="1511433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81" name="Rectangle 9"/>
          <p:cNvSpPr>
            <a:spLocks noChangeArrowheads="1"/>
          </p:cNvSpPr>
          <p:nvPr/>
        </p:nvSpPr>
        <p:spPr bwMode="auto">
          <a:xfrm>
            <a:off x="0" y="0"/>
            <a:ext cx="9144000" cy="836613"/>
          </a:xfrm>
          <a:prstGeom prst="rect">
            <a:avLst/>
          </a:prstGeom>
          <a:gradFill rotWithShape="1">
            <a:gsLst>
              <a:gs pos="0">
                <a:schemeClr val="accent2"/>
              </a:gs>
              <a:gs pos="100000">
                <a:schemeClr val="accent2">
                  <a:gamma/>
                  <a:shade val="46275"/>
                  <a:invGamma/>
                </a:schemeClr>
              </a:gs>
            </a:gsLst>
            <a:lin ang="0" scaled="1"/>
          </a:gradFill>
          <a:ln w="9525">
            <a:noFill/>
            <a:miter lim="800000"/>
            <a:headEnd/>
            <a:tailEnd/>
          </a:ln>
          <a:effectLst/>
        </p:spPr>
        <p:txBody>
          <a:bodyPr wrap="none" anchor="ctr">
            <a:prstTxWarp prst="textNoShape">
              <a:avLst/>
            </a:prstTxWarp>
          </a:bodyPr>
          <a:lstStyle/>
          <a:p>
            <a:endParaRPr lang="ja-JP" altLang="en-US"/>
          </a:p>
        </p:txBody>
      </p:sp>
      <p:sp>
        <p:nvSpPr>
          <p:cNvPr id="3083" name="Rectangle 11"/>
          <p:cNvSpPr>
            <a:spLocks noChangeArrowheads="1"/>
          </p:cNvSpPr>
          <p:nvPr/>
        </p:nvSpPr>
        <p:spPr bwMode="auto">
          <a:xfrm>
            <a:off x="0" y="6453188"/>
            <a:ext cx="9144000" cy="431800"/>
          </a:xfrm>
          <a:prstGeom prst="rect">
            <a:avLst/>
          </a:prstGeom>
          <a:gradFill rotWithShape="1">
            <a:gsLst>
              <a:gs pos="0">
                <a:schemeClr val="accent2"/>
              </a:gs>
              <a:gs pos="100000">
                <a:schemeClr val="accent2">
                  <a:gamma/>
                  <a:shade val="46275"/>
                  <a:invGamma/>
                </a:schemeClr>
              </a:gs>
            </a:gsLst>
            <a:lin ang="0" scaled="1"/>
          </a:gradFill>
          <a:ln w="9525">
            <a:noFill/>
            <a:miter lim="800000"/>
            <a:headEnd/>
            <a:tailEnd/>
          </a:ln>
          <a:effectLst/>
        </p:spPr>
        <p:txBody>
          <a:bodyPr wrap="none" anchor="ctr">
            <a:prstTxWarp prst="textNoShape">
              <a:avLst/>
            </a:prstTxWarp>
          </a:bodyPr>
          <a:lstStyle/>
          <a:p>
            <a:endParaRPr lang="ja-JP" altLang="en-US"/>
          </a:p>
        </p:txBody>
      </p:sp>
      <p:sp>
        <p:nvSpPr>
          <p:cNvPr id="3084" name="Rectangle 12"/>
          <p:cNvSpPr>
            <a:spLocks noChangeArrowheads="1"/>
          </p:cNvSpPr>
          <p:nvPr/>
        </p:nvSpPr>
        <p:spPr bwMode="auto">
          <a:xfrm>
            <a:off x="0" y="836613"/>
            <a:ext cx="9144000" cy="5616575"/>
          </a:xfrm>
          <a:prstGeom prst="rect">
            <a:avLst/>
          </a:prstGeom>
          <a:gradFill rotWithShape="1">
            <a:gsLst>
              <a:gs pos="0">
                <a:schemeClr val="accent2">
                  <a:gamma/>
                  <a:shade val="46275"/>
                  <a:invGamma/>
                </a:schemeClr>
              </a:gs>
              <a:gs pos="100000">
                <a:schemeClr val="accent2"/>
              </a:gs>
            </a:gsLst>
            <a:lin ang="0" scaled="1"/>
          </a:gradFill>
          <a:ln w="9525">
            <a:noFill/>
            <a:miter lim="800000"/>
            <a:headEnd/>
            <a:tailEnd/>
          </a:ln>
          <a:effectLst/>
        </p:spPr>
        <p:txBody>
          <a:bodyPr wrap="none" anchor="ctr">
            <a:prstTxWarp prst="textNoShape">
              <a:avLst/>
            </a:prstTxWarp>
          </a:bodyPr>
          <a:lstStyle/>
          <a:p>
            <a:endParaRPr lang="ja-JP" altLang="en-US"/>
          </a:p>
        </p:txBody>
      </p:sp>
      <p:sp>
        <p:nvSpPr>
          <p:cNvPr id="3085" name="Rectangle 13" descr="5%"/>
          <p:cNvSpPr>
            <a:spLocks noChangeArrowheads="1"/>
          </p:cNvSpPr>
          <p:nvPr/>
        </p:nvSpPr>
        <p:spPr bwMode="auto">
          <a:xfrm>
            <a:off x="0" y="0"/>
            <a:ext cx="9144000" cy="6858000"/>
          </a:xfrm>
          <a:prstGeom prst="rect">
            <a:avLst/>
          </a:prstGeom>
          <a:pattFill prst="pct5">
            <a:fgClr>
              <a:srgbClr val="003366">
                <a:alpha val="10001"/>
              </a:srgbClr>
            </a:fgClr>
            <a:bgClr>
              <a:schemeClr val="bg1">
                <a:alpha val="10001"/>
              </a:schemeClr>
            </a:bgClr>
          </a:pattFill>
          <a:ln w="9525">
            <a:noFill/>
            <a:miter lim="800000"/>
            <a:headEnd/>
            <a:tailEnd/>
          </a:ln>
          <a:effectLst/>
        </p:spPr>
        <p:txBody>
          <a:bodyPr wrap="none" anchor="ctr">
            <a:prstTxWarp prst="textNoShape">
              <a:avLst/>
            </a:prstTxWarp>
          </a:bodyPr>
          <a:lstStyle/>
          <a:p>
            <a:endParaRPr lang="ja-JP" altLang="en-US"/>
          </a:p>
        </p:txBody>
      </p:sp>
      <p:sp>
        <p:nvSpPr>
          <p:cNvPr id="3074" name="Rectangle 2"/>
          <p:cNvSpPr>
            <a:spLocks noGrp="1" noChangeArrowheads="1"/>
          </p:cNvSpPr>
          <p:nvPr>
            <p:ph type="ctrTitle"/>
          </p:nvPr>
        </p:nvSpPr>
        <p:spPr>
          <a:xfrm>
            <a:off x="685800" y="2130425"/>
            <a:ext cx="7772400" cy="1298575"/>
          </a:xfrm>
        </p:spPr>
        <p:txBody>
          <a:bodyPr/>
          <a:lstStyle>
            <a:lvl1pPr algn="ctr">
              <a:defRPr b="1"/>
            </a:lvl1pPr>
          </a:lstStyle>
          <a:p>
            <a:r>
              <a:rPr lang="ja-JP" altLang="en-US"/>
              <a:t>マスタ</a:t>
            </a:r>
            <a:r>
              <a:rPr lang="en-US" altLang="ja-JP"/>
              <a:t> </a:t>
            </a:r>
            <a:r>
              <a:rPr lang="ja-JP" altLang="en-US"/>
              <a:t>タイトルの書式設定</a:t>
            </a:r>
          </a:p>
        </p:txBody>
      </p:sp>
      <p:sp>
        <p:nvSpPr>
          <p:cNvPr id="3075" name="Rectangle 3"/>
          <p:cNvSpPr>
            <a:spLocks noGrp="1" noChangeArrowheads="1"/>
          </p:cNvSpPr>
          <p:nvPr>
            <p:ph type="subTitle" idx="1"/>
          </p:nvPr>
        </p:nvSpPr>
        <p:spPr>
          <a:xfrm>
            <a:off x="1371600" y="3573463"/>
            <a:ext cx="6400800" cy="695325"/>
          </a:xfrm>
        </p:spPr>
        <p:txBody>
          <a:bodyPr/>
          <a:lstStyle>
            <a:lvl1pPr marL="0" indent="0" algn="ctr">
              <a:buFontTx/>
              <a:buNone/>
              <a:defRPr>
                <a:solidFill>
                  <a:schemeClr val="bg1"/>
                </a:solidFill>
              </a:defRPr>
            </a:lvl1pPr>
          </a:lstStyle>
          <a:p>
            <a:r>
              <a:rPr lang="ja-JP" altLang="en-US"/>
              <a:t>マスタ</a:t>
            </a:r>
            <a:r>
              <a:rPr lang="en-US" altLang="ja-JP"/>
              <a:t> </a:t>
            </a:r>
            <a:r>
              <a:rPr lang="ja-JP" altLang="en-US"/>
              <a:t>サブタイトルの書式設定</a:t>
            </a:r>
          </a:p>
        </p:txBody>
      </p:sp>
      <p:sp>
        <p:nvSpPr>
          <p:cNvPr id="3076" name="Rectangle 4"/>
          <p:cNvSpPr>
            <a:spLocks noGrp="1" noChangeArrowheads="1"/>
          </p:cNvSpPr>
          <p:nvPr>
            <p:ph type="dt" sz="half" idx="2"/>
          </p:nvPr>
        </p:nvSpPr>
        <p:spPr>
          <a:xfrm>
            <a:off x="3505200" y="5373688"/>
            <a:ext cx="2133600" cy="476250"/>
          </a:xfrm>
        </p:spPr>
        <p:txBody>
          <a:bodyPr/>
          <a:lstStyle>
            <a:lvl1pPr algn="ctr">
              <a:defRPr>
                <a:solidFill>
                  <a:schemeClr val="bg1"/>
                </a:solidFill>
              </a:defRPr>
            </a:lvl1pPr>
          </a:lstStyle>
          <a:p>
            <a:fld id="{A608EE7C-5954-3247-9FB0-01F9B0894687}" type="datetime1">
              <a:rPr lang="ja-JP" altLang="en-US"/>
              <a:pPr/>
              <a:t>12/07/27</a:t>
            </a:fld>
            <a:endParaRPr lang="en-US" altLang="ja-JP"/>
          </a:p>
        </p:txBody>
      </p:sp>
      <p:sp>
        <p:nvSpPr>
          <p:cNvPr id="3077" name="Rectangle 5"/>
          <p:cNvSpPr>
            <a:spLocks noGrp="1" noChangeArrowheads="1"/>
          </p:cNvSpPr>
          <p:nvPr>
            <p:ph type="ftr" sz="quarter" idx="3"/>
          </p:nvPr>
        </p:nvSpPr>
        <p:spPr>
          <a:xfrm>
            <a:off x="3124200" y="4797425"/>
            <a:ext cx="2895600" cy="476250"/>
          </a:xfrm>
        </p:spPr>
        <p:txBody>
          <a:bodyPr/>
          <a:lstStyle>
            <a:lvl1pPr>
              <a:defRPr>
                <a:solidFill>
                  <a:schemeClr val="bg1"/>
                </a:solidFill>
              </a:defRPr>
            </a:lvl1pPr>
          </a:lstStyle>
          <a:p>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lvl1pPr>
          </a:lstStyle>
          <a:p>
            <a:fld id="{25A0D24C-696E-1447-87DF-9A51DCFFD2AA}" type="datetime1">
              <a:rPr lang="ja-JP" altLang="en-US"/>
              <a:pPr/>
              <a:t>12/07/27</a:t>
            </a:fld>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3CD78EB6-B01E-C841-9979-D60998AF4DE5}" type="slidenum">
              <a:rPr lang="en-US" altLang="ja-JP"/>
              <a:pPr/>
              <a: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smtClean="0"/>
            </a:lvl1pPr>
          </a:lstStyle>
          <a:p>
            <a:fld id="{C7C7F840-7CE3-3247-B053-584C49CEDA8D}" type="datetime1">
              <a:rPr lang="ja-JP" altLang="en-US"/>
              <a:pPr/>
              <a:t>12/07/27</a:t>
            </a:fld>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87C0FC4D-307B-1048-8E0F-8ABBD8B1F9F1}" type="slidenum">
              <a:rPr lang="en-US" altLang="ja-JP"/>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smtClean="0"/>
            </a:lvl1pPr>
          </a:lstStyle>
          <a:p>
            <a:fld id="{129771A8-ED3D-D143-B5A9-6A1A8AEA39A2}" type="datetime1">
              <a:rPr lang="ja-JP" altLang="en-US"/>
              <a:pPr/>
              <a:t>12/07/27</a:t>
            </a:fld>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smtClean="0"/>
            </a:lvl1pPr>
          </a:lstStyle>
          <a:p>
            <a:fld id="{8828124F-1664-D24F-9E82-BFC045BAA7C6}"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3600"/>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7"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pic>
        <p:nvPicPr>
          <p:cNvPr id="8" name="図 9" descr="京ロゴ最終.png"/>
          <p:cNvPicPr>
            <a:picLocks noChangeAspect="1"/>
          </p:cNvPicPr>
          <p:nvPr userDrawn="1"/>
        </p:nvPicPr>
        <p:blipFill>
          <a:blip r:embed="rId3"/>
          <a:srcRect/>
          <a:stretch>
            <a:fillRect/>
          </a:stretch>
        </p:blipFill>
        <p:spPr bwMode="auto">
          <a:xfrm>
            <a:off x="8475663" y="5818188"/>
            <a:ext cx="668337" cy="801687"/>
          </a:xfrm>
          <a:prstGeom prst="rect">
            <a:avLst/>
          </a:prstGeom>
          <a:noFill/>
          <a:ln w="9525">
            <a:noFill/>
            <a:miter lim="800000"/>
            <a:headEnd/>
            <a:tailEnd/>
          </a:ln>
        </p:spPr>
      </p:pic>
      <p:pic>
        <p:nvPicPr>
          <p:cNvPr id="9" name="図 8" descr="qbic-logo-h.ai"/>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2451" y="6218794"/>
            <a:ext cx="1763688" cy="522574"/>
          </a:xfrm>
          <a:prstGeom prst="rect">
            <a:avLst/>
          </a:prstGeom>
          <a:solidFill>
            <a:schemeClr val="bg1"/>
          </a:solidFill>
        </p:spPr>
      </p:pic>
    </p:spTree>
    <p:extLst>
      <p:ext uri="{BB962C8B-B14F-4D97-AF65-F5344CB8AC3E}">
        <p14:creationId xmlns:p14="http://schemas.microsoft.com/office/powerpoint/2010/main" val="2720091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smtClean="0"/>
            </a:lvl1pPr>
          </a:lstStyle>
          <a:p>
            <a:fld id="{49777DDF-01DC-6B46-9779-2276ACCFE03F}" type="datetime1">
              <a:rPr lang="ja-JP" altLang="en-US"/>
              <a:pPr/>
              <a:t>12/07/27</a:t>
            </a:fld>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smtClean="0"/>
            </a:lvl1pPr>
          </a:lstStyle>
          <a:p>
            <a:fld id="{ADB1D85C-1D28-A24F-AE1A-6B83636232FF}" type="slidenum">
              <a:rPr lang="en-US" altLang="ja-JP"/>
              <a:pPr/>
              <a:t>‹#›</a:t>
            </a:fld>
            <a:endParaRPr lang="en-US" altLang="ja-JP"/>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smtClean="0"/>
            </a:lvl1pPr>
          </a:lstStyle>
          <a:p>
            <a:fld id="{B1B332FF-7817-C84C-A665-0972CDA47700}" type="datetime1">
              <a:rPr lang="ja-JP" altLang="en-US"/>
              <a:pPr/>
              <a:t>12/07/27</a:t>
            </a:fld>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smtClean="0"/>
            </a:lvl1pPr>
          </a:lstStyle>
          <a:p>
            <a:fld id="{E17FFB20-EF55-DD43-8EC6-D5155C1A8A41}" type="slidenum">
              <a:rPr lang="en-US" altLang="ja-JP"/>
              <a:pPr/>
              <a:t>‹#›</a:t>
            </a:fld>
            <a:endParaRPr lang="en-US" altLang="ja-JP"/>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smtClean="0"/>
            </a:lvl1pPr>
          </a:lstStyle>
          <a:p>
            <a:fld id="{30C5BAAD-D2B8-094F-B38C-7D26C9A5CEAF}" type="datetime1">
              <a:rPr lang="ja-JP" altLang="en-US"/>
              <a:pPr/>
              <a:t>12/07/27</a:t>
            </a:fld>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smtClean="0"/>
            </a:lvl1pPr>
          </a:lstStyle>
          <a:p>
            <a:fld id="{0087D44D-3057-6B4D-A480-45CEE453A425}" type="slidenum">
              <a:rPr lang="en-US" altLang="ja-JP"/>
              <a:pPr/>
              <a:t>‹#›</a:t>
            </a:fld>
            <a:endParaRPr lang="en-US" altLang="ja-JP"/>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smtClean="0"/>
            </a:lvl1pPr>
          </a:lstStyle>
          <a:p>
            <a:fld id="{1AD42122-EEB2-D64C-A557-E180183232EC}" type="datetime1">
              <a:rPr lang="ja-JP" altLang="en-US"/>
              <a:pPr/>
              <a:t>12/07/27</a:t>
            </a:fld>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smtClean="0"/>
            </a:lvl1pPr>
          </a:lstStyle>
          <a:p>
            <a:fld id="{36B23CE0-3BC0-BF4A-B22C-228CE75DF462}" type="slidenum">
              <a:rPr lang="en-US" altLang="ja-JP"/>
              <a:pPr/>
              <a:t>‹#›</a:t>
            </a:fld>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smtClean="0"/>
            </a:lvl1pPr>
          </a:lstStyle>
          <a:p>
            <a:fld id="{8F90FEAC-9BF1-F946-BA42-50A82D0E69AD}" type="datetime1">
              <a:rPr lang="ja-JP" altLang="en-US"/>
              <a:pPr/>
              <a:t>12/07/27</a:t>
            </a:fld>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smtClean="0"/>
            </a:lvl1pPr>
          </a:lstStyle>
          <a:p>
            <a:fld id="{F89CB6FD-E5E4-1049-BEEA-682D18D10BFE}" type="slidenum">
              <a:rPr lang="en-US" altLang="ja-JP"/>
              <a:pPr/>
              <a: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lvl1pPr>
          </a:lstStyle>
          <a:p>
            <a:fld id="{476AEF8E-3E03-1842-B36D-59CCE2E23EAD}" type="datetime1">
              <a:rPr lang="ja-JP" altLang="en-US"/>
              <a:pPr/>
              <a:t>12/07/27</a:t>
            </a:fld>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63A1ACAE-1683-0C49-B5EF-18D549A51C4B}" type="slidenum">
              <a:rPr lang="en-US" altLang="ja-JP"/>
              <a:pPr/>
              <a: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15113" y="-26988"/>
            <a:ext cx="2071687" cy="6153151"/>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95288" y="-26988"/>
            <a:ext cx="6067425" cy="6153151"/>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lvl1pPr>
          </a:lstStyle>
          <a:p>
            <a:fld id="{47F1E93C-8D07-9842-A2A6-42D927D94681}" type="datetime1">
              <a:rPr lang="ja-JP" altLang="en-US"/>
              <a:pPr/>
              <a:t>12/07/27</a:t>
            </a:fld>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7BDE7D98-C2CC-F146-B2D0-658F777205DF}" type="slidenum">
              <a:rPr lang="en-US" altLang="ja-JP"/>
              <a:pPr/>
              <a:t>‹#›</a:t>
            </a:fld>
            <a:endParaRPr lang="en-US" altLang="ja-JP"/>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266EDE45-3A79-4150-8CE6-B35C5B6D64A3}" type="slidenum">
              <a:rPr lang="en-US" altLang="ja-JP"/>
              <a:pPr/>
              <a:t>‹#›</a:t>
            </a:fld>
            <a:endParaRPr lang="en-US" altLang="ja-JP"/>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244571A3-C2A8-4466-9F1C-61382BAB4DEC}" type="slidenum">
              <a:rPr lang="en-US" altLang="ja-JP"/>
              <a:pPr/>
              <a:t>‹#›</a:t>
            </a:fld>
            <a:endParaRPr lang="en-US" altLang="ja-JP"/>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088CBEA0-953F-4B41-B387-0AA1EB4029F9}"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7"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2744140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68313" y="17002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59313" y="17002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5EA10015-E395-4406-AF39-3930671CC3D7}" type="slidenum">
              <a:rPr lang="en-US" altLang="ja-JP"/>
              <a:pPr/>
              <a:t>‹#›</a:t>
            </a:fld>
            <a:endParaRPr lang="en-US" altLang="ja-JP"/>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9C4DB146-DE74-4BBB-8D0D-1E14E93300C1}" type="slidenum">
              <a:rPr lang="en-US" altLang="ja-JP"/>
              <a:pPr/>
              <a:t>‹#›</a:t>
            </a:fld>
            <a:endParaRPr lang="en-US" altLang="ja-JP"/>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786B1FC0-E133-4621-8B74-09403E547B8B}" type="slidenum">
              <a:rPr lang="en-US" altLang="ja-JP"/>
              <a:pPr/>
              <a:t>‹#›</a:t>
            </a:fld>
            <a:endParaRPr lang="en-US" altLang="ja-JP"/>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8ED9572A-006E-421A-A5FF-2BBC29C79B11}" type="slidenum">
              <a:rPr lang="en-US" altLang="ja-JP"/>
              <a:pPr/>
              <a:t>‹#›</a:t>
            </a:fld>
            <a:endParaRPr lang="en-US" altLang="ja-JP"/>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FF8C0B82-514E-4ACB-BC96-25F54CF89AA7}" type="slidenum">
              <a:rPr lang="en-US" altLang="ja-JP"/>
              <a:pPr/>
              <a:t>‹#›</a:t>
            </a:fld>
            <a:endParaRPr lang="en-US" altLang="ja-JP"/>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F7BCB8C6-BBCF-4A6C-91B2-5C81193A5643}" type="slidenum">
              <a:rPr lang="en-US" altLang="ja-JP"/>
              <a:pPr/>
              <a:t>‹#›</a:t>
            </a:fld>
            <a:endParaRPr lang="en-US" altLang="ja-JP"/>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3DD80DCC-D545-4C8E-B617-F75D743D3802}" type="slidenum">
              <a:rPr lang="en-US" altLang="ja-JP"/>
              <a:pPr/>
              <a:t>‹#›</a:t>
            </a:fld>
            <a:endParaRPr lang="en-US" altLang="ja-JP"/>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40513" y="476250"/>
            <a:ext cx="2057400" cy="57499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68313" y="476250"/>
            <a:ext cx="6019800" cy="57499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7468FE7-D9B3-40A6-B117-F40EC90E2017}" type="slidenum">
              <a:rPr lang="en-US" altLang="ja-JP"/>
              <a:pPr/>
              <a:t>‹#›</a:t>
            </a:fld>
            <a:endParaRPr lang="en-US" altLang="ja-JP"/>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57200"/>
            <a:ext cx="8229600" cy="13716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981200"/>
            <a:ext cx="403860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981200"/>
            <a:ext cx="403860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ftr" sz="quarter" idx="10"/>
          </p:nvPr>
        </p:nvSpPr>
        <p:spPr>
          <a:ln/>
        </p:spPr>
        <p:txBody>
          <a:bodyPr/>
          <a:lstStyle>
            <a:lvl1pPr>
              <a:defRPr/>
            </a:lvl1pPr>
          </a:lstStyle>
          <a:p>
            <a:pPr algn="ctr" rtl="0" fontAlgn="base">
              <a:spcBef>
                <a:spcPct val="0"/>
              </a:spcBef>
              <a:spcAft>
                <a:spcPct val="0"/>
              </a:spcAft>
              <a:defRPr/>
            </a:pPr>
            <a:endParaRPr lang="en-US" altLang="ja-JP" sz="1200" kern="1200">
              <a:solidFill>
                <a:srgbClr val="000000"/>
              </a:solidFill>
              <a:latin typeface="Arial" charset="0"/>
              <a:ea typeface="ＭＳ Ｐゴシック" pitchFamily="50" charset="-128"/>
              <a:cs typeface="+mn-cs"/>
            </a:endParaRPr>
          </a:p>
        </p:txBody>
      </p:sp>
      <p:sp>
        <p:nvSpPr>
          <p:cNvPr id="6" name="Rectangle 3"/>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916F1094-DF5A-4C2D-A555-6E99C19AFD21}" type="slidenum">
              <a:rPr lang="en-US" altLang="ja-JP" sz="1200" kern="1200">
                <a:solidFill>
                  <a:srgbClr val="000000"/>
                </a:solidFill>
                <a:latin typeface="Arial Black" pitchFamily="34" charset="0"/>
                <a:ea typeface="ＭＳ Ｐゴシック" pitchFamily="50" charset="-128"/>
                <a:cs typeface="+mn-cs"/>
              </a:rPr>
              <a:pPr algn="r" rtl="0" fontAlgn="base">
                <a:spcBef>
                  <a:spcPct val="0"/>
                </a:spcBef>
                <a:spcAft>
                  <a:spcPct val="0"/>
                </a:spcAft>
                <a:defRPr/>
              </a:pPr>
              <a:t>‹#›</a:t>
            </a:fld>
            <a:endParaRPr lang="en-US" altLang="ja-JP" sz="1200" kern="1200">
              <a:solidFill>
                <a:srgbClr val="000000"/>
              </a:solidFill>
              <a:latin typeface="Arial Black" pitchFamily="34" charset="0"/>
              <a:ea typeface="ＭＳ Ｐゴシック" pitchFamily="50" charset="-128"/>
              <a:cs typeface="+mn-cs"/>
            </a:endParaRPr>
          </a:p>
        </p:txBody>
      </p:sp>
      <p:sp>
        <p:nvSpPr>
          <p:cNvPr id="7" name="Rectangle 16"/>
          <p:cNvSpPr>
            <a:spLocks noGrp="1" noChangeArrowheads="1"/>
          </p:cNvSpPr>
          <p:nvPr>
            <p:ph type="dt" sz="half" idx="12"/>
          </p:nvPr>
        </p:nvSpPr>
        <p:spPr>
          <a:ln/>
        </p:spPr>
        <p:txBody>
          <a:bodyPr/>
          <a:lstStyle>
            <a:lvl1pPr>
              <a:defRPr/>
            </a:lvl1pPr>
          </a:lstStyle>
          <a:p>
            <a:pPr algn="l" rtl="0" fontAlgn="base">
              <a:spcBef>
                <a:spcPct val="0"/>
              </a:spcBef>
              <a:spcAft>
                <a:spcPct val="0"/>
              </a:spcAft>
              <a:defRPr/>
            </a:pPr>
            <a:endParaRPr lang="en-US" altLang="ja-JP" sz="1200" kern="120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57200"/>
            <a:ext cx="8229600" cy="13716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981200"/>
            <a:ext cx="403860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403860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ftr" sz="quarter" idx="10"/>
          </p:nvPr>
        </p:nvSpPr>
        <p:spPr>
          <a:ln/>
        </p:spPr>
        <p:txBody>
          <a:bodyPr/>
          <a:lstStyle>
            <a:lvl1pPr>
              <a:defRPr/>
            </a:lvl1pPr>
          </a:lstStyle>
          <a:p>
            <a:pPr algn="ctr" rtl="0" fontAlgn="base">
              <a:spcBef>
                <a:spcPct val="0"/>
              </a:spcBef>
              <a:spcAft>
                <a:spcPct val="0"/>
              </a:spcAft>
              <a:defRPr/>
            </a:pPr>
            <a:endParaRPr lang="en-US" altLang="ja-JP" sz="1200" kern="1200">
              <a:solidFill>
                <a:srgbClr val="000000"/>
              </a:solidFill>
              <a:latin typeface="Arial" charset="0"/>
              <a:ea typeface="ＭＳ Ｐゴシック" pitchFamily="50" charset="-128"/>
              <a:cs typeface="+mn-cs"/>
            </a:endParaRPr>
          </a:p>
        </p:txBody>
      </p:sp>
      <p:sp>
        <p:nvSpPr>
          <p:cNvPr id="6" name="Rectangle 3"/>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E0BC66F3-D13A-4592-8E4B-BAA00005A7D2}" type="slidenum">
              <a:rPr lang="en-US" altLang="ja-JP" sz="1200" kern="1200">
                <a:solidFill>
                  <a:srgbClr val="000000"/>
                </a:solidFill>
                <a:latin typeface="Arial Black" pitchFamily="34" charset="0"/>
                <a:ea typeface="ＭＳ Ｐゴシック" pitchFamily="50" charset="-128"/>
                <a:cs typeface="+mn-cs"/>
              </a:rPr>
              <a:pPr algn="r" rtl="0" fontAlgn="base">
                <a:spcBef>
                  <a:spcPct val="0"/>
                </a:spcBef>
                <a:spcAft>
                  <a:spcPct val="0"/>
                </a:spcAft>
                <a:defRPr/>
              </a:pPr>
              <a:t>‹#›</a:t>
            </a:fld>
            <a:endParaRPr lang="en-US" altLang="ja-JP" sz="1200" kern="1200">
              <a:solidFill>
                <a:srgbClr val="000000"/>
              </a:solidFill>
              <a:latin typeface="Arial Black" pitchFamily="34" charset="0"/>
              <a:ea typeface="ＭＳ Ｐゴシック" pitchFamily="50" charset="-128"/>
              <a:cs typeface="+mn-cs"/>
            </a:endParaRPr>
          </a:p>
        </p:txBody>
      </p:sp>
      <p:sp>
        <p:nvSpPr>
          <p:cNvPr id="7" name="Rectangle 16"/>
          <p:cNvSpPr>
            <a:spLocks noGrp="1" noChangeArrowheads="1"/>
          </p:cNvSpPr>
          <p:nvPr>
            <p:ph type="dt" sz="half" idx="12"/>
          </p:nvPr>
        </p:nvSpPr>
        <p:spPr>
          <a:ln/>
        </p:spPr>
        <p:txBody>
          <a:bodyPr/>
          <a:lstStyle>
            <a:lvl1pPr>
              <a:defRPr/>
            </a:lvl1pPr>
          </a:lstStyle>
          <a:p>
            <a:pPr algn="l" rtl="0" fontAlgn="base">
              <a:spcBef>
                <a:spcPct val="0"/>
              </a:spcBef>
              <a:spcAft>
                <a:spcPct val="0"/>
              </a:spcAft>
              <a:defRPr/>
            </a:pPr>
            <a:endParaRPr lang="en-US" altLang="ja-JP" sz="1200" kern="1200">
              <a:solidFill>
                <a:srgbClr val="000000"/>
              </a:solidFill>
              <a:latin typeface="Arial" charset="0"/>
              <a:ea typeface="ＭＳ Ｐゴシック" pitchFamily="50" charset="-128"/>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8"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185659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10"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2397041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6"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2281534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5"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1904562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8"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1575029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2860E5E1-F45D-7C4E-AEA5-B49C30187F22}" type="datetimeFigureOut">
              <a:rPr lang="ja-JP" altLang="en-US" smtClean="0"/>
              <a:pPr/>
              <a:t>12/07/27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BC6E74C5-AD24-D54A-971A-2CC239FC3F00}" type="slidenum">
              <a:rPr lang="ja-JP" altLang="en-US" smtClean="0"/>
              <a:pPr/>
              <a:t>‹#›</a:t>
            </a:fld>
            <a:endParaRPr lang="ja-JP" altLang="en-US"/>
          </a:p>
        </p:txBody>
      </p:sp>
      <p:pic>
        <p:nvPicPr>
          <p:cNvPr id="8" name="図 8" descr="テンプレート２.png"/>
          <p:cNvPicPr>
            <a:picLocks noChangeAspect="1"/>
          </p:cNvPicPr>
          <p:nvPr userDrawn="1"/>
        </p:nvPicPr>
        <p:blipFill>
          <a:blip r:embed="rId2"/>
          <a:srcRect/>
          <a:stretch>
            <a:fillRect/>
          </a:stretch>
        </p:blipFill>
        <p:spPr bwMode="auto">
          <a:xfrm>
            <a:off x="0" y="6178550"/>
            <a:ext cx="9144000" cy="908050"/>
          </a:xfrm>
          <a:prstGeom prst="rect">
            <a:avLst/>
          </a:prstGeom>
          <a:noFill/>
          <a:ln w="9525">
            <a:noFill/>
            <a:miter lim="800000"/>
            <a:headEnd/>
            <a:tailEnd/>
          </a:ln>
        </p:spPr>
      </p:pic>
    </p:spTree>
    <p:extLst>
      <p:ext uri="{BB962C8B-B14F-4D97-AF65-F5344CB8AC3E}">
        <p14:creationId xmlns:p14="http://schemas.microsoft.com/office/powerpoint/2010/main" val="25285443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vmlDrawing" Target="../drawings/vmlDrawing1.vml"/><Relationship Id="rId16" Type="http://schemas.openxmlformats.org/officeDocument/2006/relationships/oleObject" Target="../embeddings/oleObject1.bin"/><Relationship Id="rId17" Type="http://schemas.openxmlformats.org/officeDocument/2006/relationships/image" Target="../media/image5.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0E5E1-F45D-7C4E-AEA5-B49C30187F22}" type="datetimeFigureOut">
              <a:rPr lang="ja-JP" altLang="en-US" smtClean="0"/>
              <a:pPr/>
              <a:t>12/07/27</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E74C5-AD24-D54A-971A-2CC239FC3F00}" type="slidenum">
              <a:rPr lang="ja-JP" altLang="en-US" smtClean="0"/>
              <a:pPr/>
              <a:t>‹#›</a:t>
            </a:fld>
            <a:endParaRPr lang="ja-JP" altLang="en-US"/>
          </a:p>
        </p:txBody>
      </p:sp>
    </p:spTree>
    <p:extLst>
      <p:ext uri="{BB962C8B-B14F-4D97-AF65-F5344CB8AC3E}">
        <p14:creationId xmlns:p14="http://schemas.microsoft.com/office/powerpoint/2010/main" val="245921130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Lst>
  <p:txStyles>
    <p:titleStyle>
      <a:lvl1pPr algn="l"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4600"/>
        </a:buClr>
        <a:buFont typeface="Wingdings" charset="2"/>
        <a:buChar char="n"/>
        <a:defRPr kumimoji="1" sz="3200" kern="1200">
          <a:solidFill>
            <a:schemeClr val="tx1"/>
          </a:solidFill>
          <a:latin typeface="+mn-lt"/>
          <a:ea typeface="+mn-ea"/>
          <a:cs typeface="+mn-cs"/>
        </a:defRPr>
      </a:lvl1pPr>
      <a:lvl2pPr marL="742950" indent="-285750" algn="l" defTabSz="457200" rtl="0" eaLnBrk="1" latinLnBrk="0" hangingPunct="1">
        <a:spcBef>
          <a:spcPct val="20000"/>
        </a:spcBef>
        <a:buClr>
          <a:srgbClr val="004200"/>
        </a:buClr>
        <a:buFont typeface="ヒラギノ角ゴ ProN W3"/>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ヒラギノ角ゴ ProN W3"/>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Wingdings" charset="2"/>
        <a:buChar char="Ø"/>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p:nvSpPr>
        <p:spPr bwMode="auto">
          <a:xfrm>
            <a:off x="0" y="823913"/>
            <a:ext cx="9144000" cy="144462"/>
          </a:xfrm>
          <a:prstGeom prst="rect">
            <a:avLst/>
          </a:prstGeom>
          <a:gradFill rotWithShape="1">
            <a:gsLst>
              <a:gs pos="0">
                <a:schemeClr val="bg2"/>
              </a:gs>
              <a:gs pos="100000">
                <a:schemeClr val="bg1"/>
              </a:gs>
            </a:gsLst>
            <a:lin ang="5400000" scaled="1"/>
          </a:gradFill>
          <a:ln w="9525">
            <a:noFill/>
            <a:miter lim="800000"/>
            <a:headEnd/>
            <a:tailEnd/>
          </a:ln>
          <a:effectLst/>
        </p:spPr>
        <p:txBody>
          <a:bodyPr wrap="none" anchor="ctr">
            <a:prstTxWarp prst="textNoShape">
              <a:avLst/>
            </a:prstTxWarp>
          </a:bodyPr>
          <a:lstStyle/>
          <a:p>
            <a:endParaRPr lang="ja-JP" altLang="en-US"/>
          </a:p>
        </p:txBody>
      </p:sp>
      <p:sp>
        <p:nvSpPr>
          <p:cNvPr id="1032" name="Rectangle 8"/>
          <p:cNvSpPr>
            <a:spLocks noChangeArrowheads="1"/>
          </p:cNvSpPr>
          <p:nvPr/>
        </p:nvSpPr>
        <p:spPr bwMode="auto">
          <a:xfrm>
            <a:off x="0" y="0"/>
            <a:ext cx="9144000" cy="836613"/>
          </a:xfrm>
          <a:prstGeom prst="rect">
            <a:avLst/>
          </a:prstGeom>
          <a:gradFill rotWithShape="1">
            <a:gsLst>
              <a:gs pos="0">
                <a:schemeClr val="accent2"/>
              </a:gs>
              <a:gs pos="100000">
                <a:schemeClr val="accent2">
                  <a:gamma/>
                  <a:shade val="46275"/>
                  <a:invGamma/>
                </a:schemeClr>
              </a:gs>
            </a:gsLst>
            <a:lin ang="0" scaled="1"/>
          </a:gradFill>
          <a:ln w="9525">
            <a:noFill/>
            <a:miter lim="800000"/>
            <a:headEnd/>
            <a:tailEnd/>
          </a:ln>
          <a:effectLst/>
        </p:spPr>
        <p:txBody>
          <a:bodyPr wrap="none" anchor="ctr">
            <a:prstTxWarp prst="textNoShape">
              <a:avLst/>
            </a:prstTxWarp>
          </a:bodyPr>
          <a:lstStyle/>
          <a:p>
            <a:endParaRPr lang="ja-JP" altLang="en-US"/>
          </a:p>
        </p:txBody>
      </p:sp>
      <p:sp>
        <p:nvSpPr>
          <p:cNvPr id="1026" name="Rectangle 2"/>
          <p:cNvSpPr>
            <a:spLocks noGrp="1" noChangeArrowheads="1"/>
          </p:cNvSpPr>
          <p:nvPr>
            <p:ph type="title"/>
          </p:nvPr>
        </p:nvSpPr>
        <p:spPr bwMode="auto">
          <a:xfrm>
            <a:off x="395288" y="-26988"/>
            <a:ext cx="8229600" cy="8366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250825" y="6524625"/>
            <a:ext cx="2133600"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EA69EB50-37B7-7A47-909C-1563E14BEF35}" type="datetime1">
              <a:rPr lang="ja-JP" altLang="en-US"/>
              <a:pPr/>
              <a:t>12/07/27</a:t>
            </a:fld>
            <a:endParaRPr lang="en-US" altLang="ja-JP"/>
          </a:p>
        </p:txBody>
      </p:sp>
      <p:sp>
        <p:nvSpPr>
          <p:cNvPr id="1029" name="Rectangle 5"/>
          <p:cNvSpPr>
            <a:spLocks noGrp="1" noChangeArrowheads="1"/>
          </p:cNvSpPr>
          <p:nvPr>
            <p:ph type="ftr" sz="quarter" idx="3"/>
          </p:nvPr>
        </p:nvSpPr>
        <p:spPr bwMode="auto">
          <a:xfrm>
            <a:off x="3124200" y="6524625"/>
            <a:ext cx="2895600"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831013" y="6524625"/>
            <a:ext cx="2133600"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B106BF7-80F7-6D42-B36F-2885FECA05AF}" type="slidenum">
              <a:rPr lang="en-US" altLang="ja-JP"/>
              <a:pPr/>
              <a:t>‹#›</a:t>
            </a:fld>
            <a:endParaRPr lang="en-US" altLang="ja-JP"/>
          </a:p>
        </p:txBody>
      </p:sp>
      <p:sp>
        <p:nvSpPr>
          <p:cNvPr id="1036" name="Rectangle 12" descr="5%"/>
          <p:cNvSpPr>
            <a:spLocks noChangeArrowheads="1"/>
          </p:cNvSpPr>
          <p:nvPr/>
        </p:nvSpPr>
        <p:spPr bwMode="auto">
          <a:xfrm>
            <a:off x="0" y="0"/>
            <a:ext cx="9144000" cy="836613"/>
          </a:xfrm>
          <a:prstGeom prst="rect">
            <a:avLst/>
          </a:prstGeom>
          <a:pattFill prst="pct5">
            <a:fgClr>
              <a:srgbClr val="003366">
                <a:alpha val="10001"/>
              </a:srgbClr>
            </a:fgClr>
            <a:bgClr>
              <a:schemeClr val="bg1">
                <a:alpha val="10001"/>
              </a:schemeClr>
            </a:bgClr>
          </a:pattFill>
          <a:ln w="9525">
            <a:noFill/>
            <a:miter lim="800000"/>
            <a:headEnd/>
            <a:tailEnd/>
          </a:ln>
          <a:effectLst/>
        </p:spPr>
        <p:txBody>
          <a:bodyPr wrap="none" anchor="ctr">
            <a:prstTxWarp prst="textNoShape">
              <a:avLst/>
            </a:prstTxWarp>
          </a:bodyPr>
          <a:lstStyle/>
          <a:p>
            <a:endParaRPr lang="ja-JP" altLang="en-US"/>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hf hdr="0" ftr="0" dt="0"/>
  <p:txStyles>
    <p:titleStyle>
      <a:lvl1pPr algn="l" rtl="0" fontAlgn="base">
        <a:spcBef>
          <a:spcPct val="0"/>
        </a:spcBef>
        <a:spcAft>
          <a:spcPct val="0"/>
        </a:spcAft>
        <a:defRPr kumimoji="1" sz="3600">
          <a:solidFill>
            <a:schemeClr val="bg1"/>
          </a:solidFill>
          <a:latin typeface="+mj-lt"/>
          <a:ea typeface="+mj-ea"/>
          <a:cs typeface="+mj-cs"/>
        </a:defRPr>
      </a:lvl1pPr>
      <a:lvl2pPr algn="l" rtl="0" fontAlgn="base">
        <a:spcBef>
          <a:spcPct val="0"/>
        </a:spcBef>
        <a:spcAft>
          <a:spcPct val="0"/>
        </a:spcAft>
        <a:defRPr kumimoji="1" sz="3600">
          <a:solidFill>
            <a:schemeClr val="bg1"/>
          </a:solidFill>
          <a:latin typeface="Arial" charset="0"/>
          <a:ea typeface="ＭＳ Ｐゴシック" charset="-128"/>
          <a:cs typeface="ＭＳ Ｐゴシック" charset="-128"/>
        </a:defRPr>
      </a:lvl2pPr>
      <a:lvl3pPr algn="l" rtl="0" fontAlgn="base">
        <a:spcBef>
          <a:spcPct val="0"/>
        </a:spcBef>
        <a:spcAft>
          <a:spcPct val="0"/>
        </a:spcAft>
        <a:defRPr kumimoji="1" sz="3600">
          <a:solidFill>
            <a:schemeClr val="bg1"/>
          </a:solidFill>
          <a:latin typeface="Arial" charset="0"/>
          <a:ea typeface="ＭＳ Ｐゴシック" charset="-128"/>
          <a:cs typeface="ＭＳ Ｐゴシック" charset="-128"/>
        </a:defRPr>
      </a:lvl3pPr>
      <a:lvl4pPr algn="l" rtl="0" fontAlgn="base">
        <a:spcBef>
          <a:spcPct val="0"/>
        </a:spcBef>
        <a:spcAft>
          <a:spcPct val="0"/>
        </a:spcAft>
        <a:defRPr kumimoji="1" sz="3600">
          <a:solidFill>
            <a:schemeClr val="bg1"/>
          </a:solidFill>
          <a:latin typeface="Arial" charset="0"/>
          <a:ea typeface="ＭＳ Ｐゴシック" charset="-128"/>
          <a:cs typeface="ＭＳ Ｐゴシック" charset="-128"/>
        </a:defRPr>
      </a:lvl4pPr>
      <a:lvl5pPr algn="l" rtl="0" fontAlgn="base">
        <a:spcBef>
          <a:spcPct val="0"/>
        </a:spcBef>
        <a:spcAft>
          <a:spcPct val="0"/>
        </a:spcAft>
        <a:defRPr kumimoji="1" sz="3600">
          <a:solidFill>
            <a:schemeClr val="bg1"/>
          </a:solidFill>
          <a:latin typeface="Arial" charset="0"/>
          <a:ea typeface="ＭＳ Ｐゴシック" charset="-128"/>
          <a:cs typeface="ＭＳ Ｐゴシック" charset="-128"/>
        </a:defRPr>
      </a:lvl5pPr>
      <a:lvl6pPr marL="457200" algn="l" rtl="0" fontAlgn="base">
        <a:spcBef>
          <a:spcPct val="0"/>
        </a:spcBef>
        <a:spcAft>
          <a:spcPct val="0"/>
        </a:spcAft>
        <a:defRPr kumimoji="1" sz="3600">
          <a:solidFill>
            <a:schemeClr val="bg1"/>
          </a:solidFill>
          <a:latin typeface="Arial" charset="0"/>
          <a:ea typeface="ＭＳ Ｐゴシック" charset="-128"/>
          <a:cs typeface="ＭＳ Ｐゴシック" charset="-128"/>
        </a:defRPr>
      </a:lvl6pPr>
      <a:lvl7pPr marL="914400" algn="l" rtl="0" fontAlgn="base">
        <a:spcBef>
          <a:spcPct val="0"/>
        </a:spcBef>
        <a:spcAft>
          <a:spcPct val="0"/>
        </a:spcAft>
        <a:defRPr kumimoji="1" sz="3600">
          <a:solidFill>
            <a:schemeClr val="bg1"/>
          </a:solidFill>
          <a:latin typeface="Arial" charset="0"/>
          <a:ea typeface="ＭＳ Ｐゴシック" charset="-128"/>
          <a:cs typeface="ＭＳ Ｐゴシック" charset="-128"/>
        </a:defRPr>
      </a:lvl7pPr>
      <a:lvl8pPr marL="1371600" algn="l" rtl="0" fontAlgn="base">
        <a:spcBef>
          <a:spcPct val="0"/>
        </a:spcBef>
        <a:spcAft>
          <a:spcPct val="0"/>
        </a:spcAft>
        <a:defRPr kumimoji="1" sz="3600">
          <a:solidFill>
            <a:schemeClr val="bg1"/>
          </a:solidFill>
          <a:latin typeface="Arial" charset="0"/>
          <a:ea typeface="ＭＳ Ｐゴシック" charset="-128"/>
          <a:cs typeface="ＭＳ Ｐゴシック" charset="-128"/>
        </a:defRPr>
      </a:lvl8pPr>
      <a:lvl9pPr marL="1828800" algn="l" rtl="0" fontAlgn="base">
        <a:spcBef>
          <a:spcPct val="0"/>
        </a:spcBef>
        <a:spcAft>
          <a:spcPct val="0"/>
        </a:spcAft>
        <a:defRPr kumimoji="1" sz="3600">
          <a:solidFill>
            <a:schemeClr val="bg1"/>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468313" y="47625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75107" name="Rectangle 3"/>
          <p:cNvSpPr>
            <a:spLocks noGrp="1" noChangeArrowheads="1"/>
          </p:cNvSpPr>
          <p:nvPr>
            <p:ph type="body" idx="1"/>
          </p:nvPr>
        </p:nvSpPr>
        <p:spPr bwMode="auto">
          <a:xfrm>
            <a:off x="468313" y="1700213"/>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lvl1pPr>
          </a:lstStyle>
          <a:p>
            <a:endParaRPr lang="en-US" altLang="ja-JP"/>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lvl1pPr>
          </a:lstStyle>
          <a:p>
            <a:endParaRPr lang="en-US" altLang="ja-JP"/>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lvl1pPr>
          </a:lstStyle>
          <a:p>
            <a:fld id="{88FBFCD3-B582-4C1E-B513-F699E6D02DE7}" type="slidenum">
              <a:rPr lang="en-US" altLang="ja-JP"/>
              <a:pPr/>
              <a:t>‹#›</a:t>
            </a:fld>
            <a:endParaRPr lang="en-US" altLang="ja-JP"/>
          </a:p>
        </p:txBody>
      </p:sp>
      <p:sp>
        <p:nvSpPr>
          <p:cNvPr id="175111" name="Text Box 7"/>
          <p:cNvSpPr txBox="1">
            <a:spLocks noChangeArrowheads="1"/>
          </p:cNvSpPr>
          <p:nvPr/>
        </p:nvSpPr>
        <p:spPr bwMode="auto">
          <a:xfrm>
            <a:off x="3348038" y="115888"/>
            <a:ext cx="5326062" cy="304800"/>
          </a:xfrm>
          <a:prstGeom prst="rect">
            <a:avLst/>
          </a:prstGeom>
          <a:noFill/>
          <a:ln w="9525">
            <a:noFill/>
            <a:miter lim="800000"/>
            <a:headEnd/>
            <a:tailEnd/>
          </a:ln>
          <a:effectLst/>
        </p:spPr>
        <p:txBody>
          <a:bodyPr wrap="none">
            <a:spAutoFit/>
          </a:bodyPr>
          <a:lstStyle/>
          <a:p>
            <a:r>
              <a:rPr lang="en-US" altLang="ja-JP" sz="1400">
                <a:latin typeface="Palatino Linotype" pitchFamily="18" charset="0"/>
                <a:ea typeface="Dotum" pitchFamily="34" charset="-127"/>
              </a:rPr>
              <a:t>High Performance Biocomputing Research Team, Bioinformatics Group</a:t>
            </a:r>
          </a:p>
        </p:txBody>
      </p:sp>
      <p:graphicFrame>
        <p:nvGraphicFramePr>
          <p:cNvPr id="175112" name="Object 8"/>
          <p:cNvGraphicFramePr>
            <a:graphicFrameLocks noChangeAspect="1"/>
          </p:cNvGraphicFramePr>
          <p:nvPr/>
        </p:nvGraphicFramePr>
        <p:xfrm>
          <a:off x="468313" y="0"/>
          <a:ext cx="971550" cy="550863"/>
        </p:xfrm>
        <a:graphic>
          <a:graphicData uri="http://schemas.openxmlformats.org/presentationml/2006/ole">
            <mc:AlternateContent xmlns:mc="http://schemas.openxmlformats.org/markup-compatibility/2006">
              <mc:Choice xmlns:v="urn:schemas-microsoft-com:vml" Requires="v">
                <p:oleObj spid="_x0000_s175243" name="Artwork" r:id="rId16" imgW="11677500" imgH="6615000" progId="">
                  <p:embed/>
                </p:oleObj>
              </mc:Choice>
              <mc:Fallback>
                <p:oleObj name="Artwork" r:id="rId16" imgW="11677500" imgH="6615000" progId="">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313" y="0"/>
                        <a:ext cx="971550" cy="550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711" r:id="rId12"/>
    <p:sldLayoutId id="2147483712"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ahoma" pitchFamily="34" charset="0"/>
          <a:ea typeface="ＭＳ Ｐゴシック" pitchFamily="50" charset="-128"/>
        </a:defRPr>
      </a:lvl2pPr>
      <a:lvl3pPr algn="ctr" rtl="0" fontAlgn="base">
        <a:spcBef>
          <a:spcPct val="0"/>
        </a:spcBef>
        <a:spcAft>
          <a:spcPct val="0"/>
        </a:spcAft>
        <a:defRPr kumimoji="1" sz="4400">
          <a:solidFill>
            <a:schemeClr val="tx2"/>
          </a:solidFill>
          <a:latin typeface="Tahoma" pitchFamily="34" charset="0"/>
          <a:ea typeface="ＭＳ Ｐゴシック" pitchFamily="50" charset="-128"/>
        </a:defRPr>
      </a:lvl3pPr>
      <a:lvl4pPr algn="ctr" rtl="0" fontAlgn="base">
        <a:spcBef>
          <a:spcPct val="0"/>
        </a:spcBef>
        <a:spcAft>
          <a:spcPct val="0"/>
        </a:spcAft>
        <a:defRPr kumimoji="1" sz="4400">
          <a:solidFill>
            <a:schemeClr val="tx2"/>
          </a:solidFill>
          <a:latin typeface="Tahoma" pitchFamily="34" charset="0"/>
          <a:ea typeface="ＭＳ Ｐゴシック" pitchFamily="50" charset="-128"/>
        </a:defRPr>
      </a:lvl4pPr>
      <a:lvl5pPr algn="ctr" rtl="0" fontAlgn="base">
        <a:spcBef>
          <a:spcPct val="0"/>
        </a:spcBef>
        <a:spcAft>
          <a:spcPct val="0"/>
        </a:spcAft>
        <a:defRPr kumimoji="1" sz="4400">
          <a:solidFill>
            <a:schemeClr val="tx2"/>
          </a:solidFill>
          <a:latin typeface="Tahoma"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Tahoma"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Tahoma"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Tahoma"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Tahoma"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Times New Roman" pitchFamily="18" charset="0"/>
          <a:ea typeface="+mn-ea"/>
        </a:defRPr>
      </a:lvl4pPr>
      <a:lvl5pPr marL="2057400" indent="-228600" algn="l" rtl="0" fontAlgn="base">
        <a:spcBef>
          <a:spcPct val="20000"/>
        </a:spcBef>
        <a:spcAft>
          <a:spcPct val="0"/>
        </a:spcAft>
        <a:buChar char="»"/>
        <a:defRPr kumimoji="1" sz="2000">
          <a:solidFill>
            <a:schemeClr val="tx1"/>
          </a:solidFill>
          <a:latin typeface="Times New Roman" pitchFamily="18" charset="0"/>
          <a:ea typeface="+mn-ea"/>
        </a:defRPr>
      </a:lvl5pPr>
      <a:lvl6pPr marL="2514600" indent="-228600" algn="l" rtl="0" fontAlgn="base">
        <a:spcBef>
          <a:spcPct val="20000"/>
        </a:spcBef>
        <a:spcAft>
          <a:spcPct val="0"/>
        </a:spcAft>
        <a:buChar char="»"/>
        <a:defRPr kumimoji="1" sz="2000">
          <a:solidFill>
            <a:schemeClr val="tx1"/>
          </a:solidFill>
          <a:latin typeface="Times New Roman" pitchFamily="18" charset="0"/>
          <a:ea typeface="+mn-ea"/>
        </a:defRPr>
      </a:lvl6pPr>
      <a:lvl7pPr marL="2971800" indent="-228600" algn="l" rtl="0" fontAlgn="base">
        <a:spcBef>
          <a:spcPct val="20000"/>
        </a:spcBef>
        <a:spcAft>
          <a:spcPct val="0"/>
        </a:spcAft>
        <a:buChar char="»"/>
        <a:defRPr kumimoji="1" sz="2000">
          <a:solidFill>
            <a:schemeClr val="tx1"/>
          </a:solidFill>
          <a:latin typeface="Times New Roman" pitchFamily="18" charset="0"/>
          <a:ea typeface="+mn-ea"/>
        </a:defRPr>
      </a:lvl7pPr>
      <a:lvl8pPr marL="3429000" indent="-228600" algn="l" rtl="0" fontAlgn="base">
        <a:spcBef>
          <a:spcPct val="20000"/>
        </a:spcBef>
        <a:spcAft>
          <a:spcPct val="0"/>
        </a:spcAft>
        <a:buChar char="»"/>
        <a:defRPr kumimoji="1" sz="2000">
          <a:solidFill>
            <a:schemeClr val="tx1"/>
          </a:solidFill>
          <a:latin typeface="Times New Roman" pitchFamily="18" charset="0"/>
          <a:ea typeface="+mn-ea"/>
        </a:defRPr>
      </a:lvl8pPr>
      <a:lvl9pPr marL="3886200" indent="-228600" algn="l" rtl="0" fontAlgn="base">
        <a:spcBef>
          <a:spcPct val="20000"/>
        </a:spcBef>
        <a:spcAft>
          <a:spcPct val="0"/>
        </a:spcAft>
        <a:buChar char="»"/>
        <a:defRPr kumimoji="1" sz="2000">
          <a:solidFill>
            <a:schemeClr val="tx1"/>
          </a:solidFill>
          <a:latin typeface="Times New Roman" pitchFamily="18"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6.png"/><Relationship Id="rId1" Type="http://schemas.microsoft.com/office/2007/relationships/media" Target="file://localhost/Users/taiji/Documents/presen/amy_g2.mpg" TargetMode="External"/><Relationship Id="rId2" Type="http://schemas.openxmlformats.org/officeDocument/2006/relationships/video" Target="file://localhost/Users/taiji/Documents/presen/amy_g2.m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emf"/><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tags" Target="../tags/tag7.xml"/><Relationship Id="rId5" Type="http://schemas.openxmlformats.org/officeDocument/2006/relationships/slideLayout" Target="../slideLayouts/slideLayout2.xml"/><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tags" Target="../tags/tag4.xml"/><Relationship Id="rId2" Type="http://schemas.openxmlformats.org/officeDocument/2006/relationships/tags" Target="../tags/tag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microsoft.com/office/2007/relationships/media" Target="../media/media1.mpg"/><Relationship Id="rId4" Type="http://schemas.openxmlformats.org/officeDocument/2006/relationships/video" Target="../media/media1.mpg"/><Relationship Id="rId5" Type="http://schemas.openxmlformats.org/officeDocument/2006/relationships/slideLayout" Target="../slideLayouts/slideLayout2.xml"/><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tags" Target="../tags/tag2.xml"/><Relationship Id="rId2" Type="http://schemas.openxmlformats.org/officeDocument/2006/relationships/tags" Target="../tags/tag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524000"/>
            <a:ext cx="7772400" cy="1298575"/>
          </a:xfrm>
        </p:spPr>
        <p:txBody>
          <a:bodyPr>
            <a:normAutofit/>
          </a:bodyPr>
          <a:lstStyle/>
          <a:p>
            <a:r>
              <a:rPr kumimoji="0" lang="en-US" altLang="ja-JP" sz="3200" dirty="0" smtClean="0"/>
              <a:t>Special-purpose computers for scientific simulations</a:t>
            </a:r>
            <a:endParaRPr kumimoji="0" lang="ja-JP" altLang="en-US" sz="3200" dirty="0"/>
          </a:p>
        </p:txBody>
      </p:sp>
      <p:sp>
        <p:nvSpPr>
          <p:cNvPr id="2051" name="Rectangle 3"/>
          <p:cNvSpPr>
            <a:spLocks noGrp="1" noChangeArrowheads="1"/>
          </p:cNvSpPr>
          <p:nvPr>
            <p:ph type="subTitle" idx="1"/>
          </p:nvPr>
        </p:nvSpPr>
        <p:spPr>
          <a:xfrm>
            <a:off x="1371600" y="3200400"/>
            <a:ext cx="6400800" cy="2892896"/>
          </a:xfrm>
        </p:spPr>
        <p:txBody>
          <a:bodyPr>
            <a:noAutofit/>
          </a:bodyPr>
          <a:lstStyle/>
          <a:p>
            <a:pPr>
              <a:lnSpc>
                <a:spcPct val="80000"/>
              </a:lnSpc>
            </a:pPr>
            <a:r>
              <a:rPr lang="en-US" altLang="ja-JP" sz="2800" dirty="0" smtClean="0"/>
              <a:t>Makoto Taiji</a:t>
            </a:r>
            <a:endParaRPr lang="en-US" altLang="ja-JP" sz="2000" dirty="0" smtClean="0"/>
          </a:p>
          <a:p>
            <a:pPr>
              <a:lnSpc>
                <a:spcPct val="80000"/>
              </a:lnSpc>
            </a:pPr>
            <a:endParaRPr lang="en-US" altLang="ja-JP" sz="2000" dirty="0"/>
          </a:p>
          <a:p>
            <a:pPr>
              <a:lnSpc>
                <a:spcPct val="80000"/>
              </a:lnSpc>
            </a:pPr>
            <a:r>
              <a:rPr lang="en-US" altLang="ja-JP" sz="2000" dirty="0"/>
              <a:t>Processor Research Team</a:t>
            </a:r>
          </a:p>
          <a:p>
            <a:pPr>
              <a:lnSpc>
                <a:spcPct val="80000"/>
              </a:lnSpc>
            </a:pPr>
            <a:r>
              <a:rPr lang="en-US" altLang="ja-JP" sz="2000" dirty="0"/>
              <a:t>RIKEN Advanced Institute for Computational Science</a:t>
            </a:r>
          </a:p>
          <a:p>
            <a:pPr>
              <a:lnSpc>
                <a:spcPct val="80000"/>
              </a:lnSpc>
            </a:pPr>
            <a:endParaRPr lang="en-US" altLang="ja-JP" sz="2000" dirty="0" smtClean="0"/>
          </a:p>
          <a:p>
            <a:pPr>
              <a:lnSpc>
                <a:spcPct val="80000"/>
              </a:lnSpc>
            </a:pPr>
            <a:r>
              <a:rPr lang="en-US" altLang="ja-JP" sz="2000" dirty="0"/>
              <a:t>Computational Biology Research Core</a:t>
            </a:r>
          </a:p>
          <a:p>
            <a:pPr>
              <a:lnSpc>
                <a:spcPct val="80000"/>
              </a:lnSpc>
            </a:pPr>
            <a:r>
              <a:rPr lang="en-US" altLang="ja-JP" sz="2000" dirty="0"/>
              <a:t>RIKEN Quantitative Biology Center</a:t>
            </a:r>
          </a:p>
          <a:p>
            <a:pPr>
              <a:lnSpc>
                <a:spcPct val="80000"/>
              </a:lnSpc>
            </a:pPr>
            <a:endParaRPr lang="en-US" altLang="ja-JP" sz="2000" dirty="0" smtClean="0"/>
          </a:p>
          <a:p>
            <a:pPr>
              <a:lnSpc>
                <a:spcPct val="80000"/>
              </a:lnSpc>
            </a:pPr>
            <a:r>
              <a:rPr lang="en-US" altLang="ja-JP" sz="1600" dirty="0" err="1" smtClean="0"/>
              <a:t>taiji@riken.jp</a:t>
            </a:r>
            <a:endParaRPr lang="en-US" altLang="ja-JP" sz="1600" dirty="0"/>
          </a:p>
        </p:txBody>
      </p:sp>
      <p:pic>
        <p:nvPicPr>
          <p:cNvPr id="4" name="図 3" descr="qbic-logo-h.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332656"/>
            <a:ext cx="3086100" cy="91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ja-JP" dirty="0" smtClean="0"/>
              <a:t>GRAPE as Accelerator</a:t>
            </a:r>
          </a:p>
        </p:txBody>
      </p:sp>
      <p:sp>
        <p:nvSpPr>
          <p:cNvPr id="11267" name="Rectangle 3"/>
          <p:cNvSpPr>
            <a:spLocks noGrp="1" noChangeArrowheads="1"/>
          </p:cNvSpPr>
          <p:nvPr>
            <p:ph idx="1"/>
          </p:nvPr>
        </p:nvSpPr>
        <p:spPr>
          <a:xfrm>
            <a:off x="395288" y="1196752"/>
            <a:ext cx="8229600" cy="3886200"/>
          </a:xfrm>
        </p:spPr>
        <p:txBody>
          <a:bodyPr/>
          <a:lstStyle/>
          <a:p>
            <a:pPr eaLnBrk="1" hangingPunct="1"/>
            <a:r>
              <a:rPr lang="en-US" altLang="ja-JP" dirty="0" smtClean="0"/>
              <a:t>Accelerator to calculate forces</a:t>
            </a:r>
          </a:p>
          <a:p>
            <a:pPr marL="0" indent="0" eaLnBrk="1" hangingPunct="1">
              <a:buNone/>
            </a:pPr>
            <a:r>
              <a:rPr lang="en-US" altLang="ja-JP" dirty="0" smtClean="0"/>
              <a:t>	by </a:t>
            </a:r>
            <a:r>
              <a:rPr lang="en-US" altLang="ja-JP" dirty="0"/>
              <a:t>d</a:t>
            </a:r>
            <a:r>
              <a:rPr lang="en-US" altLang="ja-JP" dirty="0" smtClean="0"/>
              <a:t>edicated pipelines</a:t>
            </a:r>
          </a:p>
          <a:p>
            <a:pPr eaLnBrk="1" hangingPunct="1">
              <a:buFont typeface="Wingdings" pitchFamily="2" charset="2"/>
              <a:buNone/>
            </a:pPr>
            <a:endParaRPr lang="en-US" altLang="ja-JP" dirty="0" smtClean="0"/>
          </a:p>
        </p:txBody>
      </p:sp>
      <p:sp>
        <p:nvSpPr>
          <p:cNvPr id="11268" name="Text Box 4"/>
          <p:cNvSpPr txBox="1">
            <a:spLocks noChangeArrowheads="1"/>
          </p:cNvSpPr>
          <p:nvPr/>
        </p:nvSpPr>
        <p:spPr bwMode="auto">
          <a:xfrm>
            <a:off x="1835150" y="2695575"/>
            <a:ext cx="1653743" cy="954107"/>
          </a:xfrm>
          <a:prstGeom prst="rect">
            <a:avLst/>
          </a:prstGeom>
          <a:noFill/>
          <a:ln w="12700" cap="sq">
            <a:noFill/>
            <a:miter lim="800000"/>
            <a:headEnd type="none" w="sm" len="sm"/>
            <a:tailEnd type="none" w="sm" len="sm"/>
          </a:ln>
        </p:spPr>
        <p:txBody>
          <a:bodyPr wrap="none">
            <a:spAutoFit/>
          </a:bodyPr>
          <a:lstStyle/>
          <a:p>
            <a:r>
              <a:rPr lang="en-US" altLang="ja-JP" sz="2800" i="0" dirty="0">
                <a:solidFill>
                  <a:srgbClr val="CC0000"/>
                </a:solidFill>
                <a:latin typeface="+mj-lt"/>
              </a:rPr>
              <a:t>Host</a:t>
            </a:r>
          </a:p>
          <a:p>
            <a:r>
              <a:rPr lang="en-US" altLang="ja-JP" sz="2800" i="0" dirty="0">
                <a:solidFill>
                  <a:srgbClr val="CC0000"/>
                </a:solidFill>
                <a:latin typeface="+mj-lt"/>
              </a:rPr>
              <a:t>Computer</a:t>
            </a:r>
            <a:endParaRPr lang="en-US" altLang="ja-JP" sz="2400" i="0" dirty="0">
              <a:latin typeface="+mj-lt"/>
            </a:endParaRPr>
          </a:p>
        </p:txBody>
      </p:sp>
      <p:sp>
        <p:nvSpPr>
          <p:cNvPr id="11269" name="Text Box 5"/>
          <p:cNvSpPr txBox="1">
            <a:spLocks noChangeArrowheads="1"/>
          </p:cNvSpPr>
          <p:nvPr/>
        </p:nvSpPr>
        <p:spPr bwMode="auto">
          <a:xfrm>
            <a:off x="5721350" y="2886075"/>
            <a:ext cx="1371600" cy="519113"/>
          </a:xfrm>
          <a:prstGeom prst="rect">
            <a:avLst/>
          </a:prstGeom>
          <a:noFill/>
          <a:ln w="12700" cap="sq">
            <a:noFill/>
            <a:miter lim="800000"/>
            <a:headEnd type="none" w="sm" len="sm"/>
            <a:tailEnd type="none" w="sm" len="sm"/>
          </a:ln>
        </p:spPr>
        <p:txBody>
          <a:bodyPr>
            <a:spAutoFit/>
          </a:bodyPr>
          <a:lstStyle/>
          <a:p>
            <a:r>
              <a:rPr lang="en-US" altLang="ja-JP" sz="2800">
                <a:solidFill>
                  <a:srgbClr val="6600CC"/>
                </a:solidFill>
                <a:latin typeface="+mj-lt"/>
              </a:rPr>
              <a:t>GRAPE</a:t>
            </a:r>
            <a:endParaRPr lang="en-US" altLang="ja-JP" sz="2400">
              <a:solidFill>
                <a:srgbClr val="6600CC"/>
              </a:solidFill>
              <a:latin typeface="+mj-lt"/>
            </a:endParaRPr>
          </a:p>
        </p:txBody>
      </p:sp>
      <p:sp>
        <p:nvSpPr>
          <p:cNvPr id="11270" name="Line 6"/>
          <p:cNvSpPr>
            <a:spLocks noChangeShapeType="1"/>
          </p:cNvSpPr>
          <p:nvPr/>
        </p:nvSpPr>
        <p:spPr bwMode="auto">
          <a:xfrm>
            <a:off x="3587750" y="3022600"/>
            <a:ext cx="1828800" cy="0"/>
          </a:xfrm>
          <a:prstGeom prst="line">
            <a:avLst/>
          </a:prstGeom>
          <a:noFill/>
          <a:ln w="25400" cap="sq">
            <a:solidFill>
              <a:srgbClr val="CC0000"/>
            </a:solidFill>
            <a:round/>
            <a:headEnd type="none" w="sm" len="sm"/>
            <a:tailEnd type="triangle" w="med" len="lg"/>
          </a:ln>
        </p:spPr>
        <p:txBody>
          <a:bodyPr wrap="none" anchor="ctr"/>
          <a:lstStyle/>
          <a:p>
            <a:endParaRPr lang="ja-JP" altLang="en-US">
              <a:latin typeface="+mj-lt"/>
            </a:endParaRPr>
          </a:p>
        </p:txBody>
      </p:sp>
      <p:sp>
        <p:nvSpPr>
          <p:cNvPr id="11271" name="Line 7"/>
          <p:cNvSpPr>
            <a:spLocks noChangeShapeType="1"/>
          </p:cNvSpPr>
          <p:nvPr/>
        </p:nvSpPr>
        <p:spPr bwMode="auto">
          <a:xfrm flipH="1">
            <a:off x="3587750" y="3403600"/>
            <a:ext cx="1828800" cy="0"/>
          </a:xfrm>
          <a:prstGeom prst="line">
            <a:avLst/>
          </a:prstGeom>
          <a:noFill/>
          <a:ln w="25400" cap="sq">
            <a:solidFill>
              <a:srgbClr val="6600CC"/>
            </a:solidFill>
            <a:round/>
            <a:headEnd type="none" w="sm" len="sm"/>
            <a:tailEnd type="triangle" w="med" len="lg"/>
          </a:ln>
        </p:spPr>
        <p:txBody>
          <a:bodyPr wrap="none" anchor="ctr"/>
          <a:lstStyle/>
          <a:p>
            <a:endParaRPr lang="ja-JP" altLang="en-US">
              <a:latin typeface="+mj-lt"/>
            </a:endParaRPr>
          </a:p>
        </p:txBody>
      </p:sp>
      <p:sp>
        <p:nvSpPr>
          <p:cNvPr id="11272" name="Text Box 8"/>
          <p:cNvSpPr txBox="1">
            <a:spLocks noChangeArrowheads="1"/>
          </p:cNvSpPr>
          <p:nvPr/>
        </p:nvSpPr>
        <p:spPr bwMode="auto">
          <a:xfrm>
            <a:off x="1908175" y="4005263"/>
            <a:ext cx="5220963" cy="830997"/>
          </a:xfrm>
          <a:prstGeom prst="rect">
            <a:avLst/>
          </a:prstGeom>
          <a:noFill/>
          <a:ln w="12700" cap="sq">
            <a:noFill/>
            <a:miter lim="800000"/>
            <a:headEnd type="none" w="sm" len="sm"/>
            <a:tailEnd type="none" w="sm" len="sm"/>
          </a:ln>
        </p:spPr>
        <p:txBody>
          <a:bodyPr wrap="none">
            <a:spAutoFit/>
          </a:bodyPr>
          <a:lstStyle/>
          <a:p>
            <a:r>
              <a:rPr lang="en-US" altLang="ja-JP" sz="2400">
                <a:latin typeface="+mj-lt"/>
              </a:rPr>
              <a:t>Most of Calculation	→ GRAPE</a:t>
            </a:r>
          </a:p>
          <a:p>
            <a:r>
              <a:rPr lang="en-US" altLang="ja-JP" sz="2400">
                <a:latin typeface="+mj-lt"/>
              </a:rPr>
              <a:t>Others                   	→ Host computer</a:t>
            </a:r>
          </a:p>
        </p:txBody>
      </p:sp>
      <p:sp>
        <p:nvSpPr>
          <p:cNvPr id="11273" name="AutoShape 9"/>
          <p:cNvSpPr>
            <a:spLocks noChangeArrowheads="1"/>
          </p:cNvSpPr>
          <p:nvPr/>
        </p:nvSpPr>
        <p:spPr bwMode="auto">
          <a:xfrm>
            <a:off x="1758950" y="2565400"/>
            <a:ext cx="1828800" cy="1295400"/>
          </a:xfrm>
          <a:prstGeom prst="roundRect">
            <a:avLst>
              <a:gd name="adj" fmla="val 16667"/>
            </a:avLst>
          </a:prstGeom>
          <a:noFill/>
          <a:ln w="25400" cap="sq">
            <a:solidFill>
              <a:srgbClr val="CC0000"/>
            </a:solidFill>
            <a:round/>
            <a:headEnd type="none" w="sm" len="sm"/>
            <a:tailEnd type="none" w="sm" len="sm"/>
          </a:ln>
        </p:spPr>
        <p:txBody>
          <a:bodyPr wrap="none" anchor="ctr"/>
          <a:lstStyle/>
          <a:p>
            <a:pPr algn="ctr"/>
            <a:endParaRPr lang="ja-JP" altLang="ja-JP" sz="2400">
              <a:solidFill>
                <a:srgbClr val="CC0000"/>
              </a:solidFill>
              <a:latin typeface="+mj-lt"/>
            </a:endParaRPr>
          </a:p>
        </p:txBody>
      </p:sp>
      <p:sp>
        <p:nvSpPr>
          <p:cNvPr id="11274" name="AutoShape 10"/>
          <p:cNvSpPr>
            <a:spLocks noChangeArrowheads="1"/>
          </p:cNvSpPr>
          <p:nvPr/>
        </p:nvSpPr>
        <p:spPr bwMode="auto">
          <a:xfrm>
            <a:off x="5416550" y="2565400"/>
            <a:ext cx="1828800" cy="1295400"/>
          </a:xfrm>
          <a:prstGeom prst="roundRect">
            <a:avLst>
              <a:gd name="adj" fmla="val 16667"/>
            </a:avLst>
          </a:prstGeom>
          <a:noFill/>
          <a:ln w="25400" cap="sq">
            <a:solidFill>
              <a:srgbClr val="6600CC"/>
            </a:solidFill>
            <a:round/>
            <a:headEnd type="none" w="sm" len="sm"/>
            <a:tailEnd type="none" w="sm" len="sm"/>
          </a:ln>
        </p:spPr>
        <p:txBody>
          <a:bodyPr wrap="none" anchor="ctr"/>
          <a:lstStyle/>
          <a:p>
            <a:pPr algn="ctr"/>
            <a:endParaRPr lang="ja-JP" altLang="ja-JP">
              <a:solidFill>
                <a:srgbClr val="6600CC"/>
              </a:solidFill>
              <a:latin typeface="+mj-lt"/>
            </a:endParaRPr>
          </a:p>
        </p:txBody>
      </p:sp>
      <p:sp>
        <p:nvSpPr>
          <p:cNvPr id="11275" name="Text Box 11"/>
          <p:cNvSpPr txBox="1">
            <a:spLocks noChangeArrowheads="1"/>
          </p:cNvSpPr>
          <p:nvPr/>
        </p:nvSpPr>
        <p:spPr bwMode="auto">
          <a:xfrm>
            <a:off x="3663950" y="2641600"/>
            <a:ext cx="1608138" cy="396875"/>
          </a:xfrm>
          <a:prstGeom prst="rect">
            <a:avLst/>
          </a:prstGeom>
          <a:noFill/>
          <a:ln w="9525">
            <a:noFill/>
            <a:miter lim="800000"/>
            <a:headEnd/>
            <a:tailEnd/>
          </a:ln>
        </p:spPr>
        <p:txBody>
          <a:bodyPr wrap="none">
            <a:spAutoFit/>
          </a:bodyPr>
          <a:lstStyle/>
          <a:p>
            <a:r>
              <a:rPr lang="en-US" altLang="ja-JP" sz="2000">
                <a:solidFill>
                  <a:srgbClr val="CC0000"/>
                </a:solidFill>
                <a:latin typeface="+mj-lt"/>
              </a:rPr>
              <a:t>Particle Data</a:t>
            </a:r>
            <a:endParaRPr lang="en-US" altLang="ja-JP" sz="2000">
              <a:latin typeface="+mj-lt"/>
            </a:endParaRPr>
          </a:p>
        </p:txBody>
      </p:sp>
      <p:sp>
        <p:nvSpPr>
          <p:cNvPr id="11276" name="Text Box 12"/>
          <p:cNvSpPr txBox="1">
            <a:spLocks noChangeArrowheads="1"/>
          </p:cNvSpPr>
          <p:nvPr/>
        </p:nvSpPr>
        <p:spPr bwMode="auto">
          <a:xfrm>
            <a:off x="4044950" y="3403600"/>
            <a:ext cx="985838" cy="396875"/>
          </a:xfrm>
          <a:prstGeom prst="rect">
            <a:avLst/>
          </a:prstGeom>
          <a:noFill/>
          <a:ln w="9525">
            <a:noFill/>
            <a:miter lim="800000"/>
            <a:headEnd/>
            <a:tailEnd/>
          </a:ln>
        </p:spPr>
        <p:txBody>
          <a:bodyPr wrap="none">
            <a:spAutoFit/>
          </a:bodyPr>
          <a:lstStyle/>
          <a:p>
            <a:r>
              <a:rPr lang="en-US" altLang="ja-JP" sz="2000">
                <a:solidFill>
                  <a:srgbClr val="000099"/>
                </a:solidFill>
                <a:latin typeface="+mj-lt"/>
              </a:rPr>
              <a:t>Results</a:t>
            </a:r>
            <a:endParaRPr lang="en-US" altLang="ja-JP" sz="2400">
              <a:latin typeface="+mj-lt"/>
            </a:endParaRPr>
          </a:p>
        </p:txBody>
      </p:sp>
      <p:sp>
        <p:nvSpPr>
          <p:cNvPr id="11277" name="Text Box 13"/>
          <p:cNvSpPr txBox="1">
            <a:spLocks noChangeArrowheads="1"/>
          </p:cNvSpPr>
          <p:nvPr/>
        </p:nvSpPr>
        <p:spPr bwMode="auto">
          <a:xfrm>
            <a:off x="900113" y="5013325"/>
            <a:ext cx="8101012" cy="1200328"/>
          </a:xfrm>
          <a:prstGeom prst="rect">
            <a:avLst/>
          </a:prstGeom>
          <a:noFill/>
          <a:ln w="12700" cap="sq">
            <a:noFill/>
            <a:miter lim="800000"/>
            <a:headEnd type="none" w="sm" len="sm"/>
            <a:tailEnd type="none" w="sm" len="sm"/>
          </a:ln>
        </p:spPr>
        <p:txBody>
          <a:bodyPr>
            <a:spAutoFit/>
          </a:bodyPr>
          <a:lstStyle/>
          <a:p>
            <a:pPr>
              <a:buFontTx/>
              <a:buChar char="•"/>
            </a:pPr>
            <a:r>
              <a:rPr lang="en-US" altLang="ja-JP" sz="2400" dirty="0">
                <a:latin typeface="+mj-lt"/>
              </a:rPr>
              <a:t>Communication = O (N) &lt;&lt; Calculation = O (N</a:t>
            </a:r>
            <a:r>
              <a:rPr lang="en-US" altLang="ja-JP" sz="2400" baseline="30000" dirty="0">
                <a:latin typeface="+mj-lt"/>
              </a:rPr>
              <a:t>2</a:t>
            </a:r>
            <a:r>
              <a:rPr lang="en-US" altLang="ja-JP" sz="2400" dirty="0">
                <a:latin typeface="+mj-lt"/>
              </a:rPr>
              <a:t>)</a:t>
            </a:r>
          </a:p>
          <a:p>
            <a:pPr>
              <a:buFontTx/>
              <a:buChar char="•"/>
            </a:pPr>
            <a:r>
              <a:rPr lang="en-US" altLang="ja-JP" sz="2400" dirty="0">
                <a:latin typeface="+mj-lt"/>
              </a:rPr>
              <a:t>Easy to build, Easy to use</a:t>
            </a:r>
          </a:p>
          <a:p>
            <a:pPr>
              <a:buFontTx/>
              <a:buChar char="•"/>
            </a:pPr>
            <a:r>
              <a:rPr lang="en-US" altLang="ja-JP" sz="2400" dirty="0">
                <a:latin typeface="+mj-lt"/>
              </a:rPr>
              <a:t>Cost Effective</a:t>
            </a:r>
          </a:p>
        </p:txBody>
      </p:sp>
    </p:spTree>
    <p:extLst>
      <p:ext uri="{BB962C8B-B14F-4D97-AF65-F5344CB8AC3E}">
        <p14:creationId xmlns:p14="http://schemas.microsoft.com/office/powerpoint/2010/main" val="38352261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GRAPE in 1990s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GRAPE-4(1995): The first Teraflops machine</a:t>
            </a:r>
            <a:endParaRPr kumimoji="1" lang="ja-JP" altLang="en-US" dirty="0"/>
          </a:p>
        </p:txBody>
      </p:sp>
      <p:pic>
        <p:nvPicPr>
          <p:cNvPr id="4" name="Picture 2" descr="C:\Users\taiji\Documents\GRAPE4.png"/>
          <p:cNvPicPr>
            <a:picLocks noChangeAspect="1" noChangeArrowheads="1"/>
          </p:cNvPicPr>
          <p:nvPr/>
        </p:nvPicPr>
        <p:blipFill>
          <a:blip r:embed="rId2" cstate="print"/>
          <a:srcRect/>
          <a:stretch>
            <a:fillRect/>
          </a:stretch>
        </p:blipFill>
        <p:spPr bwMode="auto">
          <a:xfrm>
            <a:off x="539552" y="2132856"/>
            <a:ext cx="6048672" cy="4032449"/>
          </a:xfrm>
          <a:prstGeom prst="rect">
            <a:avLst/>
          </a:prstGeom>
          <a:noFill/>
        </p:spPr>
      </p:pic>
      <p:grpSp>
        <p:nvGrpSpPr>
          <p:cNvPr id="14" name="図形グループ 13"/>
          <p:cNvGrpSpPr/>
          <p:nvPr/>
        </p:nvGrpSpPr>
        <p:grpSpPr>
          <a:xfrm>
            <a:off x="1691680" y="3573016"/>
            <a:ext cx="3888432" cy="1800200"/>
            <a:chOff x="1691680" y="3573016"/>
            <a:chExt cx="3888432" cy="1800200"/>
          </a:xfrm>
        </p:grpSpPr>
        <p:sp>
          <p:nvSpPr>
            <p:cNvPr id="6" name="正方形/長方形 5"/>
            <p:cNvSpPr/>
            <p:nvPr/>
          </p:nvSpPr>
          <p:spPr>
            <a:xfrm>
              <a:off x="1691680" y="3573016"/>
              <a:ext cx="3888432" cy="1800200"/>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771800" y="3861048"/>
              <a:ext cx="2029312" cy="461665"/>
            </a:xfrm>
            <a:prstGeom prst="rect">
              <a:avLst/>
            </a:prstGeom>
            <a:noFill/>
          </p:spPr>
          <p:txBody>
            <a:bodyPr wrap="none" rtlCol="0">
              <a:spAutoFit/>
            </a:bodyPr>
            <a:lstStyle/>
            <a:p>
              <a:r>
                <a:rPr kumimoji="1" lang="en-US" altLang="ja-JP"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Accelerator</a:t>
              </a:r>
              <a:endParaRPr kumimoji="1" lang="ja-JP" alt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grpSp>
        <p:nvGrpSpPr>
          <p:cNvPr id="13" name="図形グループ 12"/>
          <p:cNvGrpSpPr/>
          <p:nvPr/>
        </p:nvGrpSpPr>
        <p:grpSpPr>
          <a:xfrm>
            <a:off x="3328517" y="4581128"/>
            <a:ext cx="955451" cy="1584176"/>
            <a:chOff x="3328517" y="4581128"/>
            <a:chExt cx="955451" cy="1584176"/>
          </a:xfrm>
        </p:grpSpPr>
        <p:sp>
          <p:nvSpPr>
            <p:cNvPr id="5" name="正方形/長方形 4"/>
            <p:cNvSpPr/>
            <p:nvPr/>
          </p:nvSpPr>
          <p:spPr>
            <a:xfrm>
              <a:off x="3419872" y="4581128"/>
              <a:ext cx="648072" cy="1584176"/>
            </a:xfrm>
            <a:prstGeom prst="rect">
              <a:avLst/>
            </a:prstGeom>
            <a:solidFill>
              <a:srgbClr val="FF0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328517" y="5301208"/>
              <a:ext cx="955451" cy="461665"/>
            </a:xfrm>
            <a:prstGeom prst="rect">
              <a:avLst/>
            </a:prstGeom>
            <a:noFill/>
          </p:spPr>
          <p:txBody>
            <a:bodyPr wrap="none" rtlCol="0">
              <a:spAutoFit/>
            </a:bodyPr>
            <a:lstStyle/>
            <a:p>
              <a:r>
                <a:rPr kumimoji="1" lang="en-US" altLang="ja-JP"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Host</a:t>
              </a:r>
              <a:endParaRPr kumimoji="1" lang="ja-JP" altLang="en-US"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grpSp>
      <p:grpSp>
        <p:nvGrpSpPr>
          <p:cNvPr id="15" name="図形グループ 14"/>
          <p:cNvGrpSpPr/>
          <p:nvPr/>
        </p:nvGrpSpPr>
        <p:grpSpPr>
          <a:xfrm>
            <a:off x="971600" y="2348880"/>
            <a:ext cx="1224136" cy="3456384"/>
            <a:chOff x="971600" y="2348880"/>
            <a:chExt cx="1224136" cy="3456384"/>
          </a:xfrm>
        </p:grpSpPr>
        <p:sp>
          <p:nvSpPr>
            <p:cNvPr id="7" name="正方形/長方形 6"/>
            <p:cNvSpPr/>
            <p:nvPr/>
          </p:nvSpPr>
          <p:spPr>
            <a:xfrm>
              <a:off x="971600" y="2348880"/>
              <a:ext cx="1224136" cy="3456384"/>
            </a:xfrm>
            <a:prstGeom prst="rect">
              <a:avLst/>
            </a:prstGeom>
            <a:solidFill>
              <a:srgbClr val="008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rot="16200000">
              <a:off x="-238392" y="3817286"/>
              <a:ext cx="3398477" cy="461665"/>
            </a:xfrm>
            <a:prstGeom prst="rect">
              <a:avLst/>
            </a:prstGeom>
            <a:noFill/>
          </p:spPr>
          <p:txBody>
            <a:bodyPr wrap="none" rtlCol="0">
              <a:spAutoFit/>
            </a:bodyPr>
            <a:lstStyle/>
            <a:p>
              <a:r>
                <a:rPr kumimoji="1" lang="en-US" altLang="ja-JP"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Scientist &amp; Architect</a:t>
              </a:r>
              <a:endParaRPr kumimoji="1" lang="ja-JP" alt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
        <p:nvSpPr>
          <p:cNvPr id="11" name="テキスト ボックス 10"/>
          <p:cNvSpPr txBox="1"/>
          <p:nvPr/>
        </p:nvSpPr>
        <p:spPr>
          <a:xfrm>
            <a:off x="6633978" y="2614260"/>
            <a:ext cx="2330510" cy="3046988"/>
          </a:xfrm>
          <a:prstGeom prst="rect">
            <a:avLst/>
          </a:prstGeom>
          <a:noFill/>
        </p:spPr>
        <p:txBody>
          <a:bodyPr wrap="none" rtlCol="0">
            <a:spAutoFit/>
          </a:bodyPr>
          <a:lstStyle/>
          <a:p>
            <a:r>
              <a:rPr kumimoji="1" lang="en-US" altLang="ja-JP" sz="2400" i="0" dirty="0" smtClean="0"/>
              <a:t>Host CPU</a:t>
            </a:r>
          </a:p>
          <a:p>
            <a:r>
              <a:rPr lang="en-US" altLang="ja-JP" sz="2400" i="0" dirty="0"/>
              <a:t> </a:t>
            </a:r>
            <a:r>
              <a:rPr lang="en-US" altLang="ja-JP" sz="2400" i="0" dirty="0" smtClean="0"/>
              <a:t>~ 0.6 </a:t>
            </a:r>
            <a:r>
              <a:rPr lang="en-US" altLang="ja-JP" sz="2400" i="0" dirty="0" err="1" smtClean="0"/>
              <a:t>Gflops</a:t>
            </a:r>
            <a:endParaRPr lang="en-US" altLang="ja-JP" sz="2400" i="0" dirty="0" smtClean="0"/>
          </a:p>
          <a:p>
            <a:endParaRPr kumimoji="1" lang="en-US" altLang="ja-JP" sz="2400" i="0" dirty="0"/>
          </a:p>
          <a:p>
            <a:r>
              <a:rPr lang="en-US" altLang="ja-JP" sz="2400" i="0" dirty="0" smtClean="0"/>
              <a:t>Accelerator PU</a:t>
            </a:r>
          </a:p>
          <a:p>
            <a:r>
              <a:rPr kumimoji="1" lang="en-US" altLang="ja-JP" sz="2400" i="0" dirty="0"/>
              <a:t> </a:t>
            </a:r>
            <a:r>
              <a:rPr kumimoji="1" lang="en-US" altLang="ja-JP" sz="2400" i="0" dirty="0" smtClean="0"/>
              <a:t>~ 0.6 </a:t>
            </a:r>
            <a:r>
              <a:rPr kumimoji="1" lang="en-US" altLang="ja-JP" sz="2400" i="0" dirty="0" err="1" smtClean="0"/>
              <a:t>Gflops</a:t>
            </a:r>
            <a:endParaRPr kumimoji="1" lang="en-US" altLang="ja-JP" sz="2400" i="0" dirty="0" smtClean="0"/>
          </a:p>
          <a:p>
            <a:endParaRPr lang="en-US" altLang="ja-JP" sz="2400" i="0" dirty="0"/>
          </a:p>
          <a:p>
            <a:r>
              <a:rPr kumimoji="1" lang="en-US" altLang="ja-JP" sz="2400" i="0" dirty="0" smtClean="0"/>
              <a:t>Host:</a:t>
            </a:r>
          </a:p>
          <a:p>
            <a:r>
              <a:rPr kumimoji="1" lang="en-US" altLang="ja-JP" sz="2400" i="0" dirty="0" smtClean="0"/>
              <a:t>Single or SMP</a:t>
            </a:r>
          </a:p>
        </p:txBody>
      </p:sp>
    </p:spTree>
    <p:extLst>
      <p:ext uri="{BB962C8B-B14F-4D97-AF65-F5344CB8AC3E}">
        <p14:creationId xmlns:p14="http://schemas.microsoft.com/office/powerpoint/2010/main" val="347593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ja-JP" dirty="0" smtClean="0"/>
              <a:t>GRAPE in 2000s</a:t>
            </a:r>
          </a:p>
        </p:txBody>
      </p:sp>
      <p:sp>
        <p:nvSpPr>
          <p:cNvPr id="2" name="コンテンツ プレースホルダー 1"/>
          <p:cNvSpPr>
            <a:spLocks noGrp="1"/>
          </p:cNvSpPr>
          <p:nvPr>
            <p:ph idx="1"/>
          </p:nvPr>
        </p:nvSpPr>
        <p:spPr/>
        <p:txBody>
          <a:bodyPr/>
          <a:lstStyle/>
          <a:p>
            <a:r>
              <a:rPr lang="en-US" altLang="ja-JP" dirty="0" smtClean="0"/>
              <a:t>MDGRAPE-3: The first </a:t>
            </a:r>
            <a:r>
              <a:rPr lang="en-US" altLang="ja-JP" dirty="0" err="1" smtClean="0"/>
              <a:t>petaflops</a:t>
            </a:r>
            <a:r>
              <a:rPr lang="en-US" altLang="ja-JP" dirty="0" smtClean="0"/>
              <a:t> machine</a:t>
            </a:r>
            <a:endParaRPr kumimoji="1" lang="ja-JP" altLang="en-US" dirty="0"/>
          </a:p>
        </p:txBody>
      </p:sp>
      <p:pic>
        <p:nvPicPr>
          <p:cNvPr id="18435" name="Picture 3" descr="MDG3-1"/>
          <p:cNvPicPr>
            <a:picLocks noChangeAspect="1" noChangeArrowheads="1"/>
          </p:cNvPicPr>
          <p:nvPr/>
        </p:nvPicPr>
        <p:blipFill>
          <a:blip r:embed="rId3"/>
          <a:srcRect/>
          <a:stretch>
            <a:fillRect/>
          </a:stretch>
        </p:blipFill>
        <p:spPr bwMode="auto">
          <a:xfrm>
            <a:off x="685800" y="1988840"/>
            <a:ext cx="6550496" cy="4354837"/>
          </a:xfrm>
          <a:prstGeom prst="rect">
            <a:avLst/>
          </a:prstGeom>
          <a:noFill/>
          <a:ln w="9525">
            <a:noFill/>
            <a:miter lim="800000"/>
            <a:headEnd/>
            <a:tailEnd/>
          </a:ln>
        </p:spPr>
      </p:pic>
      <p:sp>
        <p:nvSpPr>
          <p:cNvPr id="7" name="正方形/長方形 6"/>
          <p:cNvSpPr/>
          <p:nvPr/>
        </p:nvSpPr>
        <p:spPr>
          <a:xfrm>
            <a:off x="3823251" y="1988840"/>
            <a:ext cx="532725" cy="4328391"/>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355976" y="1988840"/>
            <a:ext cx="332953" cy="4328389"/>
          </a:xfrm>
          <a:prstGeom prst="rect">
            <a:avLst/>
          </a:prstGeom>
          <a:solidFill>
            <a:srgbClr val="FF0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660260" y="1988840"/>
            <a:ext cx="199772" cy="4328393"/>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860032" y="1988840"/>
            <a:ext cx="133181" cy="4328383"/>
          </a:xfrm>
          <a:prstGeom prst="rect">
            <a:avLst/>
          </a:prstGeom>
          <a:solidFill>
            <a:srgbClr val="FF0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 name="図形グループ 3"/>
          <p:cNvGrpSpPr/>
          <p:nvPr/>
        </p:nvGrpSpPr>
        <p:grpSpPr>
          <a:xfrm>
            <a:off x="598472" y="1988840"/>
            <a:ext cx="2029312" cy="4328390"/>
            <a:chOff x="598472" y="1988840"/>
            <a:chExt cx="2029312" cy="4328390"/>
          </a:xfrm>
        </p:grpSpPr>
        <p:sp>
          <p:nvSpPr>
            <p:cNvPr id="5" name="正方形/長方形 4"/>
            <p:cNvSpPr/>
            <p:nvPr/>
          </p:nvSpPr>
          <p:spPr>
            <a:xfrm>
              <a:off x="683568" y="1988840"/>
              <a:ext cx="1731356" cy="4328390"/>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98472" y="3933056"/>
              <a:ext cx="2029312" cy="461665"/>
            </a:xfrm>
            <a:prstGeom prst="rect">
              <a:avLst/>
            </a:prstGeom>
            <a:noFill/>
          </p:spPr>
          <p:txBody>
            <a:bodyPr wrap="none" rtlCol="0">
              <a:spAutoFit/>
            </a:bodyPr>
            <a:lstStyle/>
            <a:p>
              <a:r>
                <a:rPr kumimoji="1" lang="en-US" altLang="ja-JP"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Accelerator</a:t>
              </a:r>
              <a:endParaRPr kumimoji="1" lang="ja-JP" alt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grpSp>
        <p:nvGrpSpPr>
          <p:cNvPr id="14" name="図形グループ 13"/>
          <p:cNvGrpSpPr/>
          <p:nvPr/>
        </p:nvGrpSpPr>
        <p:grpSpPr>
          <a:xfrm>
            <a:off x="2411760" y="1988840"/>
            <a:ext cx="1398403" cy="4328390"/>
            <a:chOff x="2411760" y="1988840"/>
            <a:chExt cx="1398403" cy="4328390"/>
          </a:xfrm>
        </p:grpSpPr>
        <p:sp>
          <p:nvSpPr>
            <p:cNvPr id="6" name="正方形/長方形 5"/>
            <p:cNvSpPr/>
            <p:nvPr/>
          </p:nvSpPr>
          <p:spPr>
            <a:xfrm>
              <a:off x="2411760" y="1988840"/>
              <a:ext cx="1398403" cy="4328390"/>
            </a:xfrm>
            <a:prstGeom prst="rect">
              <a:avLst/>
            </a:prstGeom>
            <a:solidFill>
              <a:srgbClr val="FF0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627784" y="3975447"/>
              <a:ext cx="955451" cy="461665"/>
            </a:xfrm>
            <a:prstGeom prst="rect">
              <a:avLst/>
            </a:prstGeom>
            <a:noFill/>
          </p:spPr>
          <p:txBody>
            <a:bodyPr wrap="none" rtlCol="0">
              <a:spAutoFit/>
            </a:bodyPr>
            <a:lstStyle/>
            <a:p>
              <a:r>
                <a:rPr kumimoji="1" lang="en-US" altLang="ja-JP"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Host</a:t>
              </a:r>
              <a:endParaRPr kumimoji="1" lang="ja-JP" altLang="en-US"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grpSp>
      <p:sp>
        <p:nvSpPr>
          <p:cNvPr id="13" name="テキスト ボックス 12"/>
          <p:cNvSpPr txBox="1"/>
          <p:nvPr/>
        </p:nvSpPr>
        <p:spPr>
          <a:xfrm>
            <a:off x="6732240" y="2636912"/>
            <a:ext cx="2284600" cy="3046988"/>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en-US" altLang="ja-JP" sz="2400" i="0" dirty="0" smtClean="0"/>
              <a:t>Host CPU</a:t>
            </a:r>
          </a:p>
          <a:p>
            <a:r>
              <a:rPr lang="en-US" altLang="ja-JP" sz="2400" i="0" dirty="0"/>
              <a:t> </a:t>
            </a:r>
            <a:r>
              <a:rPr lang="en-US" altLang="ja-JP" sz="2400" i="0" dirty="0" smtClean="0"/>
              <a:t>~ 20 </a:t>
            </a:r>
            <a:r>
              <a:rPr lang="en-US" altLang="ja-JP" sz="2400" i="0" dirty="0" err="1" smtClean="0"/>
              <a:t>Gflops</a:t>
            </a:r>
            <a:endParaRPr lang="en-US" altLang="ja-JP" sz="2400" i="0" dirty="0" smtClean="0"/>
          </a:p>
          <a:p>
            <a:endParaRPr kumimoji="1" lang="en-US" altLang="ja-JP" sz="2400" i="0" dirty="0"/>
          </a:p>
          <a:p>
            <a:r>
              <a:rPr lang="en-US" altLang="ja-JP" sz="2400" i="0" dirty="0" smtClean="0"/>
              <a:t>Accelerator PU</a:t>
            </a:r>
          </a:p>
          <a:p>
            <a:r>
              <a:rPr kumimoji="1" lang="en-US" altLang="ja-JP" sz="2400" i="0" dirty="0"/>
              <a:t> </a:t>
            </a:r>
            <a:r>
              <a:rPr kumimoji="1" lang="en-US" altLang="ja-JP" sz="2400" i="0" dirty="0" smtClean="0"/>
              <a:t>~ 200 </a:t>
            </a:r>
            <a:r>
              <a:rPr kumimoji="1" lang="en-US" altLang="ja-JP" sz="2400" i="0" dirty="0" err="1" smtClean="0"/>
              <a:t>Gflops</a:t>
            </a:r>
            <a:endParaRPr kumimoji="1" lang="en-US" altLang="ja-JP" sz="2400" i="0" dirty="0" smtClean="0"/>
          </a:p>
          <a:p>
            <a:endParaRPr lang="en-US" altLang="ja-JP" sz="2400" i="0" dirty="0"/>
          </a:p>
          <a:p>
            <a:r>
              <a:rPr kumimoji="1" lang="en-US" altLang="ja-JP" sz="2400" i="0" dirty="0" smtClean="0"/>
              <a:t>Host:</a:t>
            </a:r>
          </a:p>
          <a:p>
            <a:r>
              <a:rPr kumimoji="1" lang="en-US" altLang="ja-JP" sz="2400" i="0" dirty="0" smtClean="0"/>
              <a:t>Cluster</a:t>
            </a:r>
          </a:p>
        </p:txBody>
      </p:sp>
      <p:sp>
        <p:nvSpPr>
          <p:cNvPr id="3" name="テキスト ボックス 2"/>
          <p:cNvSpPr txBox="1"/>
          <p:nvPr/>
        </p:nvSpPr>
        <p:spPr>
          <a:xfrm>
            <a:off x="2555776" y="6309320"/>
            <a:ext cx="3748643" cy="400110"/>
          </a:xfrm>
          <a:prstGeom prst="rect">
            <a:avLst/>
          </a:prstGeom>
          <a:noFill/>
        </p:spPr>
        <p:txBody>
          <a:bodyPr wrap="none" rtlCol="0">
            <a:spAutoFit/>
          </a:bodyPr>
          <a:lstStyle/>
          <a:p>
            <a:r>
              <a:rPr kumimoji="1" lang="en-US" altLang="ja-JP" sz="2000" dirty="0" smtClean="0"/>
              <a:t>Scientists not shown but exist</a:t>
            </a:r>
            <a:endParaRPr kumimoji="1" lang="ja-JP" altLang="en-US" sz="2000" dirty="0"/>
          </a:p>
        </p:txBody>
      </p:sp>
    </p:spTree>
    <p:extLst>
      <p:ext uri="{BB962C8B-B14F-4D97-AF65-F5344CB8AC3E}">
        <p14:creationId xmlns:p14="http://schemas.microsoft.com/office/powerpoint/2010/main" val="3249770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ja-JP" sz="3200" dirty="0" smtClean="0"/>
              <a:t>Sustained Performance of Parallel System</a:t>
            </a:r>
            <a:br>
              <a:rPr lang="en-US" altLang="ja-JP" sz="3200" dirty="0" smtClean="0"/>
            </a:br>
            <a:r>
              <a:rPr lang="en-US" altLang="ja-JP" sz="3200" dirty="0" smtClean="0"/>
              <a:t>(MDGRAPE-3)</a:t>
            </a:r>
          </a:p>
        </p:txBody>
      </p:sp>
      <p:sp>
        <p:nvSpPr>
          <p:cNvPr id="22531" name="Rectangle 3"/>
          <p:cNvSpPr>
            <a:spLocks noGrp="1" noChangeArrowheads="1"/>
          </p:cNvSpPr>
          <p:nvPr>
            <p:ph idx="1"/>
          </p:nvPr>
        </p:nvSpPr>
        <p:spPr>
          <a:xfrm>
            <a:off x="304800" y="1493837"/>
            <a:ext cx="8229600" cy="4525963"/>
          </a:xfrm>
        </p:spPr>
        <p:txBody>
          <a:bodyPr/>
          <a:lstStyle/>
          <a:p>
            <a:r>
              <a:rPr lang="en-US" altLang="ja-JP" sz="2400" dirty="0" smtClean="0"/>
              <a:t>Gordon Bell 2006 Honorable Mention, Peak Performance</a:t>
            </a:r>
          </a:p>
          <a:p>
            <a:r>
              <a:rPr lang="en-US" altLang="ja-JP" sz="2400" dirty="0" err="1" smtClean="0"/>
              <a:t>Amyloid</a:t>
            </a:r>
            <a:r>
              <a:rPr lang="en-US" altLang="ja-JP" sz="2400" dirty="0" smtClean="0"/>
              <a:t> forming process of Yeast Sup 35 peptides</a:t>
            </a:r>
          </a:p>
          <a:p>
            <a:r>
              <a:rPr lang="en-US" altLang="ja-JP" sz="2400" dirty="0" smtClean="0"/>
              <a:t>Systems with </a:t>
            </a:r>
            <a:r>
              <a:rPr lang="en-US" altLang="ja-JP" sz="2400" dirty="0" smtClean="0">
                <a:solidFill>
                  <a:srgbClr val="FF0000"/>
                </a:solidFill>
              </a:rPr>
              <a:t>17 million atoms</a:t>
            </a:r>
          </a:p>
          <a:p>
            <a:r>
              <a:rPr lang="en-US" altLang="ja-JP" sz="2400" dirty="0" smtClean="0"/>
              <a:t>Cutoff simulations (</a:t>
            </a:r>
            <a:r>
              <a:rPr lang="en-US" altLang="ja-JP" sz="2400" dirty="0" err="1" smtClean="0"/>
              <a:t>Rcut</a:t>
            </a:r>
            <a:r>
              <a:rPr lang="en-US" altLang="ja-JP" sz="2400" dirty="0" smtClean="0"/>
              <a:t> = 45 Å)</a:t>
            </a:r>
          </a:p>
          <a:p>
            <a:r>
              <a:rPr lang="en-US" altLang="ja-JP" sz="2400" dirty="0" smtClean="0"/>
              <a:t>0.55sec/step</a:t>
            </a:r>
          </a:p>
          <a:p>
            <a:r>
              <a:rPr lang="en-US" altLang="ja-JP" sz="2400" dirty="0" smtClean="0"/>
              <a:t>Sustained performance:</a:t>
            </a:r>
          </a:p>
          <a:p>
            <a:pPr>
              <a:buNone/>
            </a:pPr>
            <a:r>
              <a:rPr lang="en-US" altLang="ja-JP" sz="2400" dirty="0" smtClean="0"/>
              <a:t>	 185 </a:t>
            </a:r>
            <a:r>
              <a:rPr lang="en-US" altLang="ja-JP" sz="2400" dirty="0" err="1" smtClean="0"/>
              <a:t>Tflops</a:t>
            </a:r>
            <a:endParaRPr lang="en-US" altLang="ja-JP" sz="2400" dirty="0" smtClean="0"/>
          </a:p>
          <a:p>
            <a:r>
              <a:rPr lang="en-US" altLang="ja-JP" sz="2400" dirty="0" smtClean="0"/>
              <a:t>Efficiency ~ 45 %</a:t>
            </a:r>
          </a:p>
          <a:p>
            <a:r>
              <a:rPr lang="en-US" altLang="ja-JP" sz="2400" dirty="0" smtClean="0"/>
              <a:t>~million atoms necessary</a:t>
            </a:r>
          </a:p>
          <a:p>
            <a:pPr marL="0" indent="0">
              <a:buNone/>
            </a:pPr>
            <a:r>
              <a:rPr lang="en-US" altLang="ja-JP" sz="2400" dirty="0"/>
              <a:t>	</a:t>
            </a:r>
            <a:r>
              <a:rPr lang="en-US" altLang="ja-JP" sz="2400" dirty="0" smtClean="0"/>
              <a:t>for </a:t>
            </a:r>
            <a:r>
              <a:rPr lang="en-US" altLang="ja-JP" sz="2400" dirty="0" err="1" smtClean="0"/>
              <a:t>petascale</a:t>
            </a:r>
            <a:endParaRPr lang="en-US" altLang="ja-JP" sz="2400" dirty="0" smtClean="0"/>
          </a:p>
        </p:txBody>
      </p:sp>
      <p:pic>
        <p:nvPicPr>
          <p:cNvPr id="5" name="amy_g2.mp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495800" y="3581400"/>
            <a:ext cx="4176713" cy="2686050"/>
          </a:xfrm>
          <a:prstGeom prst="rect">
            <a:avLst/>
          </a:prstGeom>
          <a:noFill/>
          <a:ln w="9525">
            <a:noFill/>
            <a:miter lim="800000"/>
            <a:headEnd/>
            <a:tailEnd/>
          </a:ln>
        </p:spPr>
      </p:pic>
    </p:spTree>
    <p:extLst>
      <p:ext uri="{BB962C8B-B14F-4D97-AF65-F5344CB8AC3E}">
        <p14:creationId xmlns:p14="http://schemas.microsoft.com/office/powerpoint/2010/main" val="42127944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K computer1026 b-c.jpg"/>
          <p:cNvPicPr>
            <a:picLocks noChangeAspect="1"/>
          </p:cNvPicPr>
          <p:nvPr/>
        </p:nvPicPr>
        <p:blipFill>
          <a:blip r:embed="rId3" cstate="print">
            <a:alphaModFix amt="28000"/>
            <a:extLst>
              <a:ext uri="{28A0092B-C50C-407E-A947-70E740481C1C}">
                <a14:useLocalDpi xmlns:a14="http://schemas.microsoft.com/office/drawing/2010/main" val="0"/>
              </a:ext>
            </a:extLst>
          </a:blip>
          <a:stretch>
            <a:fillRect/>
          </a:stretch>
        </p:blipFill>
        <p:spPr>
          <a:xfrm>
            <a:off x="0" y="0"/>
            <a:ext cx="9144000" cy="6809636"/>
          </a:xfrm>
          <a:prstGeom prst="rect">
            <a:avLst/>
          </a:prstGeom>
          <a:solidFill>
            <a:schemeClr val="bg1"/>
          </a:solidFill>
        </p:spPr>
      </p:pic>
      <p:sp>
        <p:nvSpPr>
          <p:cNvPr id="24578" name="Rectangle 1"/>
          <p:cNvSpPr>
            <a:spLocks noGrp="1" noChangeArrowheads="1"/>
          </p:cNvSpPr>
          <p:nvPr>
            <p:ph type="title"/>
          </p:nvPr>
        </p:nvSpPr>
        <p:spPr/>
        <p:txBody>
          <a:bodyPr tIns="50290">
            <a:normAutofit/>
          </a:bodyPr>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ja-JP" dirty="0" smtClean="0">
                <a:latin typeface="mspgothic" charset="-128"/>
              </a:rPr>
              <a:t>Scaling of MD on K Computer</a:t>
            </a:r>
            <a:endParaRPr lang="en-US" altLang="ja-JP" dirty="0">
              <a:latin typeface="mspgothic" charset="-128"/>
            </a:endParaRPr>
          </a:p>
        </p:txBody>
      </p:sp>
      <p:sp>
        <p:nvSpPr>
          <p:cNvPr id="24579" name="Rectangle 2"/>
          <p:cNvSpPr>
            <a:spLocks noGrp="1" noChangeArrowheads="1"/>
          </p:cNvSpPr>
          <p:nvPr>
            <p:ph idx="1"/>
          </p:nvPr>
        </p:nvSpPr>
        <p:spPr>
          <a:xfrm>
            <a:off x="457200" y="1371601"/>
            <a:ext cx="3466728" cy="1985392"/>
          </a:xfrm>
        </p:spPr>
        <p:txBody>
          <a:bodyPr>
            <a:normAutofit/>
          </a:bodyPr>
          <a:lstStyle/>
          <a:p>
            <a:pPr marL="96837" indent="0" eaLnBrk="1" hangingPunct="1">
              <a:lnSpc>
                <a:spcPct val="80000"/>
              </a:lnSpc>
              <a:buSzPct val="4500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ja-JP" sz="2700" dirty="0" smtClean="0">
                <a:solidFill>
                  <a:srgbClr val="000000"/>
                </a:solidFill>
                <a:latin typeface="mspgothic" charset="-128"/>
              </a:rPr>
              <a:t>Strong scaling</a:t>
            </a:r>
          </a:p>
          <a:p>
            <a:pPr marL="96837" indent="0" eaLnBrk="1" hangingPunct="1">
              <a:lnSpc>
                <a:spcPct val="80000"/>
              </a:lnSpc>
              <a:buSzPct val="4500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ja-JP" sz="2700" dirty="0" smtClean="0">
                <a:solidFill>
                  <a:srgbClr val="000000"/>
                </a:solidFill>
                <a:latin typeface="mspgothic" charset="-128"/>
              </a:rPr>
              <a:t>〜50 atoms/core</a:t>
            </a:r>
          </a:p>
          <a:p>
            <a:pPr marL="96837" indent="0" eaLnBrk="1" hangingPunct="1">
              <a:lnSpc>
                <a:spcPct val="80000"/>
              </a:lnSpc>
              <a:buSzPct val="4500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en-US" altLang="ja-JP" sz="2700" dirty="0">
              <a:solidFill>
                <a:srgbClr val="000000"/>
              </a:solidFill>
              <a:latin typeface="mspgothic" charset="-128"/>
            </a:endParaRPr>
          </a:p>
          <a:p>
            <a:pPr marL="96837" indent="0" eaLnBrk="1" hangingPunct="1">
              <a:lnSpc>
                <a:spcPct val="80000"/>
              </a:lnSpc>
              <a:buSzPct val="4500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ja-JP" sz="2700" dirty="0" smtClean="0">
                <a:solidFill>
                  <a:srgbClr val="000000"/>
                </a:solidFill>
                <a:latin typeface="mspgothic" charset="-128"/>
              </a:rPr>
              <a:t>~3M atoms/</a:t>
            </a:r>
            <a:r>
              <a:rPr lang="en-US" altLang="ja-JP" sz="2700" dirty="0" err="1" smtClean="0">
                <a:solidFill>
                  <a:srgbClr val="000000"/>
                </a:solidFill>
                <a:latin typeface="mspgothic" charset="-128"/>
              </a:rPr>
              <a:t>Pflops</a:t>
            </a:r>
            <a:endParaRPr lang="en-US" altLang="ja-JP" sz="2700" dirty="0" smtClean="0">
              <a:solidFill>
                <a:srgbClr val="000000"/>
              </a:solidFill>
              <a:latin typeface="mspgothic" charset="-128"/>
            </a:endParaRPr>
          </a:p>
          <a:p>
            <a:pPr marL="96837" indent="0" eaLnBrk="1" hangingPunct="1">
              <a:lnSpc>
                <a:spcPct val="80000"/>
              </a:lnSpc>
              <a:buSzPct val="4500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en-US" altLang="ja-JP" sz="2700" dirty="0">
              <a:solidFill>
                <a:srgbClr val="000000"/>
              </a:solidFill>
              <a:latin typeface="mspgothic" charset="-128"/>
            </a:endParaRPr>
          </a:p>
          <a:p>
            <a:pPr marL="96837" indent="0" eaLnBrk="1" hangingPunct="1">
              <a:lnSpc>
                <a:spcPct val="80000"/>
              </a:lnSpc>
              <a:buSzPct val="4500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en-US" altLang="ja-JP" sz="2700" dirty="0" smtClean="0">
              <a:solidFill>
                <a:srgbClr val="000000"/>
              </a:solidFill>
              <a:latin typeface="mspgothic" charset="-128"/>
            </a:endParaRPr>
          </a:p>
        </p:txBody>
      </p:sp>
      <p:sp>
        <p:nvSpPr>
          <p:cNvPr id="24580" name="スライド番号プレースホルダ 3"/>
          <p:cNvSpPr>
            <a:spLocks noGrp="1"/>
          </p:cNvSpPr>
          <p:nvPr>
            <p:ph type="sldNum" sz="quarter" idx="12"/>
          </p:nvPr>
        </p:nvSpPr>
        <p:spPr>
          <a:noFill/>
        </p:spPr>
        <p:txBody>
          <a:bodyPr/>
          <a:lstStyle/>
          <a:p>
            <a:fld id="{398A590F-37E5-AC40-B42C-3C30DFA9FC65}" type="slidenum">
              <a:rPr lang="en-US" altLang="ja-JP"/>
              <a:pPr/>
              <a:t>14</a:t>
            </a:fld>
            <a:endParaRPr lang="en-US" altLang="ja-JP"/>
          </a:p>
        </p:txBody>
      </p:sp>
      <p:pic>
        <p:nvPicPr>
          <p:cNvPr id="5" name="図 4" descr="\\.psf\Home\Documents\fig3.emf"/>
          <p:cNvPicPr/>
          <p:nvPr/>
        </p:nvPicPr>
        <p:blipFill>
          <a:blip r:embed="rId4"/>
          <a:stretch>
            <a:fillRect/>
          </a:stretch>
        </p:blipFill>
        <p:spPr bwMode="auto">
          <a:xfrm>
            <a:off x="3773805" y="1401289"/>
            <a:ext cx="5368608" cy="5170961"/>
          </a:xfrm>
          <a:prstGeom prst="rect">
            <a:avLst/>
          </a:prstGeom>
          <a:noFill/>
          <a:ln w="9525">
            <a:noFill/>
            <a:miter lim="800000"/>
            <a:headEnd/>
            <a:tailEnd/>
          </a:ln>
        </p:spPr>
      </p:pic>
      <p:sp>
        <p:nvSpPr>
          <p:cNvPr id="2" name="テキスト ボックス 1"/>
          <p:cNvSpPr txBox="1"/>
          <p:nvPr/>
        </p:nvSpPr>
        <p:spPr>
          <a:xfrm>
            <a:off x="6156176" y="4509120"/>
            <a:ext cx="1869131" cy="954107"/>
          </a:xfrm>
          <a:prstGeom prst="rect">
            <a:avLst/>
          </a:prstGeom>
          <a:noFill/>
        </p:spPr>
        <p:txBody>
          <a:bodyPr wrap="none" rtlCol="0">
            <a:spAutoFit/>
          </a:bodyPr>
          <a:lstStyle/>
          <a:p>
            <a:r>
              <a:rPr kumimoji="1" lang="en-US" altLang="ja-JP" sz="2800" dirty="0" smtClean="0">
                <a:solidFill>
                  <a:srgbClr val="FF0000"/>
                </a:solidFill>
              </a:rPr>
              <a:t>1,674,828</a:t>
            </a:r>
          </a:p>
          <a:p>
            <a:r>
              <a:rPr kumimoji="1" lang="en-US" altLang="ja-JP" sz="2800" dirty="0" smtClean="0">
                <a:solidFill>
                  <a:srgbClr val="FF0000"/>
                </a:solidFill>
              </a:rPr>
              <a:t>atoms</a:t>
            </a:r>
            <a:endParaRPr kumimoji="1" lang="ja-JP" altLang="en-US" sz="2800" dirty="0">
              <a:solidFill>
                <a:srgbClr val="FF0000"/>
              </a:solidFill>
            </a:endParaRPr>
          </a:p>
        </p:txBody>
      </p:sp>
      <p:pic>
        <p:nvPicPr>
          <p:cNvPr id="7" name="Picture 7" descr="ISLiMnoback"/>
          <p:cNvPicPr>
            <a:picLocks noChangeAspect="1" noChangeArrowheads="1"/>
          </p:cNvPicPr>
          <p:nvPr/>
        </p:nvPicPr>
        <p:blipFill>
          <a:blip r:embed="rId5"/>
          <a:srcRect/>
          <a:stretch>
            <a:fillRect/>
          </a:stretch>
        </p:blipFill>
        <p:spPr bwMode="auto">
          <a:xfrm>
            <a:off x="8244408" y="188640"/>
            <a:ext cx="635860" cy="944335"/>
          </a:xfrm>
          <a:prstGeom prst="rect">
            <a:avLst/>
          </a:prstGeom>
          <a:noFill/>
          <a:ln w="9525">
            <a:noFill/>
            <a:miter lim="800000"/>
            <a:headEnd/>
            <a:tailEnd/>
          </a:ln>
        </p:spPr>
      </p:pic>
      <p:sp>
        <p:nvSpPr>
          <p:cNvPr id="4" name="テキスト ボックス 3"/>
          <p:cNvSpPr txBox="1"/>
          <p:nvPr/>
        </p:nvSpPr>
        <p:spPr>
          <a:xfrm>
            <a:off x="1115616" y="5229200"/>
            <a:ext cx="2880320" cy="1200329"/>
          </a:xfrm>
          <a:prstGeom prst="rect">
            <a:avLst/>
          </a:prstGeom>
          <a:noFill/>
        </p:spPr>
        <p:txBody>
          <a:bodyPr wrap="square" rtlCol="0">
            <a:spAutoFit/>
          </a:bodyPr>
          <a:lstStyle/>
          <a:p>
            <a:r>
              <a:rPr kumimoji="1" lang="en-US" altLang="ja-JP" dirty="0" smtClean="0"/>
              <a:t>Since K </a:t>
            </a:r>
            <a:r>
              <a:rPr lang="en-US" altLang="ja-JP" dirty="0" smtClean="0"/>
              <a:t>Computer is still under development,</a:t>
            </a:r>
          </a:p>
          <a:p>
            <a:r>
              <a:rPr kumimoji="1" lang="en-US" altLang="ja-JP" dirty="0" smtClean="0"/>
              <a:t>the result shown here is tentative.</a:t>
            </a:r>
            <a:endParaRPr kumimoji="1" lang="ja-JP" altLang="en-US" dirty="0"/>
          </a:p>
        </p:txBody>
      </p:sp>
    </p:spTree>
    <p:extLst>
      <p:ext uri="{BB962C8B-B14F-4D97-AF65-F5344CB8AC3E}">
        <p14:creationId xmlns:p14="http://schemas.microsoft.com/office/powerpoint/2010/main" val="15895918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6200"/>
            <a:ext cx="8507288" cy="760512"/>
          </a:xfrm>
        </p:spPr>
        <p:txBody>
          <a:bodyPr>
            <a:normAutofit fontScale="90000"/>
          </a:bodyPr>
          <a:lstStyle/>
          <a:p>
            <a:r>
              <a:rPr kumimoji="1" lang="en-US" altLang="ja-JP" dirty="0" smtClean="0"/>
              <a:t>Problem in Heterogeneous System - </a:t>
            </a:r>
            <a:r>
              <a:rPr lang="en-US" altLang="ja-JP" dirty="0" smtClean="0"/>
              <a:t>GRAPE/GPUs</a:t>
            </a:r>
            <a:endParaRPr kumimoji="1" lang="ja-JP" altLang="en-US" dirty="0"/>
          </a:p>
        </p:txBody>
      </p:sp>
      <p:sp>
        <p:nvSpPr>
          <p:cNvPr id="3" name="コンテンツ プレースホルダー 2"/>
          <p:cNvSpPr>
            <a:spLocks noGrp="1"/>
          </p:cNvSpPr>
          <p:nvPr>
            <p:ph idx="1"/>
          </p:nvPr>
        </p:nvSpPr>
        <p:spPr>
          <a:xfrm>
            <a:off x="457200" y="764704"/>
            <a:ext cx="8229600" cy="4754563"/>
          </a:xfrm>
        </p:spPr>
        <p:txBody>
          <a:bodyPr/>
          <a:lstStyle/>
          <a:p>
            <a:r>
              <a:rPr lang="en-US" altLang="ja-JP" dirty="0" smtClean="0"/>
              <a:t>In small system</a:t>
            </a:r>
          </a:p>
          <a:p>
            <a:pPr lvl="1"/>
            <a:r>
              <a:rPr lang="en-US" altLang="ja-JP" dirty="0" smtClean="0"/>
              <a:t>Good acceleration, </a:t>
            </a:r>
            <a:r>
              <a:rPr kumimoji="1" lang="en-US" altLang="ja-JP" dirty="0" smtClean="0"/>
              <a:t>High performance/cost</a:t>
            </a:r>
          </a:p>
          <a:p>
            <a:r>
              <a:rPr lang="en-US" altLang="ja-JP" dirty="0" smtClean="0"/>
              <a:t>In massively-parallel system</a:t>
            </a:r>
          </a:p>
          <a:p>
            <a:pPr lvl="1"/>
            <a:r>
              <a:rPr kumimoji="1" lang="en-US" altLang="ja-JP" dirty="0" smtClean="0"/>
              <a:t>Scaling is often limited by host-host network, host-accelerator interface</a:t>
            </a:r>
            <a:endParaRPr kumimoji="1" lang="ja-JP" altLang="en-US" dirty="0"/>
          </a:p>
        </p:txBody>
      </p:sp>
      <p:pic>
        <p:nvPicPr>
          <p:cNvPr id="4" name="図 3" descr="120514専用機比較-traditional.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17" y="3645024"/>
            <a:ext cx="3264363" cy="2448272"/>
          </a:xfrm>
          <a:prstGeom prst="rect">
            <a:avLst/>
          </a:prstGeom>
        </p:spPr>
      </p:pic>
      <p:pic>
        <p:nvPicPr>
          <p:cNvPr id="5" name="図 4" descr="120514専用機比較-SoC.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17031"/>
            <a:ext cx="3744416" cy="2886321"/>
          </a:xfrm>
          <a:prstGeom prst="rect">
            <a:avLst/>
          </a:prstGeom>
        </p:spPr>
      </p:pic>
      <p:sp>
        <p:nvSpPr>
          <p:cNvPr id="6" name="テキスト ボックス 5"/>
          <p:cNvSpPr txBox="1"/>
          <p:nvPr/>
        </p:nvSpPr>
        <p:spPr>
          <a:xfrm>
            <a:off x="539552" y="3429000"/>
            <a:ext cx="3017621" cy="369332"/>
          </a:xfrm>
          <a:prstGeom prst="rect">
            <a:avLst/>
          </a:prstGeom>
          <a:noFill/>
        </p:spPr>
        <p:txBody>
          <a:bodyPr wrap="none" rtlCol="0">
            <a:spAutoFit/>
          </a:bodyPr>
          <a:lstStyle/>
          <a:p>
            <a:r>
              <a:rPr kumimoji="1" lang="en-US" altLang="ja-JP" dirty="0" smtClean="0">
                <a:solidFill>
                  <a:srgbClr val="3366FF"/>
                </a:solidFill>
              </a:rPr>
              <a:t>Typical Accelerator System</a:t>
            </a:r>
            <a:endParaRPr kumimoji="1" lang="ja-JP" altLang="en-US" dirty="0">
              <a:solidFill>
                <a:srgbClr val="3366FF"/>
              </a:solidFill>
            </a:endParaRPr>
          </a:p>
        </p:txBody>
      </p:sp>
      <p:sp>
        <p:nvSpPr>
          <p:cNvPr id="8" name="右矢印 7"/>
          <p:cNvSpPr/>
          <p:nvPr/>
        </p:nvSpPr>
        <p:spPr>
          <a:xfrm>
            <a:off x="3635896" y="4509120"/>
            <a:ext cx="576064"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716016" y="3429000"/>
            <a:ext cx="2299538" cy="369332"/>
          </a:xfrm>
          <a:prstGeom prst="rect">
            <a:avLst/>
          </a:prstGeom>
          <a:noFill/>
        </p:spPr>
        <p:txBody>
          <a:bodyPr wrap="none" rtlCol="0">
            <a:spAutoFit/>
          </a:bodyPr>
          <a:lstStyle/>
          <a:p>
            <a:r>
              <a:rPr kumimoji="1" lang="en-US" altLang="ja-JP" dirty="0" err="1" smtClean="0">
                <a:solidFill>
                  <a:srgbClr val="3366FF"/>
                </a:solidFill>
              </a:rPr>
              <a:t>SoC</a:t>
            </a:r>
            <a:r>
              <a:rPr kumimoji="1" lang="en-US" altLang="ja-JP" dirty="0" smtClean="0">
                <a:solidFill>
                  <a:srgbClr val="3366FF"/>
                </a:solidFill>
              </a:rPr>
              <a:t>-based System</a:t>
            </a:r>
            <a:endParaRPr kumimoji="1" lang="ja-JP" altLang="en-US" dirty="0">
              <a:solidFill>
                <a:srgbClr val="3366FF"/>
              </a:solidFill>
            </a:endParaRPr>
          </a:p>
        </p:txBody>
      </p:sp>
    </p:spTree>
    <p:extLst>
      <p:ext uri="{BB962C8B-B14F-4D97-AF65-F5344CB8AC3E}">
        <p14:creationId xmlns:p14="http://schemas.microsoft.com/office/powerpoint/2010/main" val="24423273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Anton</a:t>
            </a:r>
            <a:endParaRPr lang="ja-JP" altLang="en-US" dirty="0"/>
          </a:p>
        </p:txBody>
      </p:sp>
      <p:sp>
        <p:nvSpPr>
          <p:cNvPr id="3" name="コンテンツ プレースホルダ 2"/>
          <p:cNvSpPr>
            <a:spLocks noGrp="1"/>
          </p:cNvSpPr>
          <p:nvPr>
            <p:ph idx="1"/>
          </p:nvPr>
        </p:nvSpPr>
        <p:spPr>
          <a:xfrm>
            <a:off x="457200" y="1066801"/>
            <a:ext cx="5105400" cy="3276600"/>
          </a:xfrm>
        </p:spPr>
        <p:txBody>
          <a:bodyPr/>
          <a:lstStyle/>
          <a:p>
            <a:r>
              <a:rPr lang="en-US" altLang="ja-JP" sz="2400" dirty="0" smtClean="0"/>
              <a:t>D. E. Shaw Research</a:t>
            </a:r>
          </a:p>
          <a:p>
            <a:r>
              <a:rPr lang="en-US" altLang="ja-JP" sz="2400" dirty="0" smtClean="0"/>
              <a:t>Special-purpose pipeline</a:t>
            </a:r>
          </a:p>
          <a:p>
            <a:pPr>
              <a:buNone/>
            </a:pPr>
            <a:r>
              <a:rPr lang="en-US" altLang="ja-JP" sz="2400" dirty="0" smtClean="0"/>
              <a:t>	+ General-purpose CPU core</a:t>
            </a:r>
            <a:r>
              <a:rPr lang="ja-JP" altLang="en-US" sz="2400" dirty="0" smtClean="0"/>
              <a:t> </a:t>
            </a:r>
            <a:endParaRPr lang="en-US" altLang="ja-JP" sz="2400" dirty="0" smtClean="0"/>
          </a:p>
          <a:p>
            <a:pPr>
              <a:buNone/>
            </a:pPr>
            <a:r>
              <a:rPr lang="en-US" altLang="ja-JP" sz="2400" dirty="0" smtClean="0"/>
              <a:t>	+ Specialized network</a:t>
            </a:r>
          </a:p>
          <a:p>
            <a:r>
              <a:rPr lang="en-US" altLang="ja-JP" sz="2400" dirty="0" smtClean="0"/>
              <a:t>Anton showed the importance of the optimization in communication system</a:t>
            </a:r>
            <a:endParaRPr lang="ja-JP" altLang="en-US" sz="2400" dirty="0"/>
          </a:p>
        </p:txBody>
      </p:sp>
      <p:pic>
        <p:nvPicPr>
          <p:cNvPr id="101378" name="Picture 2"/>
          <p:cNvPicPr>
            <a:picLocks noChangeAspect="1" noChangeArrowheads="1"/>
          </p:cNvPicPr>
          <p:nvPr/>
        </p:nvPicPr>
        <p:blipFill>
          <a:blip r:embed="rId3" cstate="print"/>
          <a:srcRect/>
          <a:stretch>
            <a:fillRect/>
          </a:stretch>
        </p:blipFill>
        <p:spPr bwMode="auto">
          <a:xfrm>
            <a:off x="5715000" y="1050706"/>
            <a:ext cx="3352800" cy="3368894"/>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tretch>
            <a:fillRect/>
          </a:stretch>
        </p:blipFill>
        <p:spPr bwMode="auto">
          <a:xfrm>
            <a:off x="457200" y="4484031"/>
            <a:ext cx="8077200" cy="2297769"/>
          </a:xfrm>
          <a:prstGeom prst="rect">
            <a:avLst/>
          </a:prstGeom>
          <a:noFill/>
          <a:ln w="9525">
            <a:noFill/>
            <a:miter lim="800000"/>
            <a:headEnd/>
            <a:tailEnd/>
          </a:ln>
        </p:spPr>
      </p:pic>
      <p:sp>
        <p:nvSpPr>
          <p:cNvPr id="9" name="テキスト ボックス 8"/>
          <p:cNvSpPr txBox="1"/>
          <p:nvPr/>
        </p:nvSpPr>
        <p:spPr>
          <a:xfrm>
            <a:off x="1428728" y="6488668"/>
            <a:ext cx="6579558" cy="369332"/>
          </a:xfrm>
          <a:prstGeom prst="rect">
            <a:avLst/>
          </a:prstGeom>
          <a:noFill/>
        </p:spPr>
        <p:txBody>
          <a:bodyPr wrap="none" rtlCol="0">
            <a:spAutoFit/>
          </a:bodyPr>
          <a:lstStyle/>
          <a:p>
            <a:r>
              <a:rPr lang="en-US" altLang="ja-JP" dirty="0" smtClean="0"/>
              <a:t>R. O. </a:t>
            </a:r>
            <a:r>
              <a:rPr lang="en-US" altLang="ja-JP" dirty="0" err="1" smtClean="0"/>
              <a:t>Dror</a:t>
            </a:r>
            <a:r>
              <a:rPr lang="en-US" altLang="ja-JP" dirty="0" smtClean="0"/>
              <a:t> et al., Proc. Supercomputing 2009, in USB memory.</a:t>
            </a:r>
            <a:endParaRPr kumimoji="1" lang="ja-JP" altLang="en-US" dirty="0"/>
          </a:p>
        </p:txBody>
      </p:sp>
    </p:spTree>
    <p:extLst>
      <p:ext uri="{BB962C8B-B14F-4D97-AF65-F5344CB8AC3E}">
        <p14:creationId xmlns:p14="http://schemas.microsoft.com/office/powerpoint/2010/main" val="12506721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MDGRAPE-4</a:t>
            </a:r>
            <a:endParaRPr lang="ja-JP" altLang="en-US" dirty="0"/>
          </a:p>
        </p:txBody>
      </p:sp>
      <p:sp>
        <p:nvSpPr>
          <p:cNvPr id="14" name="コンテンツ プレースホルダ 13"/>
          <p:cNvSpPr>
            <a:spLocks noGrp="1"/>
          </p:cNvSpPr>
          <p:nvPr>
            <p:ph idx="1"/>
          </p:nvPr>
        </p:nvSpPr>
        <p:spPr>
          <a:xfrm>
            <a:off x="457200" y="990600"/>
            <a:ext cx="8229600" cy="5029200"/>
          </a:xfrm>
        </p:spPr>
        <p:txBody>
          <a:bodyPr>
            <a:normAutofit fontScale="70000" lnSpcReduction="20000"/>
          </a:bodyPr>
          <a:lstStyle/>
          <a:p>
            <a:pPr>
              <a:lnSpc>
                <a:spcPct val="120000"/>
              </a:lnSpc>
            </a:pPr>
            <a:r>
              <a:rPr lang="en-US" altLang="ja-JP" dirty="0" smtClean="0"/>
              <a:t>Special-purpose computer for MD simulation</a:t>
            </a:r>
          </a:p>
          <a:p>
            <a:pPr>
              <a:lnSpc>
                <a:spcPct val="120000"/>
              </a:lnSpc>
            </a:pPr>
            <a:r>
              <a:rPr lang="en-US" altLang="ja-JP" dirty="0" smtClean="0"/>
              <a:t>Test platform for special-purpose machine</a:t>
            </a:r>
          </a:p>
          <a:p>
            <a:pPr>
              <a:lnSpc>
                <a:spcPct val="120000"/>
              </a:lnSpc>
            </a:pPr>
            <a:r>
              <a:rPr lang="en-US" altLang="ja-JP" dirty="0" smtClean="0"/>
              <a:t>Target performance</a:t>
            </a:r>
          </a:p>
          <a:p>
            <a:pPr lvl="1">
              <a:lnSpc>
                <a:spcPct val="120000"/>
              </a:lnSpc>
            </a:pPr>
            <a:r>
              <a:rPr lang="en-US" altLang="ja-JP" dirty="0" smtClean="0"/>
              <a:t>10μsec/step for 100K atom system</a:t>
            </a:r>
          </a:p>
          <a:p>
            <a:pPr lvl="2">
              <a:lnSpc>
                <a:spcPct val="120000"/>
              </a:lnSpc>
            </a:pPr>
            <a:r>
              <a:rPr lang="en-US" altLang="ja-JP" dirty="0" smtClean="0"/>
              <a:t>At this moment it seems difficult to achieve…</a:t>
            </a:r>
          </a:p>
          <a:p>
            <a:pPr lvl="1">
              <a:lnSpc>
                <a:spcPct val="120000"/>
              </a:lnSpc>
            </a:pPr>
            <a:r>
              <a:rPr lang="en-US" altLang="ja-JP" dirty="0" smtClean="0"/>
              <a:t>8.6μsec/day (1fsec/step)</a:t>
            </a:r>
          </a:p>
          <a:p>
            <a:pPr>
              <a:lnSpc>
                <a:spcPct val="120000"/>
              </a:lnSpc>
            </a:pPr>
            <a:r>
              <a:rPr lang="en-US" altLang="ja-JP" dirty="0" smtClean="0"/>
              <a:t>Target application : GROMACS</a:t>
            </a:r>
          </a:p>
          <a:p>
            <a:pPr>
              <a:lnSpc>
                <a:spcPct val="120000"/>
              </a:lnSpc>
            </a:pPr>
            <a:r>
              <a:rPr lang="en-US" altLang="ja-JP" dirty="0" smtClean="0"/>
              <a:t>Completion: ~2013</a:t>
            </a:r>
          </a:p>
          <a:p>
            <a:pPr>
              <a:lnSpc>
                <a:spcPct val="120000"/>
              </a:lnSpc>
            </a:pPr>
            <a:r>
              <a:rPr lang="en-US" altLang="ja-JP" dirty="0" smtClean="0"/>
              <a:t>Enhancement from MDGRAPE-3</a:t>
            </a:r>
          </a:p>
          <a:p>
            <a:pPr lvl="1">
              <a:lnSpc>
                <a:spcPct val="120000"/>
              </a:lnSpc>
            </a:pPr>
            <a:r>
              <a:rPr lang="en-US" altLang="ja-JP" dirty="0" smtClean="0"/>
              <a:t>130nm → 40nm process</a:t>
            </a:r>
          </a:p>
          <a:p>
            <a:pPr lvl="1">
              <a:lnSpc>
                <a:spcPct val="120000"/>
              </a:lnSpc>
            </a:pPr>
            <a:r>
              <a:rPr lang="en-US" altLang="ja-JP" b="1" u="sng" dirty="0" smtClean="0">
                <a:solidFill>
                  <a:srgbClr val="FF0000"/>
                </a:solidFill>
              </a:rPr>
              <a:t>Integration of Network / CPU</a:t>
            </a:r>
          </a:p>
          <a:p>
            <a:pPr>
              <a:lnSpc>
                <a:spcPct val="120000"/>
              </a:lnSpc>
            </a:pPr>
            <a:r>
              <a:rPr lang="en-US" altLang="ja-JP" i="1" dirty="0">
                <a:solidFill>
                  <a:srgbClr val="3366FF"/>
                </a:solidFill>
              </a:rPr>
              <a:t>T</a:t>
            </a:r>
            <a:r>
              <a:rPr lang="en-US" altLang="ja-JP" i="1" dirty="0" smtClean="0">
                <a:solidFill>
                  <a:srgbClr val="3366FF"/>
                </a:solidFill>
              </a:rPr>
              <a:t>he design of the </a:t>
            </a:r>
            <a:r>
              <a:rPr lang="en-US" altLang="ja-JP" i="1" dirty="0" err="1" smtClean="0">
                <a:solidFill>
                  <a:srgbClr val="3366FF"/>
                </a:solidFill>
              </a:rPr>
              <a:t>SoC</a:t>
            </a:r>
            <a:r>
              <a:rPr lang="en-US" altLang="ja-JP" i="1" dirty="0" smtClean="0">
                <a:solidFill>
                  <a:srgbClr val="3366FF"/>
                </a:solidFill>
              </a:rPr>
              <a:t> is not finished yet, so we cannot report performance estimation.</a:t>
            </a:r>
          </a:p>
        </p:txBody>
      </p:sp>
    </p:spTree>
    <p:extLst>
      <p:ext uri="{BB962C8B-B14F-4D97-AF65-F5344CB8AC3E}">
        <p14:creationId xmlns:p14="http://schemas.microsoft.com/office/powerpoint/2010/main" val="18113431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MDGRAPE-4 System</a:t>
            </a:r>
            <a:endParaRPr kumimoji="1" lang="ja-JP" altLang="en-US" dirty="0"/>
          </a:p>
        </p:txBody>
      </p:sp>
      <p:grpSp>
        <p:nvGrpSpPr>
          <p:cNvPr id="71" name="図形グループ 70"/>
          <p:cNvGrpSpPr/>
          <p:nvPr/>
        </p:nvGrpSpPr>
        <p:grpSpPr>
          <a:xfrm>
            <a:off x="1691680" y="4509120"/>
            <a:ext cx="1944216" cy="2016224"/>
            <a:chOff x="1691680" y="1916832"/>
            <a:chExt cx="1944216" cy="2016224"/>
          </a:xfrm>
        </p:grpSpPr>
        <p:sp>
          <p:nvSpPr>
            <p:cNvPr id="72" name="直方体 71"/>
            <p:cNvSpPr/>
            <p:nvPr/>
          </p:nvSpPr>
          <p:spPr>
            <a:xfrm>
              <a:off x="2123728" y="299695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73" name="円柱 72"/>
            <p:cNvSpPr/>
            <p:nvPr/>
          </p:nvSpPr>
          <p:spPr>
            <a:xfrm>
              <a:off x="2311152" y="2323480"/>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74" name="直方体 73"/>
            <p:cNvSpPr/>
            <p:nvPr/>
          </p:nvSpPr>
          <p:spPr>
            <a:xfrm>
              <a:off x="2123728" y="191683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75" name="円柱 74"/>
            <p:cNvSpPr/>
            <p:nvPr/>
          </p:nvSpPr>
          <p:spPr>
            <a:xfrm rot="2400000">
              <a:off x="2135074" y="2154285"/>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76" name="円柱 75"/>
            <p:cNvSpPr/>
            <p:nvPr/>
          </p:nvSpPr>
          <p:spPr>
            <a:xfrm rot="2400000">
              <a:off x="2135074" y="3236037"/>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77" name="円柱 76"/>
            <p:cNvSpPr/>
            <p:nvPr/>
          </p:nvSpPr>
          <p:spPr>
            <a:xfrm rot="5400000">
              <a:off x="2833198" y="2850926"/>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78" name="直方体 77"/>
            <p:cNvSpPr/>
            <p:nvPr/>
          </p:nvSpPr>
          <p:spPr>
            <a:xfrm>
              <a:off x="1691680" y="350100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79" name="直方体 78"/>
            <p:cNvSpPr/>
            <p:nvPr/>
          </p:nvSpPr>
          <p:spPr>
            <a:xfrm>
              <a:off x="3203848" y="299695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80" name="円柱 79"/>
            <p:cNvSpPr/>
            <p:nvPr/>
          </p:nvSpPr>
          <p:spPr>
            <a:xfrm>
              <a:off x="1872754" y="2831728"/>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81" name="直方体 80"/>
            <p:cNvSpPr/>
            <p:nvPr/>
          </p:nvSpPr>
          <p:spPr>
            <a:xfrm>
              <a:off x="1691680" y="242088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82" name="円柱 81"/>
            <p:cNvSpPr/>
            <p:nvPr/>
          </p:nvSpPr>
          <p:spPr>
            <a:xfrm>
              <a:off x="3391272" y="2325718"/>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83" name="円柱 82"/>
            <p:cNvSpPr/>
            <p:nvPr/>
          </p:nvSpPr>
          <p:spPr>
            <a:xfrm rot="5400000">
              <a:off x="2394720" y="2278512"/>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84" name="円柱 83"/>
            <p:cNvSpPr/>
            <p:nvPr/>
          </p:nvSpPr>
          <p:spPr>
            <a:xfrm rot="5400000">
              <a:off x="2396878" y="3361239"/>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85" name="円柱 84"/>
            <p:cNvSpPr/>
            <p:nvPr/>
          </p:nvSpPr>
          <p:spPr>
            <a:xfrm rot="5400000">
              <a:off x="2826768" y="1777064"/>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86" name="円柱 85"/>
            <p:cNvSpPr/>
            <p:nvPr/>
          </p:nvSpPr>
          <p:spPr>
            <a:xfrm rot="2400000">
              <a:off x="3219968" y="3231319"/>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87" name="直方体 86"/>
            <p:cNvSpPr/>
            <p:nvPr/>
          </p:nvSpPr>
          <p:spPr>
            <a:xfrm>
              <a:off x="3203848" y="191683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88" name="円柱 87"/>
            <p:cNvSpPr/>
            <p:nvPr/>
          </p:nvSpPr>
          <p:spPr>
            <a:xfrm rot="2400000">
              <a:off x="3219968" y="2149567"/>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89" name="直方体 88"/>
            <p:cNvSpPr/>
            <p:nvPr/>
          </p:nvSpPr>
          <p:spPr>
            <a:xfrm>
              <a:off x="2771800" y="350100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90" name="円柱 89"/>
            <p:cNvSpPr/>
            <p:nvPr/>
          </p:nvSpPr>
          <p:spPr>
            <a:xfrm>
              <a:off x="2952874" y="2833966"/>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91" name="直方体 90"/>
            <p:cNvSpPr/>
            <p:nvPr/>
          </p:nvSpPr>
          <p:spPr>
            <a:xfrm>
              <a:off x="2771800" y="242088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grpSp>
        <p:nvGrpSpPr>
          <p:cNvPr id="122" name="図形グループ 121"/>
          <p:cNvGrpSpPr/>
          <p:nvPr/>
        </p:nvGrpSpPr>
        <p:grpSpPr>
          <a:xfrm>
            <a:off x="3131840" y="4690012"/>
            <a:ext cx="1872208" cy="1643576"/>
            <a:chOff x="3131840" y="2113760"/>
            <a:chExt cx="1872208" cy="1643576"/>
          </a:xfrm>
        </p:grpSpPr>
        <p:sp>
          <p:nvSpPr>
            <p:cNvPr id="123" name="円柱 122"/>
            <p:cNvSpPr/>
            <p:nvPr/>
          </p:nvSpPr>
          <p:spPr>
            <a:xfrm rot="5400000">
              <a:off x="3837014" y="1937064"/>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24" name="円柱 123"/>
            <p:cNvSpPr/>
            <p:nvPr/>
          </p:nvSpPr>
          <p:spPr>
            <a:xfrm rot="5400000">
              <a:off x="3822140" y="3007636"/>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25" name="円柱 124"/>
            <p:cNvSpPr/>
            <p:nvPr/>
          </p:nvSpPr>
          <p:spPr>
            <a:xfrm rot="5400000">
              <a:off x="4254188" y="250358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26" name="円柱 125"/>
            <p:cNvSpPr/>
            <p:nvPr/>
          </p:nvSpPr>
          <p:spPr>
            <a:xfrm rot="5400000">
              <a:off x="4254348" y="142346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grpSp>
      <p:grpSp>
        <p:nvGrpSpPr>
          <p:cNvPr id="132" name="図形グループ 131"/>
          <p:cNvGrpSpPr/>
          <p:nvPr/>
        </p:nvGrpSpPr>
        <p:grpSpPr>
          <a:xfrm>
            <a:off x="1867401" y="3131420"/>
            <a:ext cx="1586282" cy="1934668"/>
            <a:chOff x="1867401" y="3131420"/>
            <a:chExt cx="1586282" cy="1934668"/>
          </a:xfrm>
        </p:grpSpPr>
        <p:sp>
          <p:nvSpPr>
            <p:cNvPr id="128" name="円柱 127"/>
            <p:cNvSpPr/>
            <p:nvPr/>
          </p:nvSpPr>
          <p:spPr>
            <a:xfrm rot="10800000" flipH="1">
              <a:off x="2314162" y="313158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29" name="円柱 128"/>
            <p:cNvSpPr/>
            <p:nvPr/>
          </p:nvSpPr>
          <p:spPr>
            <a:xfrm rot="10800000" flipH="1">
              <a:off x="3394283" y="313142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30" name="円柱 129"/>
            <p:cNvSpPr/>
            <p:nvPr/>
          </p:nvSpPr>
          <p:spPr>
            <a:xfrm rot="10800000" flipH="1">
              <a:off x="2947521" y="3625928"/>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31" name="円柱 130"/>
            <p:cNvSpPr/>
            <p:nvPr/>
          </p:nvSpPr>
          <p:spPr>
            <a:xfrm rot="10800000" flipH="1">
              <a:off x="1867401" y="3626088"/>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grpSp>
      <p:grpSp>
        <p:nvGrpSpPr>
          <p:cNvPr id="49" name="図形グループ 48"/>
          <p:cNvGrpSpPr/>
          <p:nvPr/>
        </p:nvGrpSpPr>
        <p:grpSpPr>
          <a:xfrm>
            <a:off x="1691680" y="1628800"/>
            <a:ext cx="1944216" cy="2016224"/>
            <a:chOff x="1691680" y="1916832"/>
            <a:chExt cx="1944216" cy="2016224"/>
          </a:xfrm>
        </p:grpSpPr>
        <p:sp>
          <p:nvSpPr>
            <p:cNvPr id="14" name="直方体 13"/>
            <p:cNvSpPr/>
            <p:nvPr/>
          </p:nvSpPr>
          <p:spPr>
            <a:xfrm>
              <a:off x="2123728" y="299695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9" name="円柱 38"/>
            <p:cNvSpPr/>
            <p:nvPr/>
          </p:nvSpPr>
          <p:spPr>
            <a:xfrm>
              <a:off x="2311152" y="2323480"/>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2" name="直方体 11"/>
            <p:cNvSpPr/>
            <p:nvPr/>
          </p:nvSpPr>
          <p:spPr>
            <a:xfrm>
              <a:off x="2123728" y="191683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5" name="円柱 44"/>
            <p:cNvSpPr/>
            <p:nvPr/>
          </p:nvSpPr>
          <p:spPr>
            <a:xfrm rot="2400000">
              <a:off x="2135074" y="2154285"/>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7" name="円柱 46"/>
            <p:cNvSpPr/>
            <p:nvPr/>
          </p:nvSpPr>
          <p:spPr>
            <a:xfrm rot="2400000">
              <a:off x="2135074" y="3236037"/>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3" name="円柱 42"/>
            <p:cNvSpPr/>
            <p:nvPr/>
          </p:nvSpPr>
          <p:spPr>
            <a:xfrm rot="5400000">
              <a:off x="2833198" y="2850926"/>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6" name="直方体 5"/>
            <p:cNvSpPr/>
            <p:nvPr/>
          </p:nvSpPr>
          <p:spPr>
            <a:xfrm>
              <a:off x="1691680" y="350100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5" name="直方体 14"/>
            <p:cNvSpPr/>
            <p:nvPr/>
          </p:nvSpPr>
          <p:spPr>
            <a:xfrm>
              <a:off x="3203848" y="299695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7" name="円柱 36"/>
            <p:cNvSpPr/>
            <p:nvPr/>
          </p:nvSpPr>
          <p:spPr>
            <a:xfrm>
              <a:off x="1872754" y="2831728"/>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 name="直方体 3"/>
            <p:cNvSpPr/>
            <p:nvPr/>
          </p:nvSpPr>
          <p:spPr>
            <a:xfrm>
              <a:off x="1691680" y="242088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0" name="円柱 39"/>
            <p:cNvSpPr/>
            <p:nvPr/>
          </p:nvSpPr>
          <p:spPr>
            <a:xfrm>
              <a:off x="3391272" y="2325718"/>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1" name="円柱 40"/>
            <p:cNvSpPr/>
            <p:nvPr/>
          </p:nvSpPr>
          <p:spPr>
            <a:xfrm rot="5400000">
              <a:off x="2394720" y="2278512"/>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2" name="円柱 41"/>
            <p:cNvSpPr/>
            <p:nvPr/>
          </p:nvSpPr>
          <p:spPr>
            <a:xfrm rot="5400000">
              <a:off x="2396878" y="3361239"/>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4" name="円柱 43"/>
            <p:cNvSpPr/>
            <p:nvPr/>
          </p:nvSpPr>
          <p:spPr>
            <a:xfrm rot="5400000">
              <a:off x="2826768" y="1777064"/>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8" name="円柱 47"/>
            <p:cNvSpPr/>
            <p:nvPr/>
          </p:nvSpPr>
          <p:spPr>
            <a:xfrm rot="2400000">
              <a:off x="3219968" y="3231319"/>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3" name="直方体 12"/>
            <p:cNvSpPr/>
            <p:nvPr/>
          </p:nvSpPr>
          <p:spPr>
            <a:xfrm>
              <a:off x="3203848" y="191683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6" name="円柱 45"/>
            <p:cNvSpPr/>
            <p:nvPr/>
          </p:nvSpPr>
          <p:spPr>
            <a:xfrm rot="2400000">
              <a:off x="3219968" y="2149567"/>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7" name="直方体 6"/>
            <p:cNvSpPr/>
            <p:nvPr/>
          </p:nvSpPr>
          <p:spPr>
            <a:xfrm>
              <a:off x="2771800" y="350100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8" name="円柱 37"/>
            <p:cNvSpPr/>
            <p:nvPr/>
          </p:nvSpPr>
          <p:spPr>
            <a:xfrm>
              <a:off x="2952874" y="2833966"/>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 name="直方体 4"/>
            <p:cNvSpPr/>
            <p:nvPr/>
          </p:nvSpPr>
          <p:spPr>
            <a:xfrm>
              <a:off x="2771800" y="242088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grpSp>
        <p:nvGrpSpPr>
          <p:cNvPr id="121" name="図形グループ 120"/>
          <p:cNvGrpSpPr/>
          <p:nvPr/>
        </p:nvGrpSpPr>
        <p:grpSpPr>
          <a:xfrm>
            <a:off x="3131840" y="1825728"/>
            <a:ext cx="1872208" cy="1643576"/>
            <a:chOff x="3131840" y="2113760"/>
            <a:chExt cx="1872208" cy="1643576"/>
          </a:xfrm>
        </p:grpSpPr>
        <p:sp>
          <p:nvSpPr>
            <p:cNvPr id="117" name="円柱 116"/>
            <p:cNvSpPr/>
            <p:nvPr/>
          </p:nvSpPr>
          <p:spPr>
            <a:xfrm rot="5400000">
              <a:off x="3837014" y="1937064"/>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18" name="円柱 117"/>
            <p:cNvSpPr/>
            <p:nvPr/>
          </p:nvSpPr>
          <p:spPr>
            <a:xfrm rot="5400000">
              <a:off x="3822140" y="3007636"/>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19" name="円柱 118"/>
            <p:cNvSpPr/>
            <p:nvPr/>
          </p:nvSpPr>
          <p:spPr>
            <a:xfrm rot="5400000">
              <a:off x="4254188" y="250358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20" name="円柱 119"/>
            <p:cNvSpPr/>
            <p:nvPr/>
          </p:nvSpPr>
          <p:spPr>
            <a:xfrm rot="5400000">
              <a:off x="4254348" y="142346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grpSp>
      <p:grpSp>
        <p:nvGrpSpPr>
          <p:cNvPr id="92" name="図形グループ 91"/>
          <p:cNvGrpSpPr/>
          <p:nvPr/>
        </p:nvGrpSpPr>
        <p:grpSpPr>
          <a:xfrm>
            <a:off x="4572000" y="4509120"/>
            <a:ext cx="1944216" cy="2016224"/>
            <a:chOff x="1691680" y="1916832"/>
            <a:chExt cx="1944216" cy="2016224"/>
          </a:xfrm>
        </p:grpSpPr>
        <p:sp>
          <p:nvSpPr>
            <p:cNvPr id="93" name="直方体 92"/>
            <p:cNvSpPr/>
            <p:nvPr/>
          </p:nvSpPr>
          <p:spPr>
            <a:xfrm>
              <a:off x="2123728" y="299695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94" name="円柱 93"/>
            <p:cNvSpPr/>
            <p:nvPr/>
          </p:nvSpPr>
          <p:spPr>
            <a:xfrm>
              <a:off x="2311152" y="2323480"/>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95" name="直方体 94"/>
            <p:cNvSpPr/>
            <p:nvPr/>
          </p:nvSpPr>
          <p:spPr>
            <a:xfrm>
              <a:off x="2123728" y="191683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96" name="円柱 95"/>
            <p:cNvSpPr/>
            <p:nvPr/>
          </p:nvSpPr>
          <p:spPr>
            <a:xfrm rot="2400000">
              <a:off x="2135074" y="2154285"/>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97" name="円柱 96"/>
            <p:cNvSpPr/>
            <p:nvPr/>
          </p:nvSpPr>
          <p:spPr>
            <a:xfrm rot="2400000">
              <a:off x="2135074" y="3236037"/>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98" name="円柱 97"/>
            <p:cNvSpPr/>
            <p:nvPr/>
          </p:nvSpPr>
          <p:spPr>
            <a:xfrm rot="5400000">
              <a:off x="2833198" y="2850926"/>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99" name="直方体 98"/>
            <p:cNvSpPr/>
            <p:nvPr/>
          </p:nvSpPr>
          <p:spPr>
            <a:xfrm>
              <a:off x="1691680" y="350100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00" name="直方体 99"/>
            <p:cNvSpPr/>
            <p:nvPr/>
          </p:nvSpPr>
          <p:spPr>
            <a:xfrm>
              <a:off x="3203848" y="299695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01" name="円柱 100"/>
            <p:cNvSpPr/>
            <p:nvPr/>
          </p:nvSpPr>
          <p:spPr>
            <a:xfrm>
              <a:off x="1872754" y="2831728"/>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02" name="直方体 101"/>
            <p:cNvSpPr/>
            <p:nvPr/>
          </p:nvSpPr>
          <p:spPr>
            <a:xfrm>
              <a:off x="1691680" y="242088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03" name="円柱 102"/>
            <p:cNvSpPr/>
            <p:nvPr/>
          </p:nvSpPr>
          <p:spPr>
            <a:xfrm>
              <a:off x="3391272" y="2325718"/>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04" name="円柱 103"/>
            <p:cNvSpPr/>
            <p:nvPr/>
          </p:nvSpPr>
          <p:spPr>
            <a:xfrm rot="5400000">
              <a:off x="2394720" y="2278512"/>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05" name="円柱 104"/>
            <p:cNvSpPr/>
            <p:nvPr/>
          </p:nvSpPr>
          <p:spPr>
            <a:xfrm rot="5400000">
              <a:off x="2396878" y="3361239"/>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06" name="円柱 105"/>
            <p:cNvSpPr/>
            <p:nvPr/>
          </p:nvSpPr>
          <p:spPr>
            <a:xfrm rot="5400000">
              <a:off x="2826768" y="1777064"/>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07" name="円柱 106"/>
            <p:cNvSpPr/>
            <p:nvPr/>
          </p:nvSpPr>
          <p:spPr>
            <a:xfrm rot="2400000">
              <a:off x="3219968" y="3231319"/>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08" name="直方体 107"/>
            <p:cNvSpPr/>
            <p:nvPr/>
          </p:nvSpPr>
          <p:spPr>
            <a:xfrm>
              <a:off x="3203848" y="191683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09" name="円柱 108"/>
            <p:cNvSpPr/>
            <p:nvPr/>
          </p:nvSpPr>
          <p:spPr>
            <a:xfrm rot="2400000">
              <a:off x="3219968" y="2149567"/>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10" name="直方体 109"/>
            <p:cNvSpPr/>
            <p:nvPr/>
          </p:nvSpPr>
          <p:spPr>
            <a:xfrm>
              <a:off x="2771800" y="350100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11" name="円柱 110"/>
            <p:cNvSpPr/>
            <p:nvPr/>
          </p:nvSpPr>
          <p:spPr>
            <a:xfrm>
              <a:off x="2952874" y="2833966"/>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12" name="直方体 111"/>
            <p:cNvSpPr/>
            <p:nvPr/>
          </p:nvSpPr>
          <p:spPr>
            <a:xfrm>
              <a:off x="2771800" y="242088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grpSp>
        <p:nvGrpSpPr>
          <p:cNvPr id="133" name="図形グループ 132"/>
          <p:cNvGrpSpPr/>
          <p:nvPr/>
        </p:nvGrpSpPr>
        <p:grpSpPr>
          <a:xfrm>
            <a:off x="4742557" y="3140968"/>
            <a:ext cx="1586282" cy="1934668"/>
            <a:chOff x="1867401" y="3131420"/>
            <a:chExt cx="1586282" cy="1934668"/>
          </a:xfrm>
        </p:grpSpPr>
        <p:sp>
          <p:nvSpPr>
            <p:cNvPr id="134" name="円柱 133"/>
            <p:cNvSpPr/>
            <p:nvPr/>
          </p:nvSpPr>
          <p:spPr>
            <a:xfrm rot="10800000" flipH="1">
              <a:off x="2314162" y="313158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35" name="円柱 134"/>
            <p:cNvSpPr/>
            <p:nvPr/>
          </p:nvSpPr>
          <p:spPr>
            <a:xfrm rot="10800000" flipH="1">
              <a:off x="3394283" y="313142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36" name="円柱 135"/>
            <p:cNvSpPr/>
            <p:nvPr/>
          </p:nvSpPr>
          <p:spPr>
            <a:xfrm rot="10800000" flipH="1">
              <a:off x="2947521" y="3625928"/>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37" name="円柱 136"/>
            <p:cNvSpPr/>
            <p:nvPr/>
          </p:nvSpPr>
          <p:spPr>
            <a:xfrm rot="10800000" flipH="1">
              <a:off x="1867401" y="3626088"/>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grpSp>
      <p:grpSp>
        <p:nvGrpSpPr>
          <p:cNvPr id="50" name="図形グループ 49"/>
          <p:cNvGrpSpPr/>
          <p:nvPr/>
        </p:nvGrpSpPr>
        <p:grpSpPr>
          <a:xfrm>
            <a:off x="4572000" y="1628800"/>
            <a:ext cx="1944216" cy="2016224"/>
            <a:chOff x="1691680" y="1916832"/>
            <a:chExt cx="1944216" cy="2016224"/>
          </a:xfrm>
        </p:grpSpPr>
        <p:sp>
          <p:nvSpPr>
            <p:cNvPr id="51" name="直方体 50"/>
            <p:cNvSpPr/>
            <p:nvPr/>
          </p:nvSpPr>
          <p:spPr>
            <a:xfrm>
              <a:off x="2123728" y="299695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2" name="円柱 51"/>
            <p:cNvSpPr/>
            <p:nvPr/>
          </p:nvSpPr>
          <p:spPr>
            <a:xfrm>
              <a:off x="2311152" y="2323480"/>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3" name="直方体 52"/>
            <p:cNvSpPr/>
            <p:nvPr/>
          </p:nvSpPr>
          <p:spPr>
            <a:xfrm>
              <a:off x="2123728" y="191683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4" name="円柱 53"/>
            <p:cNvSpPr/>
            <p:nvPr/>
          </p:nvSpPr>
          <p:spPr>
            <a:xfrm rot="2400000">
              <a:off x="2135074" y="2154285"/>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5" name="円柱 54"/>
            <p:cNvSpPr/>
            <p:nvPr/>
          </p:nvSpPr>
          <p:spPr>
            <a:xfrm rot="2400000">
              <a:off x="2135074" y="3236037"/>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6" name="円柱 55"/>
            <p:cNvSpPr/>
            <p:nvPr/>
          </p:nvSpPr>
          <p:spPr>
            <a:xfrm rot="5400000">
              <a:off x="2833198" y="2850926"/>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57" name="直方体 56"/>
            <p:cNvSpPr/>
            <p:nvPr/>
          </p:nvSpPr>
          <p:spPr>
            <a:xfrm>
              <a:off x="1691680" y="350100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8" name="直方体 57"/>
            <p:cNvSpPr/>
            <p:nvPr/>
          </p:nvSpPr>
          <p:spPr>
            <a:xfrm>
              <a:off x="3203848" y="299695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9" name="円柱 58"/>
            <p:cNvSpPr/>
            <p:nvPr/>
          </p:nvSpPr>
          <p:spPr>
            <a:xfrm>
              <a:off x="1872754" y="2831728"/>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60" name="直方体 59"/>
            <p:cNvSpPr/>
            <p:nvPr/>
          </p:nvSpPr>
          <p:spPr>
            <a:xfrm>
              <a:off x="1691680" y="242088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61" name="円柱 60"/>
            <p:cNvSpPr/>
            <p:nvPr/>
          </p:nvSpPr>
          <p:spPr>
            <a:xfrm>
              <a:off x="3391272" y="2325718"/>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62" name="円柱 61"/>
            <p:cNvSpPr/>
            <p:nvPr/>
          </p:nvSpPr>
          <p:spPr>
            <a:xfrm rot="5400000">
              <a:off x="2394720" y="2278512"/>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63" name="円柱 62"/>
            <p:cNvSpPr/>
            <p:nvPr/>
          </p:nvSpPr>
          <p:spPr>
            <a:xfrm rot="5400000">
              <a:off x="2396878" y="3361239"/>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64" name="円柱 63"/>
            <p:cNvSpPr/>
            <p:nvPr/>
          </p:nvSpPr>
          <p:spPr>
            <a:xfrm rot="5400000">
              <a:off x="2826768" y="1777064"/>
              <a:ext cx="594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65" name="円柱 64"/>
            <p:cNvSpPr/>
            <p:nvPr/>
          </p:nvSpPr>
          <p:spPr>
            <a:xfrm rot="2400000">
              <a:off x="3219968" y="3231319"/>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66" name="直方体 65"/>
            <p:cNvSpPr/>
            <p:nvPr/>
          </p:nvSpPr>
          <p:spPr>
            <a:xfrm>
              <a:off x="3203848" y="1916832"/>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67" name="円柱 66"/>
            <p:cNvSpPr/>
            <p:nvPr/>
          </p:nvSpPr>
          <p:spPr>
            <a:xfrm rot="2400000">
              <a:off x="3219968" y="2149567"/>
              <a:ext cx="59400" cy="36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68" name="直方体 67"/>
            <p:cNvSpPr/>
            <p:nvPr/>
          </p:nvSpPr>
          <p:spPr>
            <a:xfrm>
              <a:off x="2771800" y="350100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69" name="円柱 68"/>
            <p:cNvSpPr/>
            <p:nvPr/>
          </p:nvSpPr>
          <p:spPr>
            <a:xfrm>
              <a:off x="2952874" y="2833966"/>
              <a:ext cx="54000" cy="720000"/>
            </a:xfrm>
            <a:prstGeom prst="can">
              <a:avLst/>
            </a:prstGeom>
            <a:solidFill>
              <a:srgbClr val="00009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70" name="直方体 69"/>
            <p:cNvSpPr/>
            <p:nvPr/>
          </p:nvSpPr>
          <p:spPr>
            <a:xfrm>
              <a:off x="2771800" y="2420888"/>
              <a:ext cx="432048" cy="43204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grpSp>
        <p:nvGrpSpPr>
          <p:cNvPr id="144" name="図形グループ 143"/>
          <p:cNvGrpSpPr/>
          <p:nvPr/>
        </p:nvGrpSpPr>
        <p:grpSpPr>
          <a:xfrm>
            <a:off x="6012160" y="1484784"/>
            <a:ext cx="2160240" cy="2304256"/>
            <a:chOff x="6012160" y="1484784"/>
            <a:chExt cx="2160240" cy="2304256"/>
          </a:xfrm>
        </p:grpSpPr>
        <p:sp>
          <p:nvSpPr>
            <p:cNvPr id="139" name="円柱 138"/>
            <p:cNvSpPr/>
            <p:nvPr/>
          </p:nvSpPr>
          <p:spPr>
            <a:xfrm rot="5400000">
              <a:off x="6717334" y="1639484"/>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40" name="円柱 139"/>
            <p:cNvSpPr/>
            <p:nvPr/>
          </p:nvSpPr>
          <p:spPr>
            <a:xfrm rot="5400000">
              <a:off x="6702460" y="2710056"/>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41" name="円柱 140"/>
            <p:cNvSpPr/>
            <p:nvPr/>
          </p:nvSpPr>
          <p:spPr>
            <a:xfrm rot="5400000">
              <a:off x="7134508" y="220600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42" name="円柱 141"/>
            <p:cNvSpPr/>
            <p:nvPr/>
          </p:nvSpPr>
          <p:spPr>
            <a:xfrm rot="5400000">
              <a:off x="7134668" y="112588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43" name="正方形/長方形 142"/>
            <p:cNvSpPr/>
            <p:nvPr/>
          </p:nvSpPr>
          <p:spPr>
            <a:xfrm>
              <a:off x="6732240" y="1484784"/>
              <a:ext cx="1440160" cy="2304256"/>
            </a:xfrm>
            <a:prstGeom prst="rect">
              <a:avLst/>
            </a:prstGeom>
            <a:gradFill flip="none" rotWithShape="1">
              <a:gsLst>
                <a:gs pos="0">
                  <a:schemeClr val="bg1">
                    <a:alpha val="0"/>
                  </a:schemeClr>
                </a:gs>
                <a:gs pos="100000">
                  <a:schemeClr val="bg1"/>
                </a:gs>
                <a:gs pos="31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45" name="図形グループ 144"/>
          <p:cNvGrpSpPr/>
          <p:nvPr/>
        </p:nvGrpSpPr>
        <p:grpSpPr>
          <a:xfrm>
            <a:off x="6021709" y="4365104"/>
            <a:ext cx="2160240" cy="2304256"/>
            <a:chOff x="6012160" y="1484784"/>
            <a:chExt cx="2160240" cy="2304256"/>
          </a:xfrm>
        </p:grpSpPr>
        <p:sp>
          <p:nvSpPr>
            <p:cNvPr id="146" name="円柱 145"/>
            <p:cNvSpPr/>
            <p:nvPr/>
          </p:nvSpPr>
          <p:spPr>
            <a:xfrm rot="5400000">
              <a:off x="6717334" y="1639484"/>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47" name="円柱 146"/>
            <p:cNvSpPr/>
            <p:nvPr/>
          </p:nvSpPr>
          <p:spPr>
            <a:xfrm rot="5400000">
              <a:off x="6702460" y="2710056"/>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48" name="円柱 147"/>
            <p:cNvSpPr/>
            <p:nvPr/>
          </p:nvSpPr>
          <p:spPr>
            <a:xfrm rot="5400000">
              <a:off x="7134508" y="220600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49" name="円柱 148"/>
            <p:cNvSpPr/>
            <p:nvPr/>
          </p:nvSpPr>
          <p:spPr>
            <a:xfrm rot="5400000">
              <a:off x="7134668" y="1125880"/>
              <a:ext cx="59400" cy="1440000"/>
            </a:xfrm>
            <a:prstGeom prst="ca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50" name="正方形/長方形 149"/>
            <p:cNvSpPr/>
            <p:nvPr/>
          </p:nvSpPr>
          <p:spPr>
            <a:xfrm>
              <a:off x="6732240" y="1484784"/>
              <a:ext cx="1440160" cy="2304256"/>
            </a:xfrm>
            <a:prstGeom prst="rect">
              <a:avLst/>
            </a:prstGeom>
            <a:gradFill flip="none" rotWithShape="1">
              <a:gsLst>
                <a:gs pos="0">
                  <a:schemeClr val="bg1">
                    <a:alpha val="0"/>
                  </a:schemeClr>
                </a:gs>
                <a:gs pos="100000">
                  <a:schemeClr val="bg1"/>
                </a:gs>
                <a:gs pos="31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51" name="円/楕円 150"/>
          <p:cNvSpPr/>
          <p:nvPr/>
        </p:nvSpPr>
        <p:spPr>
          <a:xfrm>
            <a:off x="1547664" y="3789040"/>
            <a:ext cx="2160240" cy="576064"/>
          </a:xfrm>
          <a:prstGeom prst="ellipse">
            <a:avLst/>
          </a:prstGeom>
          <a:noFill/>
          <a:ln w="19050" cmpd="sng">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2" name="テキスト ボックス 151"/>
          <p:cNvSpPr txBox="1"/>
          <p:nvPr/>
        </p:nvSpPr>
        <p:spPr>
          <a:xfrm>
            <a:off x="251520" y="3789040"/>
            <a:ext cx="1278380" cy="646331"/>
          </a:xfrm>
          <a:prstGeom prst="rect">
            <a:avLst/>
          </a:prstGeom>
          <a:noFill/>
        </p:spPr>
        <p:txBody>
          <a:bodyPr wrap="none" rtlCol="0">
            <a:spAutoFit/>
          </a:bodyPr>
          <a:lstStyle/>
          <a:p>
            <a:r>
              <a:rPr lang="en-US" altLang="ja-JP" dirty="0" smtClean="0"/>
              <a:t>48 Optical</a:t>
            </a:r>
          </a:p>
          <a:p>
            <a:r>
              <a:rPr kumimoji="1" lang="en-US" altLang="ja-JP" dirty="0" smtClean="0"/>
              <a:t>Fibers</a:t>
            </a:r>
            <a:endParaRPr kumimoji="1" lang="ja-JP" altLang="en-US" dirty="0"/>
          </a:p>
        </p:txBody>
      </p:sp>
      <p:cxnSp>
        <p:nvCxnSpPr>
          <p:cNvPr id="154" name="直線コネクタ 153"/>
          <p:cNvCxnSpPr/>
          <p:nvPr/>
        </p:nvCxnSpPr>
        <p:spPr>
          <a:xfrm flipV="1">
            <a:off x="1115616" y="4509120"/>
            <a:ext cx="792088" cy="648072"/>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55" name="テキスト ボックス 154"/>
          <p:cNvSpPr txBox="1"/>
          <p:nvPr/>
        </p:nvSpPr>
        <p:spPr>
          <a:xfrm>
            <a:off x="251520" y="5157192"/>
            <a:ext cx="996377" cy="923330"/>
          </a:xfrm>
          <a:prstGeom prst="rect">
            <a:avLst/>
          </a:prstGeom>
          <a:noFill/>
        </p:spPr>
        <p:txBody>
          <a:bodyPr wrap="none" rtlCol="0">
            <a:spAutoFit/>
          </a:bodyPr>
          <a:lstStyle/>
          <a:p>
            <a:r>
              <a:rPr kumimoji="1" lang="en-US" altLang="ja-JP" dirty="0" smtClean="0"/>
              <a:t>12 lane</a:t>
            </a:r>
          </a:p>
          <a:p>
            <a:r>
              <a:rPr lang="en-US" altLang="ja-JP" dirty="0" smtClean="0"/>
              <a:t>6Gbps</a:t>
            </a:r>
          </a:p>
          <a:p>
            <a:r>
              <a:rPr kumimoji="1" lang="en-US" altLang="ja-JP" dirty="0" smtClean="0"/>
              <a:t>Optical</a:t>
            </a:r>
            <a:endParaRPr kumimoji="1" lang="ja-JP" altLang="en-US" dirty="0"/>
          </a:p>
        </p:txBody>
      </p:sp>
      <p:cxnSp>
        <p:nvCxnSpPr>
          <p:cNvPr id="157" name="直線コネクタ 156"/>
          <p:cNvCxnSpPr/>
          <p:nvPr/>
        </p:nvCxnSpPr>
        <p:spPr>
          <a:xfrm>
            <a:off x="1115616" y="2636912"/>
            <a:ext cx="720080" cy="360040"/>
          </a:xfrm>
          <a:prstGeom prst="line">
            <a:avLst/>
          </a:prstGeom>
        </p:spPr>
        <p:style>
          <a:lnRef idx="2">
            <a:schemeClr val="accent1"/>
          </a:lnRef>
          <a:fillRef idx="0">
            <a:schemeClr val="accent1"/>
          </a:fillRef>
          <a:effectRef idx="1">
            <a:schemeClr val="accent1"/>
          </a:effectRef>
          <a:fontRef idx="minor">
            <a:schemeClr val="tx1"/>
          </a:fontRef>
        </p:style>
      </p:cxnSp>
      <p:sp>
        <p:nvSpPr>
          <p:cNvPr id="158" name="テキスト ボックス 157"/>
          <p:cNvSpPr txBox="1"/>
          <p:nvPr/>
        </p:nvSpPr>
        <p:spPr>
          <a:xfrm>
            <a:off x="107504" y="1916832"/>
            <a:ext cx="1535023" cy="1754327"/>
          </a:xfrm>
          <a:prstGeom prst="rect">
            <a:avLst/>
          </a:prstGeom>
          <a:noFill/>
        </p:spPr>
        <p:txBody>
          <a:bodyPr wrap="none" rtlCol="0">
            <a:spAutoFit/>
          </a:bodyPr>
          <a:lstStyle/>
          <a:p>
            <a:r>
              <a:rPr kumimoji="1" lang="en-US" altLang="ja-JP" dirty="0" smtClean="0"/>
              <a:t>12 lane</a:t>
            </a:r>
          </a:p>
          <a:p>
            <a:r>
              <a:rPr lang="en-US" altLang="ja-JP" dirty="0" smtClean="0"/>
              <a:t>6Gbps</a:t>
            </a:r>
          </a:p>
          <a:p>
            <a:r>
              <a:rPr lang="en-US" altLang="ja-JP" dirty="0" smtClean="0"/>
              <a:t>Electric</a:t>
            </a:r>
          </a:p>
          <a:p>
            <a:r>
              <a:rPr lang="en-US" altLang="ja-JP" dirty="0" smtClean="0"/>
              <a:t>= 7.2GB/s</a:t>
            </a:r>
          </a:p>
          <a:p>
            <a:r>
              <a:rPr lang="en-US" altLang="ja-JP" dirty="0" smtClean="0"/>
              <a:t>(after 8B10B</a:t>
            </a:r>
          </a:p>
          <a:p>
            <a:r>
              <a:rPr lang="en-US" altLang="ja-JP" dirty="0" smtClean="0"/>
              <a:t>encoding)</a:t>
            </a:r>
          </a:p>
        </p:txBody>
      </p:sp>
      <p:sp>
        <p:nvSpPr>
          <p:cNvPr id="159" name="正方形/長方形 158"/>
          <p:cNvSpPr/>
          <p:nvPr/>
        </p:nvSpPr>
        <p:spPr>
          <a:xfrm>
            <a:off x="4283968" y="1340768"/>
            <a:ext cx="2592288" cy="2592288"/>
          </a:xfrm>
          <a:prstGeom prst="rect">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1" name="直線コネクタ 160"/>
          <p:cNvCxnSpPr/>
          <p:nvPr/>
        </p:nvCxnSpPr>
        <p:spPr>
          <a:xfrm>
            <a:off x="6876256" y="3789040"/>
            <a:ext cx="432048" cy="28803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62" name="テキスト ボックス 161"/>
          <p:cNvSpPr txBox="1"/>
          <p:nvPr/>
        </p:nvSpPr>
        <p:spPr>
          <a:xfrm>
            <a:off x="7380312" y="3933056"/>
            <a:ext cx="1783326" cy="1754327"/>
          </a:xfrm>
          <a:prstGeom prst="rect">
            <a:avLst/>
          </a:prstGeom>
          <a:noFill/>
        </p:spPr>
        <p:txBody>
          <a:bodyPr wrap="none" rtlCol="0">
            <a:spAutoFit/>
          </a:bodyPr>
          <a:lstStyle/>
          <a:p>
            <a:r>
              <a:rPr kumimoji="1" lang="en-US" altLang="ja-JP" dirty="0" smtClean="0"/>
              <a:t>Node</a:t>
            </a:r>
          </a:p>
          <a:p>
            <a:r>
              <a:rPr lang="en-US" altLang="ja-JP" dirty="0" smtClean="0"/>
              <a:t>(2U Box)</a:t>
            </a:r>
          </a:p>
          <a:p>
            <a:endParaRPr kumimoji="1" lang="en-US" altLang="ja-JP" dirty="0"/>
          </a:p>
          <a:p>
            <a:r>
              <a:rPr lang="en-US" altLang="ja-JP" dirty="0" smtClean="0"/>
              <a:t>Total 64 Nodes</a:t>
            </a:r>
          </a:p>
          <a:p>
            <a:r>
              <a:rPr kumimoji="1" lang="en-US" altLang="ja-JP" dirty="0" smtClean="0"/>
              <a:t>(4x4x4)</a:t>
            </a:r>
          </a:p>
          <a:p>
            <a:r>
              <a:rPr lang="en-US" altLang="ja-JP" dirty="0" smtClean="0"/>
              <a:t>=4 pedestals</a:t>
            </a:r>
            <a:endParaRPr kumimoji="1" lang="ja-JP" altLang="en-US" dirty="0"/>
          </a:p>
        </p:txBody>
      </p:sp>
      <p:cxnSp>
        <p:nvCxnSpPr>
          <p:cNvPr id="164" name="直線コネクタ 163"/>
          <p:cNvCxnSpPr/>
          <p:nvPr/>
        </p:nvCxnSpPr>
        <p:spPr>
          <a:xfrm flipV="1">
            <a:off x="6516216" y="1340768"/>
            <a:ext cx="792088" cy="2880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5" name="テキスト ボックス 164"/>
          <p:cNvSpPr txBox="1"/>
          <p:nvPr/>
        </p:nvSpPr>
        <p:spPr>
          <a:xfrm>
            <a:off x="7380312" y="980728"/>
            <a:ext cx="1783326" cy="1477328"/>
          </a:xfrm>
          <a:prstGeom prst="rect">
            <a:avLst/>
          </a:prstGeom>
          <a:noFill/>
        </p:spPr>
        <p:txBody>
          <a:bodyPr wrap="none" rtlCol="0">
            <a:spAutoFit/>
          </a:bodyPr>
          <a:lstStyle/>
          <a:p>
            <a:r>
              <a:rPr kumimoji="1" lang="en-US" altLang="ja-JP" dirty="0" smtClean="0"/>
              <a:t>MDGRAPE-4</a:t>
            </a:r>
          </a:p>
          <a:p>
            <a:r>
              <a:rPr kumimoji="1" lang="en-US" altLang="ja-JP" dirty="0" err="1" smtClean="0"/>
              <a:t>SoC</a:t>
            </a:r>
            <a:endParaRPr kumimoji="1" lang="en-US" altLang="ja-JP" dirty="0" smtClean="0"/>
          </a:p>
          <a:p>
            <a:endParaRPr lang="en-US" altLang="ja-JP" dirty="0"/>
          </a:p>
          <a:p>
            <a:r>
              <a:rPr kumimoji="1" lang="en-US" altLang="ja-JP" dirty="0" smtClean="0"/>
              <a:t>Total 512 chips</a:t>
            </a:r>
          </a:p>
          <a:p>
            <a:r>
              <a:rPr lang="en-US" altLang="ja-JP" dirty="0" smtClean="0"/>
              <a:t>(8x8x8)</a:t>
            </a:r>
            <a:endParaRPr kumimoji="1" lang="ja-JP" altLang="en-US" dirty="0"/>
          </a:p>
        </p:txBody>
      </p:sp>
    </p:spTree>
    <p:extLst>
      <p:ext uri="{BB962C8B-B14F-4D97-AF65-F5344CB8AC3E}">
        <p14:creationId xmlns:p14="http://schemas.microsoft.com/office/powerpoint/2010/main" val="36909626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9285"/>
            <a:ext cx="8229600" cy="705433"/>
          </a:xfrm>
        </p:spPr>
        <p:txBody>
          <a:bodyPr>
            <a:normAutofit fontScale="90000"/>
          </a:bodyPr>
          <a:lstStyle/>
          <a:p>
            <a:r>
              <a:rPr kumimoji="1" lang="en-US" altLang="ja-JP" dirty="0" smtClean="0"/>
              <a:t>MDGRAPE-4 Node</a:t>
            </a:r>
            <a:endParaRPr kumimoji="1" lang="ja-JP" altLang="en-US" dirty="0"/>
          </a:p>
        </p:txBody>
      </p:sp>
      <p:pic>
        <p:nvPicPr>
          <p:cNvPr id="4" name="図 3" descr="120619MDG4board.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96" y="980728"/>
            <a:ext cx="8915400" cy="5600700"/>
          </a:xfrm>
          <a:prstGeom prst="rect">
            <a:avLst/>
          </a:prstGeom>
        </p:spPr>
      </p:pic>
    </p:spTree>
    <p:extLst>
      <p:ext uri="{BB962C8B-B14F-4D97-AF65-F5344CB8AC3E}">
        <p14:creationId xmlns:p14="http://schemas.microsoft.com/office/powerpoint/2010/main" val="26871583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Accelerators for Scientific Simulations(1):</a:t>
            </a:r>
            <a:br>
              <a:rPr kumimoji="1" lang="en-US" altLang="ja-JP" dirty="0" smtClean="0"/>
            </a:br>
            <a:r>
              <a:rPr lang="en-US" altLang="ja-JP" dirty="0" err="1" smtClean="0"/>
              <a:t>Ising</a:t>
            </a:r>
            <a:r>
              <a:rPr lang="en-US" altLang="ja-JP" dirty="0" smtClean="0"/>
              <a:t> Machines</a:t>
            </a:r>
            <a:endParaRPr kumimoji="1" lang="ja-JP" altLang="en-US" dirty="0"/>
          </a:p>
        </p:txBody>
      </p:sp>
      <p:sp>
        <p:nvSpPr>
          <p:cNvPr id="3" name="コンテンツ プレースホルダ 2"/>
          <p:cNvSpPr>
            <a:spLocks noGrp="1"/>
          </p:cNvSpPr>
          <p:nvPr>
            <p:ph idx="1"/>
          </p:nvPr>
        </p:nvSpPr>
        <p:spPr>
          <a:xfrm>
            <a:off x="457200" y="1371600"/>
            <a:ext cx="4402832" cy="4754563"/>
          </a:xfrm>
        </p:spPr>
        <p:txBody>
          <a:bodyPr>
            <a:normAutofit fontScale="92500"/>
          </a:bodyPr>
          <a:lstStyle/>
          <a:p>
            <a:r>
              <a:rPr kumimoji="1" lang="en-US" altLang="ja-JP" dirty="0" err="1" smtClean="0"/>
              <a:t>Ising</a:t>
            </a:r>
            <a:r>
              <a:rPr kumimoji="1" lang="en-US" altLang="ja-JP" dirty="0" smtClean="0"/>
              <a:t> Machines</a:t>
            </a:r>
          </a:p>
          <a:p>
            <a:pPr>
              <a:buNone/>
            </a:pPr>
            <a:r>
              <a:rPr lang="en-US" altLang="ja-JP" dirty="0" smtClean="0"/>
              <a:t>	Delft/ Santa Barbara/</a:t>
            </a:r>
          </a:p>
          <a:p>
            <a:pPr>
              <a:buNone/>
            </a:pPr>
            <a:r>
              <a:rPr kumimoji="1" lang="en-US" altLang="ja-JP" dirty="0" smtClean="0"/>
              <a:t>	Bell Lab.</a:t>
            </a:r>
          </a:p>
          <a:p>
            <a:r>
              <a:rPr lang="en-US" altLang="ja-JP" dirty="0" smtClean="0"/>
              <a:t>Classical spin = a few bits: simple hardware</a:t>
            </a:r>
            <a:endParaRPr kumimoji="1" lang="en-US" altLang="ja-JP" dirty="0" smtClean="0"/>
          </a:p>
          <a:p>
            <a:r>
              <a:rPr lang="en-US" altLang="ja-JP" dirty="0" smtClean="0"/>
              <a:t>m-TIS (</a:t>
            </a:r>
            <a:r>
              <a:rPr lang="en-US" altLang="ja-JP" dirty="0" err="1" smtClean="0"/>
              <a:t>Taiji</a:t>
            </a:r>
            <a:r>
              <a:rPr lang="en-US" altLang="ja-JP" dirty="0" smtClean="0"/>
              <a:t>, Ito, Suzuki):</a:t>
            </a:r>
          </a:p>
          <a:p>
            <a:pPr>
              <a:buNone/>
            </a:pPr>
            <a:r>
              <a:rPr kumimoji="1" lang="en-US" altLang="ja-JP" dirty="0" smtClean="0"/>
              <a:t>	the first accelerator that </a:t>
            </a:r>
            <a:r>
              <a:rPr lang="en-US" altLang="ja-JP" dirty="0" smtClean="0"/>
              <a:t>coupled tightly with the</a:t>
            </a:r>
            <a:r>
              <a:rPr kumimoji="1" lang="en-US" altLang="ja-JP" dirty="0" smtClean="0"/>
              <a:t> host computer.</a:t>
            </a:r>
            <a:endParaRPr kumimoji="1" lang="ja-JP" altLang="en-US" dirty="0"/>
          </a:p>
        </p:txBody>
      </p:sp>
      <p:pic>
        <p:nvPicPr>
          <p:cNvPr id="4" name="Picture 7" descr="m-TIS"/>
          <p:cNvPicPr>
            <a:picLocks noChangeAspect="1" noChangeArrowheads="1"/>
          </p:cNvPicPr>
          <p:nvPr/>
        </p:nvPicPr>
        <p:blipFill>
          <a:blip r:embed="rId3" cstate="print"/>
          <a:srcRect/>
          <a:stretch>
            <a:fillRect/>
          </a:stretch>
        </p:blipFill>
        <p:spPr bwMode="auto">
          <a:xfrm>
            <a:off x="5076056" y="1556792"/>
            <a:ext cx="3590899" cy="4303726"/>
          </a:xfrm>
          <a:prstGeom prst="rect">
            <a:avLst/>
          </a:prstGeom>
          <a:noFill/>
        </p:spPr>
      </p:pic>
      <p:sp>
        <p:nvSpPr>
          <p:cNvPr id="5" name="テキスト ボックス 4"/>
          <p:cNvSpPr txBox="1"/>
          <p:nvPr/>
        </p:nvSpPr>
        <p:spPr>
          <a:xfrm>
            <a:off x="5364088" y="5949280"/>
            <a:ext cx="2507802" cy="584775"/>
          </a:xfrm>
          <a:prstGeom prst="rect">
            <a:avLst/>
          </a:prstGeom>
          <a:noFill/>
        </p:spPr>
        <p:txBody>
          <a:bodyPr wrap="none" rtlCol="0">
            <a:spAutoFit/>
          </a:bodyPr>
          <a:lstStyle/>
          <a:p>
            <a:r>
              <a:rPr kumimoji="1" lang="en-US" altLang="ja-JP" sz="3200" dirty="0" smtClean="0"/>
              <a:t>m-TIS I (1987)</a:t>
            </a:r>
            <a:endParaRPr kumimoji="1" lang="ja-JP" altLang="en-US" sz="3200" dirty="0"/>
          </a:p>
        </p:txBody>
      </p:sp>
    </p:spTree>
    <p:extLst>
      <p:ext uri="{BB962C8B-B14F-4D97-AF65-F5344CB8AC3E}">
        <p14:creationId xmlns:p14="http://schemas.microsoft.com/office/powerpoint/2010/main" val="135880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MDGRAPE-4 System-on-Chip</a:t>
            </a:r>
            <a:endParaRPr lang="ja-JP" altLang="en-US" dirty="0"/>
          </a:p>
        </p:txBody>
      </p:sp>
      <p:sp>
        <p:nvSpPr>
          <p:cNvPr id="3" name="コンテンツ プレースホルダ 2"/>
          <p:cNvSpPr>
            <a:spLocks noGrp="1"/>
          </p:cNvSpPr>
          <p:nvPr>
            <p:ph idx="1"/>
          </p:nvPr>
        </p:nvSpPr>
        <p:spPr>
          <a:xfrm>
            <a:off x="457200" y="1371600"/>
            <a:ext cx="8229600" cy="4754563"/>
          </a:xfrm>
        </p:spPr>
        <p:txBody>
          <a:bodyPr>
            <a:normAutofit/>
          </a:bodyPr>
          <a:lstStyle/>
          <a:p>
            <a:r>
              <a:rPr lang="en-US" altLang="ja-JP" dirty="0" smtClean="0"/>
              <a:t>40 nm (Hitachi), ~ 230mm</a:t>
            </a:r>
            <a:r>
              <a:rPr lang="en-US" altLang="ja-JP" baseline="30000" dirty="0" smtClean="0"/>
              <a:t>2</a:t>
            </a:r>
          </a:p>
          <a:p>
            <a:r>
              <a:rPr lang="en-US" altLang="ja-JP" dirty="0" smtClean="0"/>
              <a:t>64 force calculation pipelines</a:t>
            </a:r>
          </a:p>
          <a:p>
            <a:pPr marL="0" indent="0">
              <a:buNone/>
            </a:pPr>
            <a:r>
              <a:rPr lang="en-US" altLang="ja-JP" dirty="0"/>
              <a:t>	</a:t>
            </a:r>
            <a:r>
              <a:rPr lang="en-US" altLang="ja-JP" dirty="0" smtClean="0"/>
              <a:t>@ 0.8GHz</a:t>
            </a:r>
          </a:p>
          <a:p>
            <a:r>
              <a:rPr lang="en-US" altLang="ja-JP" dirty="0" smtClean="0"/>
              <a:t>64 general-purpose processors</a:t>
            </a:r>
          </a:p>
          <a:p>
            <a:pPr marL="0" indent="0">
              <a:buNone/>
            </a:pPr>
            <a:r>
              <a:rPr lang="en-US" altLang="ja-JP" dirty="0"/>
              <a:t>	</a:t>
            </a:r>
            <a:r>
              <a:rPr lang="en-US" altLang="ja-JP" dirty="0" err="1" smtClean="0"/>
              <a:t>Tensilica</a:t>
            </a:r>
            <a:r>
              <a:rPr lang="en-US" altLang="ja-JP" dirty="0" smtClean="0"/>
              <a:t> </a:t>
            </a:r>
            <a:r>
              <a:rPr lang="en-US" altLang="ja-JP" dirty="0" err="1" smtClean="0"/>
              <a:t>Extensa</a:t>
            </a:r>
            <a:r>
              <a:rPr lang="en-US" altLang="ja-JP" dirty="0" smtClean="0"/>
              <a:t> LX4</a:t>
            </a:r>
          </a:p>
          <a:p>
            <a:pPr marL="0" indent="0">
              <a:buNone/>
            </a:pPr>
            <a:r>
              <a:rPr lang="en-US" altLang="ja-JP" dirty="0"/>
              <a:t>	</a:t>
            </a:r>
            <a:r>
              <a:rPr lang="en-US" altLang="ja-JP" dirty="0" smtClean="0"/>
              <a:t>@0.6GHz</a:t>
            </a:r>
          </a:p>
          <a:p>
            <a:r>
              <a:rPr lang="en-US" altLang="ja-JP" dirty="0" smtClean="0"/>
              <a:t>72 lane SERDES @6GHz</a:t>
            </a:r>
          </a:p>
          <a:p>
            <a:endParaRPr lang="ja-JP" altLang="en-US" dirty="0"/>
          </a:p>
        </p:txBody>
      </p:sp>
    </p:spTree>
    <p:extLst>
      <p:ext uri="{BB962C8B-B14F-4D97-AF65-F5344CB8AC3E}">
        <p14:creationId xmlns:p14="http://schemas.microsoft.com/office/powerpoint/2010/main" val="22625932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37198" y="-110776"/>
            <a:ext cx="5242956" cy="845444"/>
          </a:xfrm>
        </p:spPr>
        <p:txBody>
          <a:bodyPr>
            <a:normAutofit/>
          </a:bodyPr>
          <a:lstStyle/>
          <a:p>
            <a:r>
              <a:rPr kumimoji="1" lang="en-US" altLang="ja-JP" dirty="0" err="1" smtClean="0"/>
              <a:t>SoC</a:t>
            </a:r>
            <a:r>
              <a:rPr kumimoji="1" lang="en-US" altLang="ja-JP" dirty="0" smtClean="0"/>
              <a:t> Block Diagram</a:t>
            </a:r>
            <a:endParaRPr kumimoji="1" lang="ja-JP" altLang="en-US" dirty="0"/>
          </a:p>
        </p:txBody>
      </p:sp>
      <p:pic>
        <p:nvPicPr>
          <p:cNvPr id="2" name="図 1" descr="120620MDG4chip.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65" y="576064"/>
            <a:ext cx="7963775" cy="6228080"/>
          </a:xfrm>
          <a:prstGeom prst="rect">
            <a:avLst/>
          </a:prstGeom>
        </p:spPr>
      </p:pic>
    </p:spTree>
    <p:extLst>
      <p:ext uri="{BB962C8B-B14F-4D97-AF65-F5344CB8AC3E}">
        <p14:creationId xmlns:p14="http://schemas.microsoft.com/office/powerpoint/2010/main" val="26789132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Embedded Global Memories in </a:t>
            </a:r>
            <a:r>
              <a:rPr kumimoji="1" lang="en-US" altLang="ja-JP" dirty="0" err="1" smtClean="0"/>
              <a:t>SoC</a:t>
            </a:r>
            <a:endParaRPr kumimoji="1" lang="ja-JP" altLang="en-US" dirty="0"/>
          </a:p>
        </p:txBody>
      </p:sp>
      <p:sp>
        <p:nvSpPr>
          <p:cNvPr id="3" name="コンテンツ プレースホルダー 2"/>
          <p:cNvSpPr>
            <a:spLocks noGrp="1"/>
          </p:cNvSpPr>
          <p:nvPr>
            <p:ph idx="1"/>
          </p:nvPr>
        </p:nvSpPr>
        <p:spPr>
          <a:xfrm>
            <a:off x="467544" y="1340768"/>
            <a:ext cx="4176464" cy="4754563"/>
          </a:xfrm>
        </p:spPr>
        <p:txBody>
          <a:bodyPr>
            <a:normAutofit fontScale="85000" lnSpcReduction="10000"/>
          </a:bodyPr>
          <a:lstStyle/>
          <a:p>
            <a:r>
              <a:rPr kumimoji="1" lang="en-US" altLang="ja-JP" dirty="0" smtClean="0"/>
              <a:t>~1.8MB</a:t>
            </a:r>
          </a:p>
          <a:p>
            <a:r>
              <a:rPr lang="en-US" altLang="ja-JP" dirty="0" smtClean="0"/>
              <a:t>4 Block</a:t>
            </a:r>
          </a:p>
          <a:p>
            <a:r>
              <a:rPr lang="en-US" altLang="ja-JP" dirty="0" smtClean="0"/>
              <a:t>For Each Block</a:t>
            </a:r>
          </a:p>
          <a:p>
            <a:pPr lvl="1"/>
            <a:r>
              <a:rPr lang="en-US" altLang="ja-JP" dirty="0" smtClean="0"/>
              <a:t>128bit X 2 for General-purpose core</a:t>
            </a:r>
          </a:p>
          <a:p>
            <a:pPr lvl="1"/>
            <a:r>
              <a:rPr lang="en-US" altLang="ja-JP" dirty="0" smtClean="0"/>
              <a:t>192bit X 2 for Pipeline</a:t>
            </a:r>
          </a:p>
          <a:p>
            <a:pPr lvl="1"/>
            <a:r>
              <a:rPr lang="en-US" altLang="ja-JP" dirty="0" smtClean="0"/>
              <a:t>64 bit X 6 for Network</a:t>
            </a:r>
          </a:p>
          <a:p>
            <a:pPr lvl="1"/>
            <a:r>
              <a:rPr lang="en-US" altLang="ja-JP" dirty="0" smtClean="0"/>
              <a:t>256bit X 2 for Inter-block </a:t>
            </a:r>
          </a:p>
          <a:p>
            <a:pPr lvl="1"/>
            <a:endParaRPr lang="en-US" altLang="ja-JP" dirty="0" smtClean="0"/>
          </a:p>
          <a:p>
            <a:endParaRPr lang="en-US" altLang="ja-JP" dirty="0" smtClean="0"/>
          </a:p>
          <a:p>
            <a:pPr marL="0" indent="0">
              <a:buNone/>
            </a:pPr>
            <a:r>
              <a:rPr kumimoji="1" lang="en-US" altLang="ja-JP" dirty="0"/>
              <a:t>	</a:t>
            </a:r>
            <a:endParaRPr lang="en-US" altLang="ja-JP" dirty="0" smtClean="0"/>
          </a:p>
        </p:txBody>
      </p:sp>
      <p:sp>
        <p:nvSpPr>
          <p:cNvPr id="4" name="正方形/長方形 3"/>
          <p:cNvSpPr/>
          <p:nvPr/>
        </p:nvSpPr>
        <p:spPr>
          <a:xfrm>
            <a:off x="5220072" y="2132856"/>
            <a:ext cx="1440160" cy="14401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 name="正方形/長方形 4"/>
          <p:cNvSpPr/>
          <p:nvPr/>
        </p:nvSpPr>
        <p:spPr>
          <a:xfrm>
            <a:off x="7092280" y="2132856"/>
            <a:ext cx="1440160" cy="14401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6" name="正方形/長方形 5"/>
          <p:cNvSpPr/>
          <p:nvPr/>
        </p:nvSpPr>
        <p:spPr>
          <a:xfrm>
            <a:off x="5220072" y="4005064"/>
            <a:ext cx="1440160" cy="14401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7" name="正方形/長方形 6"/>
          <p:cNvSpPr/>
          <p:nvPr/>
        </p:nvSpPr>
        <p:spPr>
          <a:xfrm>
            <a:off x="7092280" y="4005064"/>
            <a:ext cx="1440160" cy="14401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5292359" y="2492896"/>
            <a:ext cx="1367873" cy="646331"/>
          </a:xfrm>
          <a:prstGeom prst="rect">
            <a:avLst/>
          </a:prstGeom>
          <a:noFill/>
        </p:spPr>
        <p:txBody>
          <a:bodyPr wrap="none" rtlCol="0">
            <a:spAutoFit/>
          </a:bodyPr>
          <a:lstStyle/>
          <a:p>
            <a:r>
              <a:rPr kumimoji="1" lang="en-US" altLang="ja-JP" dirty="0" smtClean="0"/>
              <a:t>GM4 Block</a:t>
            </a:r>
          </a:p>
          <a:p>
            <a:r>
              <a:rPr lang="en-US" altLang="ja-JP" dirty="0" smtClean="0"/>
              <a:t>460KB</a:t>
            </a:r>
            <a:endParaRPr kumimoji="1" lang="ja-JP" altLang="en-US" dirty="0"/>
          </a:p>
        </p:txBody>
      </p:sp>
      <p:sp>
        <p:nvSpPr>
          <p:cNvPr id="9" name="テキスト ボックス 8"/>
          <p:cNvSpPr txBox="1"/>
          <p:nvPr/>
        </p:nvSpPr>
        <p:spPr>
          <a:xfrm>
            <a:off x="5292080" y="4365104"/>
            <a:ext cx="1367873" cy="646331"/>
          </a:xfrm>
          <a:prstGeom prst="rect">
            <a:avLst/>
          </a:prstGeom>
          <a:noFill/>
        </p:spPr>
        <p:txBody>
          <a:bodyPr wrap="none" rtlCol="0">
            <a:spAutoFit/>
          </a:bodyPr>
          <a:lstStyle/>
          <a:p>
            <a:r>
              <a:rPr kumimoji="1" lang="en-US" altLang="ja-JP" dirty="0" smtClean="0"/>
              <a:t>GM4 Block</a:t>
            </a:r>
          </a:p>
          <a:p>
            <a:r>
              <a:rPr lang="en-US" altLang="ja-JP" dirty="0" smtClean="0"/>
              <a:t>460KB</a:t>
            </a:r>
            <a:endParaRPr kumimoji="1" lang="ja-JP" altLang="en-US" dirty="0"/>
          </a:p>
        </p:txBody>
      </p:sp>
      <p:sp>
        <p:nvSpPr>
          <p:cNvPr id="10" name="テキスト ボックス 9"/>
          <p:cNvSpPr txBox="1"/>
          <p:nvPr/>
        </p:nvSpPr>
        <p:spPr>
          <a:xfrm>
            <a:off x="7164567" y="2492896"/>
            <a:ext cx="1367873" cy="646331"/>
          </a:xfrm>
          <a:prstGeom prst="rect">
            <a:avLst/>
          </a:prstGeom>
          <a:noFill/>
        </p:spPr>
        <p:txBody>
          <a:bodyPr wrap="none" rtlCol="0">
            <a:spAutoFit/>
          </a:bodyPr>
          <a:lstStyle/>
          <a:p>
            <a:r>
              <a:rPr kumimoji="1" lang="en-US" altLang="ja-JP" dirty="0" smtClean="0"/>
              <a:t>GM4 Block</a:t>
            </a:r>
          </a:p>
          <a:p>
            <a:r>
              <a:rPr lang="en-US" altLang="ja-JP" dirty="0" smtClean="0"/>
              <a:t>460KB</a:t>
            </a:r>
            <a:endParaRPr kumimoji="1" lang="ja-JP" altLang="en-US" dirty="0"/>
          </a:p>
        </p:txBody>
      </p:sp>
      <p:sp>
        <p:nvSpPr>
          <p:cNvPr id="11" name="テキスト ボックス 10"/>
          <p:cNvSpPr txBox="1"/>
          <p:nvPr/>
        </p:nvSpPr>
        <p:spPr>
          <a:xfrm>
            <a:off x="7164288" y="4365104"/>
            <a:ext cx="1367873" cy="646331"/>
          </a:xfrm>
          <a:prstGeom prst="rect">
            <a:avLst/>
          </a:prstGeom>
          <a:noFill/>
        </p:spPr>
        <p:txBody>
          <a:bodyPr wrap="none" rtlCol="0">
            <a:spAutoFit/>
          </a:bodyPr>
          <a:lstStyle/>
          <a:p>
            <a:r>
              <a:rPr kumimoji="1" lang="en-US" altLang="ja-JP" dirty="0" smtClean="0"/>
              <a:t>GM4 Block</a:t>
            </a:r>
          </a:p>
          <a:p>
            <a:r>
              <a:rPr lang="en-US" altLang="ja-JP" dirty="0" smtClean="0"/>
              <a:t>460KB</a:t>
            </a:r>
            <a:endParaRPr kumimoji="1" lang="ja-JP" altLang="en-US" dirty="0"/>
          </a:p>
        </p:txBody>
      </p:sp>
      <p:sp>
        <p:nvSpPr>
          <p:cNvPr id="12" name="左右矢印 11"/>
          <p:cNvSpPr/>
          <p:nvPr/>
        </p:nvSpPr>
        <p:spPr>
          <a:xfrm>
            <a:off x="6588224" y="2708920"/>
            <a:ext cx="576064" cy="288032"/>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3" name="左右矢印 12"/>
          <p:cNvSpPr/>
          <p:nvPr/>
        </p:nvSpPr>
        <p:spPr>
          <a:xfrm>
            <a:off x="6588224" y="4581128"/>
            <a:ext cx="576064" cy="288032"/>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4" name="左右矢印 13"/>
          <p:cNvSpPr/>
          <p:nvPr/>
        </p:nvSpPr>
        <p:spPr>
          <a:xfrm rot="5400000">
            <a:off x="7524328" y="3645024"/>
            <a:ext cx="576064" cy="288032"/>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6" name="左右矢印 15"/>
          <p:cNvSpPr/>
          <p:nvPr/>
        </p:nvSpPr>
        <p:spPr>
          <a:xfrm rot="5400000">
            <a:off x="5652120" y="3645024"/>
            <a:ext cx="576064" cy="288032"/>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7" name="上下矢印 16"/>
          <p:cNvSpPr/>
          <p:nvPr/>
        </p:nvSpPr>
        <p:spPr>
          <a:xfrm>
            <a:off x="6156176" y="1628800"/>
            <a:ext cx="288032" cy="576064"/>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142880" y="1268760"/>
            <a:ext cx="1093416" cy="369332"/>
          </a:xfrm>
          <a:prstGeom prst="rect">
            <a:avLst/>
          </a:prstGeom>
          <a:noFill/>
        </p:spPr>
        <p:txBody>
          <a:bodyPr wrap="none" rtlCol="0">
            <a:spAutoFit/>
          </a:bodyPr>
          <a:lstStyle/>
          <a:p>
            <a:r>
              <a:rPr kumimoji="1" lang="en-US" altLang="ja-JP" dirty="0" smtClean="0"/>
              <a:t>Network</a:t>
            </a:r>
            <a:endParaRPr kumimoji="1" lang="ja-JP" altLang="en-US" dirty="0"/>
          </a:p>
        </p:txBody>
      </p:sp>
      <p:sp>
        <p:nvSpPr>
          <p:cNvPr id="19" name="上下矢印 18"/>
          <p:cNvSpPr/>
          <p:nvPr/>
        </p:nvSpPr>
        <p:spPr>
          <a:xfrm>
            <a:off x="5508104" y="1628800"/>
            <a:ext cx="288032" cy="576064"/>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4975277" y="980728"/>
            <a:ext cx="1252907" cy="646331"/>
          </a:xfrm>
          <a:prstGeom prst="rect">
            <a:avLst/>
          </a:prstGeom>
          <a:noFill/>
        </p:spPr>
        <p:txBody>
          <a:bodyPr wrap="none" rtlCol="0">
            <a:spAutoFit/>
          </a:bodyPr>
          <a:lstStyle/>
          <a:p>
            <a:pPr algn="ctr"/>
            <a:r>
              <a:rPr lang="en-US" altLang="ja-JP" dirty="0" smtClean="0"/>
              <a:t>2 Pipeline</a:t>
            </a:r>
          </a:p>
          <a:p>
            <a:pPr algn="ctr"/>
            <a:r>
              <a:rPr kumimoji="1" lang="en-US" altLang="ja-JP" dirty="0" smtClean="0"/>
              <a:t>Blocks</a:t>
            </a:r>
            <a:endParaRPr kumimoji="1" lang="ja-JP" altLang="en-US" dirty="0"/>
          </a:p>
        </p:txBody>
      </p:sp>
      <p:sp>
        <p:nvSpPr>
          <p:cNvPr id="21" name="上下矢印 20"/>
          <p:cNvSpPr/>
          <p:nvPr/>
        </p:nvSpPr>
        <p:spPr>
          <a:xfrm rot="16200000">
            <a:off x="4860032" y="1988840"/>
            <a:ext cx="288032" cy="576064"/>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3923928" y="1988840"/>
            <a:ext cx="944868" cy="646331"/>
          </a:xfrm>
          <a:prstGeom prst="rect">
            <a:avLst/>
          </a:prstGeom>
          <a:noFill/>
        </p:spPr>
        <p:txBody>
          <a:bodyPr wrap="none" rtlCol="0">
            <a:spAutoFit/>
          </a:bodyPr>
          <a:lstStyle/>
          <a:p>
            <a:r>
              <a:rPr lang="en-US" altLang="ja-JP" dirty="0" smtClean="0"/>
              <a:t>2 GP</a:t>
            </a:r>
          </a:p>
          <a:p>
            <a:r>
              <a:rPr kumimoji="1" lang="en-US" altLang="ja-JP" dirty="0" smtClean="0"/>
              <a:t>Blocks</a:t>
            </a:r>
            <a:endParaRPr kumimoji="1" lang="ja-JP" altLang="en-US" dirty="0"/>
          </a:p>
        </p:txBody>
      </p:sp>
    </p:spTree>
    <p:extLst>
      <p:ext uri="{BB962C8B-B14F-4D97-AF65-F5344CB8AC3E}">
        <p14:creationId xmlns:p14="http://schemas.microsoft.com/office/powerpoint/2010/main" val="42045192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Pipeline Functions</a:t>
            </a:r>
            <a:endParaRPr kumimoji="1" lang="ja-JP" altLang="en-US" dirty="0"/>
          </a:p>
        </p:txBody>
      </p:sp>
      <p:sp>
        <p:nvSpPr>
          <p:cNvPr id="3" name="コンテンツ プレースホルダー 2"/>
          <p:cNvSpPr>
            <a:spLocks noGrp="1"/>
          </p:cNvSpPr>
          <p:nvPr>
            <p:ph idx="1"/>
          </p:nvPr>
        </p:nvSpPr>
        <p:spPr>
          <a:xfrm>
            <a:off x="457200" y="1052736"/>
            <a:ext cx="8229600" cy="5112568"/>
          </a:xfrm>
        </p:spPr>
        <p:txBody>
          <a:bodyPr>
            <a:normAutofit fontScale="92500" lnSpcReduction="10000"/>
          </a:bodyPr>
          <a:lstStyle/>
          <a:p>
            <a:r>
              <a:rPr lang="en-US" altLang="ja-JP" dirty="0" err="1" smtClean="0"/>
              <a:t>N</a:t>
            </a:r>
            <a:r>
              <a:rPr kumimoji="1" lang="en-US" altLang="ja-JP" dirty="0" err="1" smtClean="0"/>
              <a:t>onbond</a:t>
            </a:r>
            <a:r>
              <a:rPr kumimoji="1" lang="en-US" altLang="ja-JP" dirty="0" smtClean="0"/>
              <a:t> forces</a:t>
            </a:r>
          </a:p>
          <a:p>
            <a:endParaRPr kumimoji="1" lang="en-US" altLang="ja-JP" dirty="0" smtClean="0"/>
          </a:p>
          <a:p>
            <a:endParaRPr kumimoji="1" lang="en-US" altLang="ja-JP" dirty="0" smtClean="0"/>
          </a:p>
          <a:p>
            <a:pPr marL="0" indent="0">
              <a:buNone/>
            </a:pPr>
            <a:endParaRPr lang="en-US" altLang="ja-JP" dirty="0" smtClean="0"/>
          </a:p>
          <a:p>
            <a:r>
              <a:rPr lang="en-US" altLang="ja-JP" dirty="0" smtClean="0"/>
              <a:t>and potentials</a:t>
            </a:r>
          </a:p>
          <a:p>
            <a:endParaRPr kumimoji="1" lang="en-US" altLang="ja-JP" dirty="0"/>
          </a:p>
          <a:p>
            <a:endParaRPr lang="en-US" altLang="ja-JP" dirty="0" smtClean="0"/>
          </a:p>
          <a:p>
            <a:endParaRPr kumimoji="1" lang="en-US" altLang="ja-JP" dirty="0"/>
          </a:p>
          <a:p>
            <a:r>
              <a:rPr kumimoji="1" lang="en-US" altLang="ja-JP" dirty="0" smtClean="0"/>
              <a:t>Gaussian charge assignment &amp; back interpolation</a:t>
            </a:r>
          </a:p>
          <a:p>
            <a:r>
              <a:rPr lang="en-US" altLang="ja-JP" dirty="0" smtClean="0"/>
              <a:t>Soft-core</a:t>
            </a:r>
            <a:endParaRPr kumimoji="1" lang="en-US" altLang="ja-JP" dirty="0" smtClean="0"/>
          </a:p>
        </p:txBody>
      </p:sp>
      <p:pic>
        <p:nvPicPr>
          <p:cNvPr id="7" name="図 6" descr="TP_tmp.png"/>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bwMode="auto">
          <a:xfrm>
            <a:off x="1305106" y="1628800"/>
            <a:ext cx="6836866" cy="738477"/>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6" name="図 5" descr="TP_tmp.png"/>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bwMode="auto">
          <a:xfrm>
            <a:off x="1368184" y="3645024"/>
            <a:ext cx="2820112" cy="712149"/>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0" name="図 9" descr="TP_tmp.png"/>
          <p:cNvPicPr>
            <a:picLocks noChangeAspect="1"/>
          </p:cNvPicPr>
          <p:nvPr>
            <p:custDataLst>
              <p:tags r:id="rId3"/>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331641" y="2492897"/>
            <a:ext cx="3240360" cy="59822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8" name="図 7" descr="TP_tmp.png"/>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bwMode="auto">
          <a:xfrm>
            <a:off x="1387154" y="4430007"/>
            <a:ext cx="4985046" cy="655177"/>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extLst>
      <p:ext uri="{BB962C8B-B14F-4D97-AF65-F5344CB8AC3E}">
        <p14:creationId xmlns:p14="http://schemas.microsoft.com/office/powerpoint/2010/main" val="132642254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75823"/>
            <a:ext cx="3740446" cy="621487"/>
          </a:xfrm>
        </p:spPr>
        <p:txBody>
          <a:bodyPr>
            <a:normAutofit/>
          </a:bodyPr>
          <a:lstStyle/>
          <a:p>
            <a:pPr algn="l">
              <a:lnSpc>
                <a:spcPct val="80000"/>
              </a:lnSpc>
            </a:pPr>
            <a:r>
              <a:rPr lang="en-US" altLang="ja-JP" sz="2800" dirty="0" smtClean="0"/>
              <a:t>Pipeline </a:t>
            </a:r>
            <a:r>
              <a:rPr kumimoji="1" lang="en-US" altLang="ja-JP" sz="2800" dirty="0" smtClean="0"/>
              <a:t>Block Diagram</a:t>
            </a:r>
            <a:endParaRPr kumimoji="1" lang="ja-JP" altLang="en-US" sz="2800" dirty="0"/>
          </a:p>
        </p:txBody>
      </p:sp>
      <p:pic>
        <p:nvPicPr>
          <p:cNvPr id="3" name="図 2" descr="120619ForcePipe.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845"/>
            <a:ext cx="9144000" cy="6038491"/>
          </a:xfrm>
          <a:prstGeom prst="rect">
            <a:avLst/>
          </a:prstGeom>
        </p:spPr>
      </p:pic>
      <p:sp>
        <p:nvSpPr>
          <p:cNvPr id="4" name="テキスト ボックス 3"/>
          <p:cNvSpPr txBox="1"/>
          <p:nvPr/>
        </p:nvSpPr>
        <p:spPr>
          <a:xfrm>
            <a:off x="6717759" y="5445224"/>
            <a:ext cx="1382633" cy="369332"/>
          </a:xfrm>
          <a:prstGeom prst="rect">
            <a:avLst/>
          </a:prstGeom>
          <a:noFill/>
        </p:spPr>
        <p:txBody>
          <a:bodyPr wrap="none" rtlCol="0">
            <a:spAutoFit/>
          </a:bodyPr>
          <a:lstStyle/>
          <a:p>
            <a:r>
              <a:rPr kumimoji="1" lang="en-US" altLang="ja-JP" dirty="0" smtClean="0"/>
              <a:t>~28 stages</a:t>
            </a:r>
            <a:endParaRPr kumimoji="1" lang="ja-JP" altLang="en-US" dirty="0"/>
          </a:p>
        </p:txBody>
      </p:sp>
    </p:spTree>
    <p:extLst>
      <p:ext uri="{BB962C8B-B14F-4D97-AF65-F5344CB8AC3E}">
        <p14:creationId xmlns:p14="http://schemas.microsoft.com/office/powerpoint/2010/main" val="29942964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Pipeline speed</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Tentative performance</a:t>
            </a:r>
          </a:p>
          <a:p>
            <a:pPr lvl="1"/>
            <a:r>
              <a:rPr lang="en-US" altLang="ja-JP" dirty="0" smtClean="0"/>
              <a:t>8x8 pipelines </a:t>
            </a:r>
            <a:r>
              <a:rPr kumimoji="1" lang="en-US" altLang="ja-JP" dirty="0" smtClean="0"/>
              <a:t>@0.8GHz(worst case)</a:t>
            </a:r>
          </a:p>
          <a:p>
            <a:pPr marL="457200" lvl="1" indent="0">
              <a:buNone/>
            </a:pPr>
            <a:r>
              <a:rPr lang="en-US" altLang="ja-JP" dirty="0" smtClean="0"/>
              <a:t>	64x0.8=51.2 G interactions/sec</a:t>
            </a:r>
          </a:p>
          <a:p>
            <a:pPr marL="457200" lvl="1" indent="0">
              <a:buNone/>
            </a:pPr>
            <a:r>
              <a:rPr kumimoji="1" lang="en-US" altLang="ja-JP" dirty="0"/>
              <a:t>	</a:t>
            </a:r>
            <a:r>
              <a:rPr kumimoji="1" lang="en-US" altLang="ja-JP" dirty="0" smtClean="0"/>
              <a:t>512 chips = </a:t>
            </a:r>
            <a:r>
              <a:rPr lang="en-US" altLang="ja-JP" dirty="0" smtClean="0"/>
              <a:t>26</a:t>
            </a:r>
            <a:r>
              <a:rPr kumimoji="1" lang="en-US" altLang="ja-JP" dirty="0" smtClean="0"/>
              <a:t> T interactions/sec</a:t>
            </a:r>
          </a:p>
          <a:p>
            <a:pPr marL="457200" lvl="1" indent="0">
              <a:buNone/>
            </a:pPr>
            <a:r>
              <a:rPr lang="en-US" altLang="ja-JP" dirty="0"/>
              <a:t>	</a:t>
            </a:r>
            <a:r>
              <a:rPr kumimoji="1" lang="en-US" altLang="ja-JP" dirty="0" err="1" smtClean="0"/>
              <a:t>Lcell</a:t>
            </a:r>
            <a:r>
              <a:rPr kumimoji="1" lang="en-US" altLang="ja-JP" dirty="0" smtClean="0"/>
              <a:t>=</a:t>
            </a:r>
            <a:r>
              <a:rPr kumimoji="1" lang="en-US" altLang="ja-JP" dirty="0" err="1" smtClean="0"/>
              <a:t>Rc</a:t>
            </a:r>
            <a:r>
              <a:rPr kumimoji="1" lang="en-US" altLang="ja-JP" dirty="0" smtClean="0"/>
              <a:t>=12A, Half-shell ..2400 atoms</a:t>
            </a:r>
          </a:p>
          <a:p>
            <a:pPr marL="457200" lvl="1" indent="0">
              <a:buNone/>
            </a:pPr>
            <a:r>
              <a:rPr lang="en-US" altLang="ja-JP" dirty="0"/>
              <a:t>	</a:t>
            </a:r>
            <a:r>
              <a:rPr lang="en-US" altLang="ja-JP" dirty="0" smtClean="0"/>
              <a:t>10</a:t>
            </a:r>
            <a:r>
              <a:rPr lang="en-US" altLang="ja-JP" baseline="30000" dirty="0" smtClean="0"/>
              <a:t>5</a:t>
            </a:r>
            <a:r>
              <a:rPr lang="en-US" altLang="ja-JP" dirty="0" smtClean="0"/>
              <a:t> X 2400/ 26T ~ 9.2 </a:t>
            </a:r>
            <a:r>
              <a:rPr lang="en-US" altLang="ja-JP" dirty="0" err="1" smtClean="0"/>
              <a:t>μsec</a:t>
            </a:r>
            <a:endParaRPr lang="en-US" altLang="ja-JP" dirty="0" smtClean="0"/>
          </a:p>
          <a:p>
            <a:pPr lvl="1"/>
            <a:r>
              <a:rPr lang="en-US" altLang="ja-JP" dirty="0" smtClean="0"/>
              <a:t>Flops count ~50 operations / pipeline</a:t>
            </a:r>
          </a:p>
          <a:p>
            <a:pPr marL="457200" lvl="1" indent="0">
              <a:buNone/>
            </a:pPr>
            <a:r>
              <a:rPr lang="en-US" altLang="ja-JP" dirty="0"/>
              <a:t>	</a:t>
            </a:r>
            <a:r>
              <a:rPr lang="en-US" altLang="ja-JP" dirty="0" smtClean="0"/>
              <a:t>2.56 </a:t>
            </a:r>
            <a:r>
              <a:rPr lang="en-US" altLang="ja-JP" dirty="0" err="1" smtClean="0"/>
              <a:t>Tflops</a:t>
            </a:r>
            <a:r>
              <a:rPr lang="en-US" altLang="ja-JP" dirty="0" smtClean="0"/>
              <a:t>/chip</a:t>
            </a:r>
          </a:p>
          <a:p>
            <a:endParaRPr kumimoji="1" lang="ja-JP" altLang="en-US" dirty="0"/>
          </a:p>
        </p:txBody>
      </p:sp>
    </p:spTree>
    <p:extLst>
      <p:ext uri="{BB962C8B-B14F-4D97-AF65-F5344CB8AC3E}">
        <p14:creationId xmlns:p14="http://schemas.microsoft.com/office/powerpoint/2010/main" val="10983209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691680" y="4797152"/>
            <a:ext cx="5688632" cy="1728192"/>
          </a:xfrm>
          <a:prstGeom prst="rect">
            <a:avLst/>
          </a:prstGeom>
          <a:solidFill>
            <a:schemeClr val="accent4">
              <a:lumMod val="20000"/>
              <a:lumOff val="80000"/>
            </a:schemeClr>
          </a:solidFill>
          <a:ln>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p:nvSpPr>
        <p:spPr>
          <a:xfrm>
            <a:off x="6444208" y="908720"/>
            <a:ext cx="2448272" cy="3096344"/>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smtClean="0"/>
              <a:t>General-Purpose Core</a:t>
            </a:r>
            <a:endParaRPr kumimoji="1" lang="ja-JP" altLang="en-US" dirty="0"/>
          </a:p>
        </p:txBody>
      </p:sp>
      <p:sp>
        <p:nvSpPr>
          <p:cNvPr id="3" name="コンテンツ プレースホルダー 2"/>
          <p:cNvSpPr>
            <a:spLocks noGrp="1"/>
          </p:cNvSpPr>
          <p:nvPr>
            <p:ph idx="1"/>
          </p:nvPr>
        </p:nvSpPr>
        <p:spPr>
          <a:xfrm>
            <a:off x="179512" y="980728"/>
            <a:ext cx="8229600" cy="3600400"/>
          </a:xfrm>
        </p:spPr>
        <p:txBody>
          <a:bodyPr>
            <a:normAutofit/>
          </a:bodyPr>
          <a:lstStyle/>
          <a:p>
            <a:r>
              <a:rPr kumimoji="1" lang="en-US" altLang="ja-JP" sz="2800" dirty="0" err="1" smtClean="0"/>
              <a:t>Tensilica</a:t>
            </a:r>
            <a:r>
              <a:rPr kumimoji="1" lang="en-US" altLang="ja-JP" sz="2800" dirty="0" smtClean="0"/>
              <a:t> LX @ 0.6 GHz</a:t>
            </a:r>
          </a:p>
          <a:p>
            <a:r>
              <a:rPr kumimoji="1" lang="en-US" altLang="ja-JP" sz="2800" dirty="0" smtClean="0"/>
              <a:t>32bit integer / 32bit Floating</a:t>
            </a:r>
          </a:p>
          <a:p>
            <a:r>
              <a:rPr lang="en-US" altLang="ja-JP" sz="2800" dirty="0" smtClean="0"/>
              <a:t>4KB I-cache / 4KB D-cache</a:t>
            </a:r>
          </a:p>
          <a:p>
            <a:r>
              <a:rPr kumimoji="1" lang="en-US" altLang="ja-JP" sz="2800" dirty="0" smtClean="0"/>
              <a:t>8KB Local Memory</a:t>
            </a:r>
          </a:p>
          <a:p>
            <a:pPr lvl="1"/>
            <a:r>
              <a:rPr lang="en-US" altLang="ja-JP" sz="2400" dirty="0" smtClean="0"/>
              <a:t>DMA or PIF access</a:t>
            </a:r>
            <a:endParaRPr kumimoji="1" lang="en-US" altLang="ja-JP" sz="2400" dirty="0" smtClean="0"/>
          </a:p>
          <a:p>
            <a:r>
              <a:rPr lang="en-US" altLang="ja-JP" sz="2800" dirty="0" smtClean="0"/>
              <a:t>8KB Local Instruction Memory</a:t>
            </a:r>
          </a:p>
          <a:p>
            <a:pPr lvl="1"/>
            <a:r>
              <a:rPr kumimoji="1" lang="en-US" altLang="ja-JP" sz="2400" dirty="0" smtClean="0"/>
              <a:t>DMA read from 512KB Instruction memory</a:t>
            </a:r>
          </a:p>
          <a:p>
            <a:pPr lvl="1"/>
            <a:endParaRPr kumimoji="1" lang="ja-JP" altLang="en-US" sz="2400" dirty="0"/>
          </a:p>
        </p:txBody>
      </p:sp>
      <p:sp>
        <p:nvSpPr>
          <p:cNvPr id="4" name="正方形/長方形 3"/>
          <p:cNvSpPr/>
          <p:nvPr/>
        </p:nvSpPr>
        <p:spPr>
          <a:xfrm>
            <a:off x="6588224" y="1988840"/>
            <a:ext cx="2160240" cy="1008112"/>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smtClean="0"/>
              <a:t>Core</a:t>
            </a:r>
          </a:p>
          <a:p>
            <a:pPr algn="ctr"/>
            <a:endParaRPr lang="en-US" altLang="ja-JP" dirty="0"/>
          </a:p>
          <a:p>
            <a:pPr algn="ctr"/>
            <a:endParaRPr kumimoji="1" lang="en-US" altLang="ja-JP" dirty="0" smtClean="0"/>
          </a:p>
          <a:p>
            <a:pPr algn="ctr"/>
            <a:endParaRPr kumimoji="1" lang="en-US" altLang="ja-JP" dirty="0" smtClean="0"/>
          </a:p>
        </p:txBody>
      </p:sp>
      <p:sp>
        <p:nvSpPr>
          <p:cNvPr id="5" name="正方形/長方形 4"/>
          <p:cNvSpPr/>
          <p:nvPr/>
        </p:nvSpPr>
        <p:spPr>
          <a:xfrm>
            <a:off x="6588224" y="1124744"/>
            <a:ext cx="792088" cy="720080"/>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dirty="0" smtClean="0"/>
              <a:t>4KB</a:t>
            </a:r>
          </a:p>
          <a:p>
            <a:pPr algn="ctr"/>
            <a:r>
              <a:rPr lang="en-US" altLang="ja-JP" sz="1600" dirty="0" err="1" smtClean="0"/>
              <a:t>Dcache</a:t>
            </a:r>
            <a:endParaRPr kumimoji="1" lang="ja-JP" altLang="en-US" sz="1600" dirty="0"/>
          </a:p>
        </p:txBody>
      </p:sp>
      <p:sp>
        <p:nvSpPr>
          <p:cNvPr id="6" name="正方形/長方形 5"/>
          <p:cNvSpPr/>
          <p:nvPr/>
        </p:nvSpPr>
        <p:spPr>
          <a:xfrm>
            <a:off x="7524328" y="1124744"/>
            <a:ext cx="1224136" cy="720080"/>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t>8KB</a:t>
            </a:r>
          </a:p>
          <a:p>
            <a:pPr algn="ctr"/>
            <a:r>
              <a:rPr kumimoji="1" lang="en-US" altLang="ja-JP" dirty="0" smtClean="0"/>
              <a:t>D-ram</a:t>
            </a:r>
            <a:endParaRPr kumimoji="1" lang="ja-JP" altLang="en-US" dirty="0"/>
          </a:p>
        </p:txBody>
      </p:sp>
      <p:sp>
        <p:nvSpPr>
          <p:cNvPr id="7" name="正方形/長方形 6"/>
          <p:cNvSpPr/>
          <p:nvPr/>
        </p:nvSpPr>
        <p:spPr>
          <a:xfrm>
            <a:off x="6588224" y="3140968"/>
            <a:ext cx="792088" cy="720080"/>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dirty="0" smtClean="0"/>
              <a:t>4KB</a:t>
            </a:r>
          </a:p>
          <a:p>
            <a:pPr algn="ctr"/>
            <a:r>
              <a:rPr lang="en-US" altLang="ja-JP" sz="1600" dirty="0" err="1"/>
              <a:t>I</a:t>
            </a:r>
            <a:r>
              <a:rPr lang="en-US" altLang="ja-JP" sz="1600" dirty="0" err="1" smtClean="0"/>
              <a:t>cache</a:t>
            </a:r>
            <a:endParaRPr kumimoji="1" lang="ja-JP" altLang="en-US" sz="1600" dirty="0"/>
          </a:p>
        </p:txBody>
      </p:sp>
      <p:sp>
        <p:nvSpPr>
          <p:cNvPr id="8" name="正方形/長方形 7"/>
          <p:cNvSpPr/>
          <p:nvPr/>
        </p:nvSpPr>
        <p:spPr>
          <a:xfrm>
            <a:off x="7524328" y="3140968"/>
            <a:ext cx="1224136" cy="720080"/>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dirty="0" smtClean="0"/>
              <a:t>8KB</a:t>
            </a:r>
          </a:p>
          <a:p>
            <a:pPr algn="ctr"/>
            <a:r>
              <a:rPr lang="en-US" altLang="ja-JP" dirty="0"/>
              <a:t>I</a:t>
            </a:r>
            <a:r>
              <a:rPr kumimoji="1" lang="en-US" altLang="ja-JP" dirty="0" smtClean="0"/>
              <a:t>-ram</a:t>
            </a:r>
            <a:endParaRPr kumimoji="1" lang="ja-JP" altLang="en-US" dirty="0"/>
          </a:p>
        </p:txBody>
      </p:sp>
      <p:sp>
        <p:nvSpPr>
          <p:cNvPr id="10" name="テキスト ボックス 9"/>
          <p:cNvSpPr txBox="1"/>
          <p:nvPr/>
        </p:nvSpPr>
        <p:spPr>
          <a:xfrm>
            <a:off x="6417120" y="548680"/>
            <a:ext cx="747168" cy="369332"/>
          </a:xfrm>
          <a:prstGeom prst="rect">
            <a:avLst/>
          </a:prstGeom>
          <a:noFill/>
        </p:spPr>
        <p:txBody>
          <a:bodyPr wrap="none" rtlCol="0">
            <a:spAutoFit/>
          </a:bodyPr>
          <a:lstStyle/>
          <a:p>
            <a:r>
              <a:rPr kumimoji="1" lang="en-US" altLang="ja-JP" dirty="0" smtClean="0"/>
              <a:t>Core</a:t>
            </a:r>
            <a:endParaRPr kumimoji="1" lang="ja-JP" altLang="en-US" dirty="0"/>
          </a:p>
        </p:txBody>
      </p:sp>
      <p:sp>
        <p:nvSpPr>
          <p:cNvPr id="11" name="正方形/長方形 10"/>
          <p:cNvSpPr/>
          <p:nvPr/>
        </p:nvSpPr>
        <p:spPr>
          <a:xfrm>
            <a:off x="2843808" y="4941169"/>
            <a:ext cx="648072" cy="648072"/>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Core</a:t>
            </a:r>
            <a:endParaRPr kumimoji="1" lang="ja-JP" altLang="en-US" dirty="0">
              <a:solidFill>
                <a:schemeClr val="tx1"/>
              </a:solidFill>
            </a:endParaRPr>
          </a:p>
        </p:txBody>
      </p:sp>
      <p:sp>
        <p:nvSpPr>
          <p:cNvPr id="12" name="正方形/長方形 11"/>
          <p:cNvSpPr/>
          <p:nvPr/>
        </p:nvSpPr>
        <p:spPr>
          <a:xfrm>
            <a:off x="3635896" y="4941168"/>
            <a:ext cx="648072" cy="648072"/>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Core</a:t>
            </a:r>
            <a:endParaRPr kumimoji="1" lang="ja-JP" altLang="en-US" dirty="0">
              <a:solidFill>
                <a:schemeClr val="tx1"/>
              </a:solidFill>
            </a:endParaRPr>
          </a:p>
        </p:txBody>
      </p:sp>
      <p:sp>
        <p:nvSpPr>
          <p:cNvPr id="13" name="正方形/長方形 12"/>
          <p:cNvSpPr/>
          <p:nvPr/>
        </p:nvSpPr>
        <p:spPr>
          <a:xfrm>
            <a:off x="2843808" y="5733256"/>
            <a:ext cx="648072" cy="648072"/>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Core</a:t>
            </a:r>
            <a:endParaRPr kumimoji="1" lang="ja-JP" altLang="en-US" dirty="0">
              <a:solidFill>
                <a:schemeClr val="tx1"/>
              </a:solidFill>
            </a:endParaRPr>
          </a:p>
        </p:txBody>
      </p:sp>
      <p:sp>
        <p:nvSpPr>
          <p:cNvPr id="14" name="正方形/長方形 13"/>
          <p:cNvSpPr/>
          <p:nvPr/>
        </p:nvSpPr>
        <p:spPr>
          <a:xfrm>
            <a:off x="3635896" y="5733255"/>
            <a:ext cx="648072" cy="648072"/>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Core</a:t>
            </a:r>
            <a:endParaRPr kumimoji="1" lang="ja-JP" altLang="en-US" dirty="0">
              <a:solidFill>
                <a:schemeClr val="tx1"/>
              </a:solidFill>
            </a:endParaRPr>
          </a:p>
        </p:txBody>
      </p:sp>
      <p:sp>
        <p:nvSpPr>
          <p:cNvPr id="15" name="正方形/長方形 14"/>
          <p:cNvSpPr/>
          <p:nvPr/>
        </p:nvSpPr>
        <p:spPr>
          <a:xfrm>
            <a:off x="4427984" y="4941169"/>
            <a:ext cx="648072" cy="648072"/>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Core</a:t>
            </a:r>
            <a:endParaRPr kumimoji="1" lang="ja-JP" altLang="en-US" dirty="0">
              <a:solidFill>
                <a:schemeClr val="tx1"/>
              </a:solidFill>
            </a:endParaRPr>
          </a:p>
        </p:txBody>
      </p:sp>
      <p:sp>
        <p:nvSpPr>
          <p:cNvPr id="16" name="正方形/長方形 15"/>
          <p:cNvSpPr/>
          <p:nvPr/>
        </p:nvSpPr>
        <p:spPr>
          <a:xfrm>
            <a:off x="5220072" y="4941168"/>
            <a:ext cx="648072" cy="648072"/>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Core</a:t>
            </a:r>
            <a:endParaRPr kumimoji="1" lang="ja-JP" altLang="en-US" dirty="0">
              <a:solidFill>
                <a:schemeClr val="tx1"/>
              </a:solidFill>
            </a:endParaRPr>
          </a:p>
        </p:txBody>
      </p:sp>
      <p:sp>
        <p:nvSpPr>
          <p:cNvPr id="17" name="正方形/長方形 16"/>
          <p:cNvSpPr/>
          <p:nvPr/>
        </p:nvSpPr>
        <p:spPr>
          <a:xfrm>
            <a:off x="4427984" y="5733256"/>
            <a:ext cx="648072" cy="648072"/>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Core</a:t>
            </a:r>
            <a:endParaRPr kumimoji="1" lang="ja-JP" altLang="en-US" dirty="0">
              <a:solidFill>
                <a:schemeClr val="tx1"/>
              </a:solidFill>
            </a:endParaRPr>
          </a:p>
        </p:txBody>
      </p:sp>
      <p:sp>
        <p:nvSpPr>
          <p:cNvPr id="18" name="正方形/長方形 17"/>
          <p:cNvSpPr/>
          <p:nvPr/>
        </p:nvSpPr>
        <p:spPr>
          <a:xfrm>
            <a:off x="5220072" y="5733255"/>
            <a:ext cx="648072" cy="648072"/>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Core</a:t>
            </a:r>
            <a:endParaRPr kumimoji="1" lang="ja-JP" altLang="en-US" dirty="0">
              <a:solidFill>
                <a:schemeClr val="tx1"/>
              </a:solidFill>
            </a:endParaRPr>
          </a:p>
        </p:txBody>
      </p:sp>
      <p:sp>
        <p:nvSpPr>
          <p:cNvPr id="19" name="正方形/長方形 18"/>
          <p:cNvSpPr/>
          <p:nvPr/>
        </p:nvSpPr>
        <p:spPr>
          <a:xfrm>
            <a:off x="6084168" y="4941168"/>
            <a:ext cx="1080120" cy="432048"/>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dirty="0" smtClean="0"/>
              <a:t>DMAC</a:t>
            </a:r>
            <a:endParaRPr kumimoji="1" lang="ja-JP" altLang="en-US" dirty="0"/>
          </a:p>
        </p:txBody>
      </p:sp>
      <p:sp>
        <p:nvSpPr>
          <p:cNvPr id="20" name="正方形/長方形 19"/>
          <p:cNvSpPr/>
          <p:nvPr/>
        </p:nvSpPr>
        <p:spPr>
          <a:xfrm>
            <a:off x="6084168" y="5949280"/>
            <a:ext cx="1080120" cy="432048"/>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dirty="0" smtClean="0"/>
              <a:t>Queue IF</a:t>
            </a:r>
            <a:endParaRPr kumimoji="1" lang="ja-JP" altLang="en-US" dirty="0"/>
          </a:p>
        </p:txBody>
      </p:sp>
      <p:sp>
        <p:nvSpPr>
          <p:cNvPr id="21" name="正方形/長方形 20"/>
          <p:cNvSpPr/>
          <p:nvPr/>
        </p:nvSpPr>
        <p:spPr>
          <a:xfrm>
            <a:off x="6732240" y="2276872"/>
            <a:ext cx="10801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1600" dirty="0" smtClean="0"/>
              <a:t>Integer</a:t>
            </a:r>
            <a:endParaRPr kumimoji="1" lang="ja-JP" altLang="en-US" sz="1600" dirty="0"/>
          </a:p>
        </p:txBody>
      </p:sp>
      <p:sp>
        <p:nvSpPr>
          <p:cNvPr id="22" name="正方形/長方形 21"/>
          <p:cNvSpPr/>
          <p:nvPr/>
        </p:nvSpPr>
        <p:spPr>
          <a:xfrm>
            <a:off x="6732240" y="2636912"/>
            <a:ext cx="10801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1600" dirty="0" smtClean="0"/>
              <a:t>Floating</a:t>
            </a:r>
            <a:endParaRPr kumimoji="1" lang="ja-JP" altLang="en-US" sz="1600" dirty="0"/>
          </a:p>
        </p:txBody>
      </p:sp>
      <p:sp>
        <p:nvSpPr>
          <p:cNvPr id="23" name="正方形/長方形 22"/>
          <p:cNvSpPr/>
          <p:nvPr/>
        </p:nvSpPr>
        <p:spPr>
          <a:xfrm>
            <a:off x="7884368" y="2276872"/>
            <a:ext cx="720080" cy="6480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600" dirty="0" smtClean="0"/>
              <a:t>Queue</a:t>
            </a:r>
            <a:endParaRPr kumimoji="1" lang="ja-JP" altLang="en-US" sz="1600" dirty="0"/>
          </a:p>
        </p:txBody>
      </p:sp>
      <p:sp>
        <p:nvSpPr>
          <p:cNvPr id="24" name="正方形/長方形 23"/>
          <p:cNvSpPr/>
          <p:nvPr/>
        </p:nvSpPr>
        <p:spPr>
          <a:xfrm>
            <a:off x="6084168" y="5445224"/>
            <a:ext cx="1080120" cy="432048"/>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t>P</a:t>
            </a:r>
            <a:r>
              <a:rPr kumimoji="1" lang="en-US" altLang="ja-JP" dirty="0" smtClean="0"/>
              <a:t>IF</a:t>
            </a:r>
            <a:endParaRPr kumimoji="1" lang="ja-JP" altLang="en-US" dirty="0"/>
          </a:p>
        </p:txBody>
      </p:sp>
      <p:sp>
        <p:nvSpPr>
          <p:cNvPr id="26" name="正方形/長方形 25"/>
          <p:cNvSpPr/>
          <p:nvPr/>
        </p:nvSpPr>
        <p:spPr>
          <a:xfrm>
            <a:off x="1907704" y="4941168"/>
            <a:ext cx="792088" cy="792088"/>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sz="1600" dirty="0" err="1" smtClean="0"/>
              <a:t>Inst</a:t>
            </a:r>
            <a:r>
              <a:rPr kumimoji="1" lang="en-US" altLang="ja-JP" sz="1600" dirty="0" smtClean="0"/>
              <a:t>-ruction</a:t>
            </a:r>
          </a:p>
          <a:p>
            <a:pPr algn="ctr"/>
            <a:r>
              <a:rPr lang="en-US" altLang="ja-JP" sz="1600" dirty="0" smtClean="0"/>
              <a:t>DMAC</a:t>
            </a:r>
            <a:endParaRPr kumimoji="1" lang="en-US" altLang="ja-JP" sz="1600" dirty="0" smtClean="0"/>
          </a:p>
        </p:txBody>
      </p:sp>
      <p:sp>
        <p:nvSpPr>
          <p:cNvPr id="28" name="テキスト ボックス 27"/>
          <p:cNvSpPr txBox="1"/>
          <p:nvPr/>
        </p:nvSpPr>
        <p:spPr>
          <a:xfrm>
            <a:off x="1691680" y="4437112"/>
            <a:ext cx="1200379" cy="369332"/>
          </a:xfrm>
          <a:prstGeom prst="rect">
            <a:avLst/>
          </a:prstGeom>
          <a:noFill/>
        </p:spPr>
        <p:txBody>
          <a:bodyPr wrap="none" rtlCol="0">
            <a:spAutoFit/>
          </a:bodyPr>
          <a:lstStyle/>
          <a:p>
            <a:r>
              <a:rPr kumimoji="1" lang="en-US" altLang="ja-JP" dirty="0" smtClean="0"/>
              <a:t>GP Block</a:t>
            </a:r>
            <a:endParaRPr kumimoji="1" lang="ja-JP" altLang="en-US" dirty="0"/>
          </a:p>
        </p:txBody>
      </p:sp>
      <p:sp>
        <p:nvSpPr>
          <p:cNvPr id="29" name="正方形/長方形 28"/>
          <p:cNvSpPr/>
          <p:nvPr/>
        </p:nvSpPr>
        <p:spPr>
          <a:xfrm>
            <a:off x="1907704" y="5805264"/>
            <a:ext cx="792088" cy="57606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sz="1600" dirty="0" smtClean="0"/>
              <a:t>Barrier</a:t>
            </a:r>
          </a:p>
        </p:txBody>
      </p:sp>
      <p:sp>
        <p:nvSpPr>
          <p:cNvPr id="30" name="左右矢印 29"/>
          <p:cNvSpPr/>
          <p:nvPr/>
        </p:nvSpPr>
        <p:spPr>
          <a:xfrm>
            <a:off x="7164288" y="5229200"/>
            <a:ext cx="720080" cy="36004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左右矢印 30"/>
          <p:cNvSpPr/>
          <p:nvPr/>
        </p:nvSpPr>
        <p:spPr>
          <a:xfrm>
            <a:off x="7164288" y="5949280"/>
            <a:ext cx="720080" cy="36004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7956041" y="5013176"/>
            <a:ext cx="1080455" cy="646331"/>
          </a:xfrm>
          <a:prstGeom prst="rect">
            <a:avLst/>
          </a:prstGeom>
          <a:noFill/>
        </p:spPr>
        <p:txBody>
          <a:bodyPr wrap="none" rtlCol="0">
            <a:spAutoFit/>
          </a:bodyPr>
          <a:lstStyle/>
          <a:p>
            <a:r>
              <a:rPr kumimoji="1" lang="en-US" altLang="ja-JP" dirty="0" smtClean="0"/>
              <a:t>Global</a:t>
            </a:r>
          </a:p>
          <a:p>
            <a:r>
              <a:rPr lang="en-US" altLang="ja-JP" dirty="0" smtClean="0"/>
              <a:t>Memory</a:t>
            </a:r>
            <a:endParaRPr kumimoji="1" lang="ja-JP" altLang="en-US" dirty="0"/>
          </a:p>
        </p:txBody>
      </p:sp>
      <p:sp>
        <p:nvSpPr>
          <p:cNvPr id="33" name="テキスト ボックス 32"/>
          <p:cNvSpPr txBox="1"/>
          <p:nvPr/>
        </p:nvSpPr>
        <p:spPr>
          <a:xfrm>
            <a:off x="7956376" y="5805264"/>
            <a:ext cx="1285927" cy="646331"/>
          </a:xfrm>
          <a:prstGeom prst="rect">
            <a:avLst/>
          </a:prstGeom>
          <a:solidFill>
            <a:schemeClr val="bg1"/>
          </a:solidFill>
        </p:spPr>
        <p:txBody>
          <a:bodyPr wrap="none" rtlCol="0">
            <a:spAutoFit/>
          </a:bodyPr>
          <a:lstStyle/>
          <a:p>
            <a:r>
              <a:rPr kumimoji="1" lang="en-US" altLang="ja-JP" dirty="0" smtClean="0"/>
              <a:t>Control</a:t>
            </a:r>
          </a:p>
          <a:p>
            <a:r>
              <a:rPr lang="en-US" altLang="ja-JP" dirty="0" smtClean="0"/>
              <a:t>Processor</a:t>
            </a:r>
            <a:endParaRPr kumimoji="1" lang="ja-JP" altLang="en-US" dirty="0"/>
          </a:p>
        </p:txBody>
      </p:sp>
      <p:sp>
        <p:nvSpPr>
          <p:cNvPr id="34" name="左右矢印 33"/>
          <p:cNvSpPr/>
          <p:nvPr/>
        </p:nvSpPr>
        <p:spPr>
          <a:xfrm>
            <a:off x="1187624" y="5157192"/>
            <a:ext cx="720080" cy="360040"/>
          </a:xfrm>
          <a:prstGeom prst="lef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5496" y="5013176"/>
            <a:ext cx="1303966" cy="646331"/>
          </a:xfrm>
          <a:prstGeom prst="rect">
            <a:avLst/>
          </a:prstGeom>
          <a:noFill/>
        </p:spPr>
        <p:txBody>
          <a:bodyPr wrap="none" rtlCol="0">
            <a:spAutoFit/>
          </a:bodyPr>
          <a:lstStyle/>
          <a:p>
            <a:r>
              <a:rPr kumimoji="1" lang="en-US" altLang="ja-JP" dirty="0" smtClean="0"/>
              <a:t>Instruction</a:t>
            </a:r>
          </a:p>
          <a:p>
            <a:r>
              <a:rPr lang="en-US" altLang="ja-JP" dirty="0" smtClean="0"/>
              <a:t>Memory</a:t>
            </a:r>
          </a:p>
        </p:txBody>
      </p:sp>
    </p:spTree>
    <p:extLst>
      <p:ext uri="{BB962C8B-B14F-4D97-AF65-F5344CB8AC3E}">
        <p14:creationId xmlns:p14="http://schemas.microsoft.com/office/powerpoint/2010/main" val="13147903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Synchronization</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8-core synchronization unit</a:t>
            </a:r>
          </a:p>
          <a:p>
            <a:r>
              <a:rPr lang="en-US" altLang="ja-JP" dirty="0" err="1" smtClean="0"/>
              <a:t>Tensilica</a:t>
            </a:r>
            <a:r>
              <a:rPr lang="en-US" altLang="ja-JP" dirty="0" smtClean="0"/>
              <a:t> Queue-based synchronization</a:t>
            </a:r>
          </a:p>
          <a:p>
            <a:pPr marL="0" indent="0">
              <a:buNone/>
            </a:pPr>
            <a:r>
              <a:rPr lang="en-US" altLang="ja-JP" dirty="0"/>
              <a:t>	</a:t>
            </a:r>
            <a:r>
              <a:rPr lang="en-US" altLang="ja-JP" dirty="0" smtClean="0"/>
              <a:t>send messages </a:t>
            </a:r>
          </a:p>
          <a:p>
            <a:pPr lvl="1"/>
            <a:r>
              <a:rPr lang="en-US" altLang="ja-JP" dirty="0" smtClean="0"/>
              <a:t>Pipeline → Control GP</a:t>
            </a:r>
          </a:p>
          <a:p>
            <a:pPr lvl="1"/>
            <a:r>
              <a:rPr lang="en-US" altLang="ja-JP" dirty="0" smtClean="0"/>
              <a:t>Network IF → Control GP</a:t>
            </a:r>
          </a:p>
          <a:p>
            <a:pPr lvl="1"/>
            <a:r>
              <a:rPr lang="en-US" altLang="ja-JP" dirty="0" smtClean="0"/>
              <a:t>GP</a:t>
            </a:r>
            <a:r>
              <a:rPr lang="en-US" altLang="ja-JP" dirty="0"/>
              <a:t> </a:t>
            </a:r>
            <a:r>
              <a:rPr lang="en-US" altLang="ja-JP" dirty="0" smtClean="0"/>
              <a:t>Block → Control GP</a:t>
            </a:r>
          </a:p>
          <a:p>
            <a:r>
              <a:rPr lang="en-US" altLang="ja-JP" dirty="0" smtClean="0"/>
              <a:t>Synchronization at memory </a:t>
            </a:r>
          </a:p>
          <a:p>
            <a:pPr marL="0" indent="0">
              <a:buNone/>
            </a:pPr>
            <a:r>
              <a:rPr lang="en-US" altLang="ja-JP" dirty="0"/>
              <a:t>	</a:t>
            </a:r>
            <a:r>
              <a:rPr lang="en-US" altLang="ja-JP" dirty="0" smtClean="0"/>
              <a:t>– accumulation at memory</a:t>
            </a:r>
            <a:endParaRPr kumimoji="1" lang="ja-JP" altLang="en-US" dirty="0"/>
          </a:p>
        </p:txBody>
      </p:sp>
    </p:spTree>
    <p:extLst>
      <p:ext uri="{BB962C8B-B14F-4D97-AF65-F5344CB8AC3E}">
        <p14:creationId xmlns:p14="http://schemas.microsoft.com/office/powerpoint/2010/main" val="23752166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Network Latency</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Current latency</a:t>
            </a:r>
          </a:p>
          <a:p>
            <a:pPr marL="0" indent="0">
              <a:buNone/>
            </a:pPr>
            <a:r>
              <a:rPr lang="en-US" altLang="ja-JP" dirty="0"/>
              <a:t>	</a:t>
            </a:r>
            <a:r>
              <a:rPr lang="en-US" altLang="ja-JP" dirty="0" smtClean="0"/>
              <a:t>~ 400 ns</a:t>
            </a:r>
          </a:p>
          <a:p>
            <a:pPr marL="0" indent="0">
              <a:buNone/>
            </a:pPr>
            <a:r>
              <a:rPr lang="en-US" altLang="ja-JP" dirty="0"/>
              <a:t>	</a:t>
            </a:r>
            <a:r>
              <a:rPr lang="en-US" altLang="ja-JP" dirty="0" smtClean="0"/>
              <a:t>Kick network interface</a:t>
            </a:r>
          </a:p>
          <a:p>
            <a:pPr marL="0" indent="0">
              <a:buNone/>
            </a:pPr>
            <a:r>
              <a:rPr lang="en-US" altLang="ja-JP" dirty="0"/>
              <a:t>	</a:t>
            </a:r>
            <a:r>
              <a:rPr lang="en-US" altLang="ja-JP" dirty="0" smtClean="0"/>
              <a:t>→ Read global memory </a:t>
            </a:r>
          </a:p>
          <a:p>
            <a:pPr marL="0" indent="0">
              <a:buNone/>
            </a:pPr>
            <a:r>
              <a:rPr lang="en-US" altLang="ja-JP" dirty="0"/>
              <a:t>	</a:t>
            </a:r>
            <a:r>
              <a:rPr lang="en-US" altLang="ja-JP" dirty="0" smtClean="0"/>
              <a:t>→ Finish transaction of 512B packet</a:t>
            </a:r>
          </a:p>
          <a:p>
            <a:pPr marL="0" indent="0">
              <a:buNone/>
            </a:pPr>
            <a:r>
              <a:rPr lang="en-US" altLang="ja-JP" dirty="0"/>
              <a:t>	</a:t>
            </a:r>
            <a:r>
              <a:rPr lang="en-US" altLang="ja-JP" dirty="0" smtClean="0"/>
              <a:t>	to the nearest chip’s global memory</a:t>
            </a:r>
          </a:p>
          <a:p>
            <a:pPr marL="0" indent="0">
              <a:buNone/>
            </a:pPr>
            <a:r>
              <a:rPr kumimoji="1" lang="en-US" altLang="ja-JP" dirty="0"/>
              <a:t>	</a:t>
            </a:r>
            <a:r>
              <a:rPr kumimoji="1" lang="en-US" altLang="ja-JP" sz="2800" i="1" dirty="0" smtClean="0"/>
              <a:t>Latency in optical modules </a:t>
            </a:r>
            <a:r>
              <a:rPr lang="en-US" altLang="ja-JP" sz="2800" i="1" dirty="0" smtClean="0"/>
              <a:t>is not included</a:t>
            </a:r>
          </a:p>
          <a:p>
            <a:r>
              <a:rPr kumimoji="1" lang="en-US" altLang="ja-JP" dirty="0" smtClean="0"/>
              <a:t>Larger than we anticipated…</a:t>
            </a:r>
            <a:endParaRPr kumimoji="1" lang="ja-JP" altLang="en-US" dirty="0"/>
          </a:p>
        </p:txBody>
      </p:sp>
    </p:spTree>
    <p:extLst>
      <p:ext uri="{BB962C8B-B14F-4D97-AF65-F5344CB8AC3E}">
        <p14:creationId xmlns:p14="http://schemas.microsoft.com/office/powerpoint/2010/main" val="3470312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Power Dissipation (Tentative)</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smtClean="0"/>
              <a:t>Dynamic Power (Worst) &lt; 40W</a:t>
            </a:r>
          </a:p>
          <a:p>
            <a:pPr lvl="1"/>
            <a:r>
              <a:rPr lang="en-US" altLang="ja-JP" dirty="0" smtClean="0"/>
              <a:t>Pipeline						~ 50%					</a:t>
            </a:r>
          </a:p>
          <a:p>
            <a:pPr lvl="1"/>
            <a:r>
              <a:rPr lang="en-US" altLang="ja-JP" dirty="0" smtClean="0"/>
              <a:t>General-purpose core		~ 17%</a:t>
            </a:r>
          </a:p>
          <a:p>
            <a:pPr lvl="1"/>
            <a:r>
              <a:rPr lang="en-US" altLang="ja-JP" dirty="0" smtClean="0"/>
              <a:t>Others							~ 33%</a:t>
            </a:r>
          </a:p>
          <a:p>
            <a:r>
              <a:rPr kumimoji="1" lang="en-US" altLang="ja-JP" dirty="0" smtClean="0"/>
              <a:t>Static (Leakage) Power </a:t>
            </a:r>
          </a:p>
          <a:p>
            <a:pPr lvl="1"/>
            <a:r>
              <a:rPr kumimoji="1" lang="en-US" altLang="ja-JP" dirty="0" smtClean="0"/>
              <a:t>Typical ~5W, Worst ~30W</a:t>
            </a:r>
          </a:p>
          <a:p>
            <a:r>
              <a:rPr kumimoji="1" lang="en-US" altLang="ja-JP" dirty="0" smtClean="0"/>
              <a:t>~ 50 </a:t>
            </a:r>
            <a:r>
              <a:rPr kumimoji="1" lang="en-US" altLang="ja-JP" dirty="0" err="1" smtClean="0"/>
              <a:t>Gflops</a:t>
            </a:r>
            <a:r>
              <a:rPr kumimoji="1" lang="en-US" altLang="ja-JP" dirty="0" smtClean="0"/>
              <a:t>/W</a:t>
            </a:r>
          </a:p>
          <a:p>
            <a:pPr lvl="1"/>
            <a:r>
              <a:rPr lang="en-US" altLang="ja-JP" dirty="0" smtClean="0"/>
              <a:t>Low precision</a:t>
            </a:r>
          </a:p>
          <a:p>
            <a:pPr lvl="1"/>
            <a:r>
              <a:rPr kumimoji="1" lang="en-US" altLang="ja-JP" dirty="0" smtClean="0"/>
              <a:t>Highly-parallel operation at modest speed</a:t>
            </a:r>
          </a:p>
          <a:p>
            <a:pPr lvl="1"/>
            <a:r>
              <a:rPr lang="en-US" altLang="ja-JP" dirty="0" smtClean="0"/>
              <a:t>Energy for data movement is small in pipeline</a:t>
            </a:r>
            <a:endParaRPr kumimoji="1" lang="en-US" altLang="ja-JP" dirty="0" smtClean="0"/>
          </a:p>
          <a:p>
            <a:endParaRPr kumimoji="1" lang="en-US" altLang="ja-JP" dirty="0" smtClean="0"/>
          </a:p>
          <a:p>
            <a:endParaRPr kumimoji="1" lang="ja-JP" altLang="en-US" dirty="0"/>
          </a:p>
        </p:txBody>
      </p:sp>
    </p:spTree>
    <p:extLst>
      <p:ext uri="{BB962C8B-B14F-4D97-AF65-F5344CB8AC3E}">
        <p14:creationId xmlns:p14="http://schemas.microsoft.com/office/powerpoint/2010/main" val="30741264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Accelerators for Scientific Simulations(2):</a:t>
            </a:r>
            <a:br>
              <a:rPr kumimoji="1" lang="en-US" altLang="ja-JP" dirty="0" smtClean="0"/>
            </a:br>
            <a:r>
              <a:rPr kumimoji="1" lang="en-US" altLang="ja-JP" dirty="0" smtClean="0"/>
              <a:t>FPGA-based Systems</a:t>
            </a:r>
            <a:endParaRPr kumimoji="1" lang="ja-JP" altLang="en-US" dirty="0"/>
          </a:p>
        </p:txBody>
      </p:sp>
      <p:sp>
        <p:nvSpPr>
          <p:cNvPr id="3" name="コンテンツ プレースホルダ 2"/>
          <p:cNvSpPr>
            <a:spLocks noGrp="1"/>
          </p:cNvSpPr>
          <p:nvPr>
            <p:ph idx="1"/>
          </p:nvPr>
        </p:nvSpPr>
        <p:spPr/>
        <p:txBody>
          <a:bodyPr>
            <a:normAutofit/>
          </a:bodyPr>
          <a:lstStyle/>
          <a:p>
            <a:r>
              <a:rPr lang="en-US" altLang="ja-JP" dirty="0" smtClean="0"/>
              <a:t>Splash</a:t>
            </a:r>
          </a:p>
          <a:p>
            <a:r>
              <a:rPr kumimoji="1" lang="en-US" altLang="ja-JP" dirty="0" smtClean="0"/>
              <a:t>m-TIS II</a:t>
            </a:r>
          </a:p>
          <a:p>
            <a:r>
              <a:rPr lang="en-US" altLang="ja-JP" dirty="0" smtClean="0"/>
              <a:t>Edinburgh</a:t>
            </a:r>
          </a:p>
          <a:p>
            <a:r>
              <a:rPr lang="en-US" altLang="ja-JP" dirty="0" smtClean="0"/>
              <a:t>Heidelberg</a:t>
            </a:r>
          </a:p>
        </p:txBody>
      </p:sp>
      <p:pic>
        <p:nvPicPr>
          <p:cNvPr id="1026" name="Picture 2" descr="C:\Users\taiji\Desktop\m-TIS2\BW.jpg"/>
          <p:cNvPicPr>
            <a:picLocks noChangeAspect="1" noChangeArrowheads="1"/>
          </p:cNvPicPr>
          <p:nvPr/>
        </p:nvPicPr>
        <p:blipFill>
          <a:blip r:embed="rId3" cstate="print"/>
          <a:srcRect/>
          <a:stretch>
            <a:fillRect/>
          </a:stretch>
        </p:blipFill>
        <p:spPr bwMode="auto">
          <a:xfrm>
            <a:off x="3214678" y="1340768"/>
            <a:ext cx="5643602" cy="4552392"/>
          </a:xfrm>
          <a:prstGeom prst="rect">
            <a:avLst/>
          </a:prstGeom>
          <a:noFill/>
        </p:spPr>
      </p:pic>
    </p:spTree>
    <p:extLst>
      <p:ext uri="{BB962C8B-B14F-4D97-AF65-F5344CB8AC3E}">
        <p14:creationId xmlns:p14="http://schemas.microsoft.com/office/powerpoint/2010/main" val="13526359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Cost</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Development (including the first system)</a:t>
            </a:r>
          </a:p>
          <a:p>
            <a:pPr lvl="1"/>
            <a:r>
              <a:rPr lang="en-US" altLang="ja-JP" dirty="0" smtClean="0"/>
              <a:t>~ 9M$</a:t>
            </a:r>
          </a:p>
          <a:p>
            <a:r>
              <a:rPr lang="en-US" altLang="ja-JP" dirty="0" smtClean="0"/>
              <a:t>Reproduction</a:t>
            </a:r>
          </a:p>
          <a:p>
            <a:pPr lvl="1"/>
            <a:r>
              <a:rPr kumimoji="1" lang="en-US" altLang="ja-JP" dirty="0" smtClean="0"/>
              <a:t>2.5 ~ 3M$ (Not sales price) </a:t>
            </a:r>
          </a:p>
          <a:p>
            <a:pPr lvl="2"/>
            <a:r>
              <a:rPr lang="en-US" altLang="ja-JP" dirty="0" smtClean="0"/>
              <a:t>0.6~1M$		</a:t>
            </a:r>
            <a:r>
              <a:rPr lang="en-US" altLang="ja-JP" dirty="0" err="1" smtClean="0"/>
              <a:t>SoC</a:t>
            </a:r>
            <a:endParaRPr lang="en-US" altLang="ja-JP" dirty="0" smtClean="0"/>
          </a:p>
          <a:p>
            <a:pPr lvl="2"/>
            <a:r>
              <a:rPr lang="en-US" altLang="ja-JP" dirty="0" smtClean="0"/>
              <a:t>~1M$ 		Optical components</a:t>
            </a:r>
          </a:p>
          <a:p>
            <a:pPr lvl="2"/>
            <a:r>
              <a:rPr kumimoji="1" lang="en-US" altLang="ja-JP" dirty="0" smtClean="0"/>
              <a:t>0.8~1M$		Other parts</a:t>
            </a:r>
          </a:p>
          <a:p>
            <a:pPr lvl="2"/>
            <a:r>
              <a:rPr lang="en-US" altLang="ja-JP" dirty="0" smtClean="0"/>
              <a:t>~0.1M$		Host computer</a:t>
            </a:r>
            <a:endParaRPr kumimoji="1" lang="ja-JP" altLang="en-US" dirty="0"/>
          </a:p>
        </p:txBody>
      </p:sp>
    </p:spTree>
    <p:extLst>
      <p:ext uri="{BB962C8B-B14F-4D97-AF65-F5344CB8AC3E}">
        <p14:creationId xmlns:p14="http://schemas.microsoft.com/office/powerpoint/2010/main" val="306253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Schedule</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First signoff 		~ 2012 July</a:t>
            </a:r>
          </a:p>
          <a:p>
            <a:r>
              <a:rPr kumimoji="1" lang="en-US" altLang="ja-JP" dirty="0" smtClean="0"/>
              <a:t>Chip delivery 	</a:t>
            </a:r>
            <a:r>
              <a:rPr lang="en-US" altLang="ja-JP" dirty="0"/>
              <a:t>	</a:t>
            </a:r>
            <a:r>
              <a:rPr kumimoji="1" lang="en-US" altLang="ja-JP" dirty="0" smtClean="0"/>
              <a:t>~ 2H 2012 </a:t>
            </a:r>
          </a:p>
          <a:p>
            <a:r>
              <a:rPr lang="en-US" altLang="ja-JP" dirty="0" smtClean="0"/>
              <a:t>System 				~ 1H 2013</a:t>
            </a:r>
          </a:p>
          <a:p>
            <a:r>
              <a:rPr kumimoji="1" lang="en-US" altLang="ja-JP" dirty="0" smtClean="0"/>
              <a:t>SDK					~ 2H 2012</a:t>
            </a:r>
          </a:p>
          <a:p>
            <a:r>
              <a:rPr lang="en-US" altLang="ja-JP" dirty="0" smtClean="0"/>
              <a:t>Software				~ 1H 2014</a:t>
            </a:r>
          </a:p>
          <a:p>
            <a:endParaRPr kumimoji="1" lang="en-US" altLang="ja-JP" dirty="0"/>
          </a:p>
          <a:p>
            <a:pPr marL="0" indent="0">
              <a:buNone/>
            </a:pPr>
            <a:r>
              <a:rPr kumimoji="1" lang="en-US" altLang="ja-JP" i="1" dirty="0" smtClean="0"/>
              <a:t>Collaborators welcome!</a:t>
            </a:r>
            <a:endParaRPr kumimoji="1" lang="ja-JP" altLang="en-US" i="1" dirty="0"/>
          </a:p>
        </p:txBody>
      </p:sp>
    </p:spTree>
    <p:extLst>
      <p:ext uri="{BB962C8B-B14F-4D97-AF65-F5344CB8AC3E}">
        <p14:creationId xmlns:p14="http://schemas.microsoft.com/office/powerpoint/2010/main" val="3325921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Reflection</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en-US" altLang="ja-JP" dirty="0" smtClean="0"/>
              <a:t>Though </a:t>
            </a:r>
            <a:r>
              <a:rPr lang="en-US" altLang="ja-JP" dirty="0" smtClean="0"/>
              <a:t>the design is not finished yet…</a:t>
            </a:r>
          </a:p>
          <a:p>
            <a:r>
              <a:rPr lang="en-US" altLang="ja-JP" dirty="0" smtClean="0"/>
              <a:t>Latency in Memory Subsystem</a:t>
            </a:r>
          </a:p>
          <a:p>
            <a:pPr lvl="1"/>
            <a:r>
              <a:rPr lang="en-US" altLang="ja-JP" dirty="0" smtClean="0"/>
              <a:t>More distribution inside </a:t>
            </a:r>
            <a:r>
              <a:rPr lang="en-US" altLang="ja-JP" dirty="0" err="1" smtClean="0"/>
              <a:t>SoC</a:t>
            </a:r>
            <a:endParaRPr lang="en-US" altLang="ja-JP" dirty="0" smtClean="0"/>
          </a:p>
          <a:p>
            <a:r>
              <a:rPr kumimoji="1" lang="en-US" altLang="ja-JP" dirty="0" smtClean="0"/>
              <a:t>Latency in Network</a:t>
            </a:r>
          </a:p>
          <a:p>
            <a:pPr lvl="1"/>
            <a:r>
              <a:rPr lang="en-US" altLang="ja-JP" dirty="0" smtClean="0"/>
              <a:t>More intelligent Network controller</a:t>
            </a:r>
          </a:p>
          <a:p>
            <a:r>
              <a:rPr kumimoji="1" lang="en-US" altLang="ja-JP" dirty="0" smtClean="0"/>
              <a:t>Pipeline / General-purpose balance</a:t>
            </a:r>
          </a:p>
          <a:p>
            <a:pPr lvl="1"/>
            <a:r>
              <a:rPr lang="en-US" altLang="ja-JP" dirty="0" smtClean="0"/>
              <a:t>Shift for general-purpose?</a:t>
            </a:r>
          </a:p>
          <a:p>
            <a:pPr lvl="1"/>
            <a:r>
              <a:rPr kumimoji="1" lang="en-US" altLang="ja-JP" dirty="0" smtClean="0"/>
              <a:t># of Control GP</a:t>
            </a:r>
            <a:endParaRPr kumimoji="1" lang="en-US" altLang="ja-JP" dirty="0"/>
          </a:p>
        </p:txBody>
      </p:sp>
    </p:spTree>
    <p:extLst>
      <p:ext uri="{BB962C8B-B14F-4D97-AF65-F5344CB8AC3E}">
        <p14:creationId xmlns:p14="http://schemas.microsoft.com/office/powerpoint/2010/main" val="2152204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6200"/>
            <a:ext cx="8229600" cy="688504"/>
          </a:xfrm>
        </p:spPr>
        <p:txBody>
          <a:bodyPr/>
          <a:lstStyle/>
          <a:p>
            <a:r>
              <a:rPr kumimoji="1" lang="en-US" altLang="ja-JP" dirty="0" smtClean="0"/>
              <a:t>What happens in future?</a:t>
            </a:r>
            <a:endParaRPr kumimoji="1" lang="ja-JP" altLang="en-US" dirty="0"/>
          </a:p>
        </p:txBody>
      </p:sp>
      <p:pic>
        <p:nvPicPr>
          <p:cNvPr id="6" name="図 5"/>
          <p:cNvPicPr>
            <a:picLocks noChangeAspect="1"/>
          </p:cNvPicPr>
          <p:nvPr/>
        </p:nvPicPr>
        <p:blipFill>
          <a:blip r:embed="rId2"/>
          <a:stretch>
            <a:fillRect/>
          </a:stretch>
        </p:blipFill>
        <p:spPr>
          <a:xfrm>
            <a:off x="155509" y="764704"/>
            <a:ext cx="7872875" cy="5904656"/>
          </a:xfrm>
          <a:prstGeom prst="rect">
            <a:avLst/>
          </a:prstGeom>
        </p:spPr>
      </p:pic>
      <p:sp>
        <p:nvSpPr>
          <p:cNvPr id="8" name="爆発 2 7"/>
          <p:cNvSpPr/>
          <p:nvPr/>
        </p:nvSpPr>
        <p:spPr>
          <a:xfrm>
            <a:off x="5868144" y="476672"/>
            <a:ext cx="3024336" cy="1872208"/>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 name="テキスト ボックス 6"/>
          <p:cNvSpPr txBox="1"/>
          <p:nvPr/>
        </p:nvSpPr>
        <p:spPr>
          <a:xfrm rot="20229424">
            <a:off x="6623982" y="1069101"/>
            <a:ext cx="1365127" cy="830997"/>
          </a:xfrm>
          <a:prstGeom prst="rect">
            <a:avLst/>
          </a:prstGeom>
          <a:noFill/>
        </p:spPr>
        <p:txBody>
          <a:bodyPr wrap="none" rtlCol="0">
            <a:spAutoFit/>
          </a:bodyPr>
          <a:lstStyle/>
          <a:p>
            <a:r>
              <a:rPr kumimoji="1" lang="en-US" altLang="ja-JP" sz="2400" i="0" dirty="0" err="1" smtClean="0">
                <a:solidFill>
                  <a:schemeClr val="bg1"/>
                </a:solidFill>
              </a:rPr>
              <a:t>Exaflops</a:t>
            </a:r>
            <a:endParaRPr kumimoji="1" lang="en-US" altLang="ja-JP" sz="2400" i="0" dirty="0" smtClean="0">
              <a:solidFill>
                <a:schemeClr val="bg1"/>
              </a:solidFill>
            </a:endParaRPr>
          </a:p>
          <a:p>
            <a:r>
              <a:rPr kumimoji="1" lang="en-US" altLang="ja-JP" sz="2400" i="0" dirty="0" smtClean="0">
                <a:solidFill>
                  <a:schemeClr val="bg1"/>
                </a:solidFill>
              </a:rPr>
              <a:t>@2019</a:t>
            </a:r>
            <a:endParaRPr kumimoji="1" lang="ja-JP" altLang="en-US" sz="2400" i="0" dirty="0">
              <a:solidFill>
                <a:schemeClr val="bg1"/>
              </a:solidFill>
            </a:endParaRPr>
          </a:p>
        </p:txBody>
      </p:sp>
    </p:spTree>
    <p:extLst>
      <p:ext uri="{BB962C8B-B14F-4D97-AF65-F5344CB8AC3E}">
        <p14:creationId xmlns:p14="http://schemas.microsoft.com/office/powerpoint/2010/main" val="23746633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Merit of specialization</a:t>
            </a:r>
            <a:r>
              <a:rPr kumimoji="1" lang="ja-JP" altLang="en-US" dirty="0" smtClean="0"/>
              <a:t>（</a:t>
            </a:r>
            <a:r>
              <a:rPr lang="en-US" altLang="ja-JP" dirty="0" smtClean="0"/>
              <a:t>Repeat</a:t>
            </a:r>
            <a:r>
              <a:rPr kumimoji="1" lang="ja-JP" altLang="en-US" dirty="0" smtClean="0"/>
              <a:t>）</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Low frequency / Highly parallel</a:t>
            </a:r>
            <a:endParaRPr kumimoji="1" lang="en-US" altLang="ja-JP" dirty="0" smtClean="0"/>
          </a:p>
          <a:p>
            <a:r>
              <a:rPr kumimoji="1" lang="en-US" altLang="ja-JP" dirty="0" smtClean="0"/>
              <a:t>Low cost for data movement</a:t>
            </a:r>
          </a:p>
          <a:p>
            <a:pPr lvl="1"/>
            <a:r>
              <a:rPr lang="en-US" altLang="ja-JP" dirty="0" smtClean="0"/>
              <a:t>Dedicated pipelines, for example</a:t>
            </a:r>
            <a:endParaRPr kumimoji="1" lang="en-US" altLang="ja-JP" dirty="0" smtClean="0"/>
          </a:p>
          <a:p>
            <a:r>
              <a:rPr lang="en-US" altLang="ja-JP" dirty="0" smtClean="0"/>
              <a:t>Dark silicon problem</a:t>
            </a:r>
            <a:endParaRPr lang="en-US" altLang="ja-JP" dirty="0"/>
          </a:p>
          <a:p>
            <a:pPr lvl="1"/>
            <a:r>
              <a:rPr lang="en-US" altLang="ja-JP" dirty="0" smtClean="0"/>
              <a:t>All transistors cannot be operated simultaneously</a:t>
            </a:r>
          </a:p>
          <a:p>
            <a:pPr marL="457200" lvl="1" indent="0">
              <a:buNone/>
            </a:pPr>
            <a:r>
              <a:rPr lang="en-US" altLang="ja-JP" dirty="0"/>
              <a:t>	</a:t>
            </a:r>
            <a:r>
              <a:rPr lang="en-US" altLang="ja-JP" dirty="0" smtClean="0"/>
              <a:t>due to power limitation</a:t>
            </a:r>
          </a:p>
          <a:p>
            <a:pPr lvl="1"/>
            <a:r>
              <a:rPr lang="en-US" altLang="ja-JP" dirty="0" smtClean="0"/>
              <a:t>Advantages of dedicated approach:</a:t>
            </a:r>
          </a:p>
          <a:p>
            <a:pPr lvl="2"/>
            <a:r>
              <a:rPr kumimoji="1" lang="en-US" altLang="ja-JP" dirty="0" smtClean="0"/>
              <a:t>High power-efficiency</a:t>
            </a:r>
          </a:p>
          <a:p>
            <a:pPr lvl="2"/>
            <a:r>
              <a:rPr lang="en-US" altLang="ja-JP" dirty="0" smtClean="0"/>
              <a:t>Little damage to general-purpose performance </a:t>
            </a:r>
            <a:endParaRPr kumimoji="1" lang="ja-JP" altLang="en-US" dirty="0"/>
          </a:p>
        </p:txBody>
      </p:sp>
    </p:spTree>
    <p:extLst>
      <p:ext uri="{BB962C8B-B14F-4D97-AF65-F5344CB8AC3E}">
        <p14:creationId xmlns:p14="http://schemas.microsoft.com/office/powerpoint/2010/main" val="12792510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Future Perspectives  (1)  </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In life </a:t>
            </a:r>
            <a:r>
              <a:rPr lang="en-US" altLang="ja-JP" dirty="0"/>
              <a:t>s</a:t>
            </a:r>
            <a:r>
              <a:rPr kumimoji="1" lang="en-US" altLang="ja-JP" dirty="0" smtClean="0"/>
              <a:t>cience </a:t>
            </a:r>
            <a:r>
              <a:rPr lang="en-US" altLang="ja-JP" dirty="0" smtClean="0"/>
              <a:t>f</a:t>
            </a:r>
            <a:r>
              <a:rPr kumimoji="1" lang="en-US" altLang="ja-JP" dirty="0" smtClean="0"/>
              <a:t>ields</a:t>
            </a:r>
          </a:p>
          <a:p>
            <a:pPr lvl="1"/>
            <a:r>
              <a:rPr lang="en-US" altLang="ja-JP" dirty="0" smtClean="0"/>
              <a:t>High computing demand, but</a:t>
            </a:r>
            <a:endParaRPr kumimoji="1" lang="en-US" altLang="ja-JP" dirty="0" smtClean="0"/>
          </a:p>
          <a:p>
            <a:pPr lvl="1"/>
            <a:r>
              <a:rPr kumimoji="1" lang="en-US" altLang="ja-JP" dirty="0" smtClean="0"/>
              <a:t>we do not have so many applications that scale to </a:t>
            </a:r>
            <a:r>
              <a:rPr kumimoji="1" lang="en-US" altLang="ja-JP" dirty="0" err="1" smtClean="0"/>
              <a:t>exaflops</a:t>
            </a:r>
            <a:r>
              <a:rPr kumimoji="1" lang="en-US" altLang="ja-JP" dirty="0" smtClean="0"/>
              <a:t> (even </a:t>
            </a:r>
            <a:r>
              <a:rPr kumimoji="1" lang="en-US" altLang="ja-JP" dirty="0" err="1" smtClean="0"/>
              <a:t>petascale</a:t>
            </a:r>
            <a:r>
              <a:rPr kumimoji="1" lang="en-US" altLang="ja-JP" dirty="0" smtClean="0"/>
              <a:t> is difficult)</a:t>
            </a:r>
            <a:endParaRPr lang="en-US" altLang="ja-JP" dirty="0" smtClean="0"/>
          </a:p>
          <a:p>
            <a:r>
              <a:rPr lang="en-US" altLang="ja-JP" dirty="0" smtClean="0"/>
              <a:t>Requirement for strong scaling</a:t>
            </a:r>
          </a:p>
          <a:p>
            <a:pPr lvl="1"/>
            <a:r>
              <a:rPr kumimoji="1" lang="en-US" altLang="ja-JP" dirty="0" smtClean="0"/>
              <a:t>Molecular Dynamics</a:t>
            </a:r>
          </a:p>
          <a:p>
            <a:pPr lvl="1"/>
            <a:r>
              <a:rPr lang="en-US" altLang="ja-JP" dirty="0" smtClean="0"/>
              <a:t>Quantum Chemistry (QM-MM)</a:t>
            </a:r>
          </a:p>
          <a:p>
            <a:pPr lvl="1"/>
            <a:r>
              <a:rPr kumimoji="1" lang="en-US" altLang="ja-JP" dirty="0" smtClean="0"/>
              <a:t>There remain problems to be solved in </a:t>
            </a:r>
            <a:r>
              <a:rPr kumimoji="1" lang="en-US" altLang="ja-JP" dirty="0" err="1" smtClean="0"/>
              <a:t>petascale</a:t>
            </a:r>
            <a:endParaRPr kumimoji="1" lang="ja-JP" altLang="en-US" dirty="0"/>
          </a:p>
        </p:txBody>
      </p:sp>
    </p:spTree>
    <p:extLst>
      <p:ext uri="{BB962C8B-B14F-4D97-AF65-F5344CB8AC3E}">
        <p14:creationId xmlns:p14="http://schemas.microsoft.com/office/powerpoint/2010/main" val="12567897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Future Perspectives  (2)  </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pPr marL="0" indent="0">
              <a:buNone/>
            </a:pPr>
            <a:r>
              <a:rPr lang="en-US" altLang="ja-JP" dirty="0" smtClean="0"/>
              <a:t>For Molecular Dynamics</a:t>
            </a:r>
          </a:p>
          <a:p>
            <a:r>
              <a:rPr kumimoji="1" lang="en-US" altLang="ja-JP" dirty="0" smtClean="0"/>
              <a:t>Single-chip system</a:t>
            </a:r>
          </a:p>
          <a:p>
            <a:pPr lvl="1"/>
            <a:r>
              <a:rPr lang="en-US" altLang="ja-JP" dirty="0" smtClean="0"/>
              <a:t>&gt;1/10 of the MDGRAPE-4 system can be embedded with 11nm process</a:t>
            </a:r>
            <a:endParaRPr kumimoji="1" lang="en-US" altLang="ja-JP" dirty="0" smtClean="0"/>
          </a:p>
          <a:p>
            <a:pPr lvl="1"/>
            <a:r>
              <a:rPr kumimoji="1" lang="en-US" altLang="ja-JP" dirty="0" smtClean="0"/>
              <a:t>For typical simulation system it will be the most convenient</a:t>
            </a:r>
          </a:p>
          <a:p>
            <a:pPr lvl="1"/>
            <a:r>
              <a:rPr lang="en-US" altLang="ja-JP" dirty="0" smtClean="0"/>
              <a:t>Still network is necessary inside </a:t>
            </a:r>
            <a:r>
              <a:rPr lang="en-US" altLang="ja-JP" dirty="0" err="1" smtClean="0"/>
              <a:t>SoC</a:t>
            </a:r>
            <a:endParaRPr kumimoji="1" lang="en-US" altLang="ja-JP" dirty="0" smtClean="0"/>
          </a:p>
          <a:p>
            <a:r>
              <a:rPr lang="en-US" altLang="ja-JP" dirty="0" smtClean="0"/>
              <a:t>For further strong scaling</a:t>
            </a:r>
          </a:p>
          <a:p>
            <a:pPr lvl="1"/>
            <a:r>
              <a:rPr lang="en-US" altLang="ja-JP" dirty="0" smtClean="0"/>
              <a:t># of operations / step / 20Katom ~ 10</a:t>
            </a:r>
            <a:r>
              <a:rPr lang="en-US" altLang="ja-JP" baseline="30000" dirty="0" smtClean="0"/>
              <a:t>9</a:t>
            </a:r>
            <a:r>
              <a:rPr lang="en-US" altLang="ja-JP" dirty="0" smtClean="0"/>
              <a:t> </a:t>
            </a:r>
          </a:p>
          <a:p>
            <a:pPr lvl="1"/>
            <a:r>
              <a:rPr kumimoji="1" lang="en-US" altLang="ja-JP" dirty="0" smtClean="0"/>
              <a:t># of arithmetic units in system ~ 10</a:t>
            </a:r>
            <a:r>
              <a:rPr kumimoji="1" lang="en-US" altLang="ja-JP" baseline="30000" dirty="0" smtClean="0"/>
              <a:t>6 </a:t>
            </a:r>
            <a:r>
              <a:rPr kumimoji="1" lang="en-US" altLang="ja-JP" sz="3000" dirty="0" smtClean="0"/>
              <a:t>/</a:t>
            </a:r>
            <a:r>
              <a:rPr kumimoji="1" lang="en-US" altLang="ja-JP" sz="3000" dirty="0" err="1" smtClean="0"/>
              <a:t>Pflops</a:t>
            </a:r>
            <a:endParaRPr kumimoji="1" lang="en-US" altLang="ja-JP" sz="3000" dirty="0" smtClean="0"/>
          </a:p>
          <a:p>
            <a:pPr marL="457200" lvl="1" indent="0">
              <a:buNone/>
            </a:pPr>
            <a:r>
              <a:rPr lang="en-US" altLang="ja-JP" sz="3000" dirty="0"/>
              <a:t>	</a:t>
            </a:r>
            <a:r>
              <a:rPr lang="en-US" altLang="ja-JP" sz="3000" b="1" dirty="0" err="1" smtClean="0">
                <a:solidFill>
                  <a:srgbClr val="FF0000"/>
                </a:solidFill>
              </a:rPr>
              <a:t>Exascale</a:t>
            </a:r>
            <a:r>
              <a:rPr lang="en-US" altLang="ja-JP" sz="3000" b="1" dirty="0" smtClean="0">
                <a:solidFill>
                  <a:srgbClr val="FF0000"/>
                </a:solidFill>
              </a:rPr>
              <a:t> means “Flash” (one-path) calculation</a:t>
            </a:r>
            <a:endParaRPr kumimoji="1" lang="en-US" altLang="ja-JP" sz="2600" b="1" dirty="0" smtClean="0">
              <a:solidFill>
                <a:srgbClr val="FF0000"/>
              </a:solidFill>
            </a:endParaRPr>
          </a:p>
          <a:p>
            <a:pPr lvl="1"/>
            <a:r>
              <a:rPr lang="en-US" altLang="ja-JP" dirty="0" smtClean="0"/>
              <a:t>More specialization is required</a:t>
            </a:r>
            <a:endParaRPr kumimoji="1" lang="en-US" altLang="ja-JP" dirty="0" smtClean="0"/>
          </a:p>
        </p:txBody>
      </p:sp>
    </p:spTree>
    <p:extLst>
      <p:ext uri="{BB962C8B-B14F-4D97-AF65-F5344CB8AC3E}">
        <p14:creationId xmlns:p14="http://schemas.microsoft.com/office/powerpoint/2010/main" val="38971983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Acknowledgements</a:t>
            </a:r>
            <a:endParaRPr kumimoji="1" lang="ja-JP" altLang="en-US" dirty="0"/>
          </a:p>
        </p:txBody>
      </p:sp>
      <p:sp>
        <p:nvSpPr>
          <p:cNvPr id="3" name="コンテンツ プレースホルダー 2"/>
          <p:cNvSpPr>
            <a:spLocks noGrp="1"/>
          </p:cNvSpPr>
          <p:nvPr>
            <p:ph sz="half" idx="1"/>
          </p:nvPr>
        </p:nvSpPr>
        <p:spPr>
          <a:xfrm>
            <a:off x="457200" y="1600200"/>
            <a:ext cx="4038600" cy="1972816"/>
          </a:xfrm>
        </p:spPr>
        <p:txBody>
          <a:bodyPr>
            <a:normAutofit fontScale="92500" lnSpcReduction="10000"/>
          </a:bodyPr>
          <a:lstStyle/>
          <a:p>
            <a:r>
              <a:rPr kumimoji="1" lang="en-US" altLang="ja-JP" sz="3000" dirty="0" smtClean="0"/>
              <a:t>RIKEN</a:t>
            </a:r>
          </a:p>
          <a:p>
            <a:pPr marL="457200" lvl="1" indent="0">
              <a:buNone/>
            </a:pPr>
            <a:r>
              <a:rPr lang="en-US" altLang="ja-JP" sz="2600" dirty="0" smtClean="0"/>
              <a:t>Mr. </a:t>
            </a:r>
            <a:r>
              <a:rPr lang="en-US" altLang="ja-JP" sz="2600" dirty="0" err="1" smtClean="0"/>
              <a:t>Itta</a:t>
            </a:r>
            <a:r>
              <a:rPr lang="en-US" altLang="ja-JP" sz="2600" dirty="0" smtClean="0"/>
              <a:t> Ohmura</a:t>
            </a:r>
          </a:p>
          <a:p>
            <a:pPr marL="457200" lvl="1" indent="0">
              <a:buNone/>
            </a:pPr>
            <a:r>
              <a:rPr kumimoji="1" lang="en-US" altLang="ja-JP" sz="2600" dirty="0" smtClean="0"/>
              <a:t>Dr. </a:t>
            </a:r>
            <a:r>
              <a:rPr kumimoji="1" lang="en-US" altLang="ja-JP" sz="2600" dirty="0" err="1" smtClean="0"/>
              <a:t>Gentaro</a:t>
            </a:r>
            <a:r>
              <a:rPr kumimoji="1" lang="en-US" altLang="ja-JP" sz="2600" dirty="0" smtClean="0"/>
              <a:t> Morimoto</a:t>
            </a:r>
          </a:p>
          <a:p>
            <a:pPr marL="457200" lvl="1" indent="0">
              <a:buNone/>
            </a:pPr>
            <a:r>
              <a:rPr lang="en-US" altLang="ja-JP" sz="2600" dirty="0" smtClean="0"/>
              <a:t>Dr. </a:t>
            </a:r>
            <a:r>
              <a:rPr lang="en-US" altLang="ja-JP" sz="2600" dirty="0" err="1" smtClean="0"/>
              <a:t>Yousuke</a:t>
            </a:r>
            <a:r>
              <a:rPr lang="en-US" altLang="ja-JP" sz="2600" dirty="0" smtClean="0"/>
              <a:t> </a:t>
            </a:r>
            <a:r>
              <a:rPr lang="en-US" altLang="ja-JP" sz="2600" dirty="0" err="1" smtClean="0"/>
              <a:t>Ohno</a:t>
            </a:r>
            <a:endParaRPr kumimoji="1" lang="ja-JP" altLang="en-US" sz="2600" dirty="0"/>
          </a:p>
        </p:txBody>
      </p:sp>
      <p:sp>
        <p:nvSpPr>
          <p:cNvPr id="4" name="コンテンツ プレースホルダー 3"/>
          <p:cNvSpPr>
            <a:spLocks noGrp="1"/>
          </p:cNvSpPr>
          <p:nvPr>
            <p:ph sz="half" idx="2"/>
          </p:nvPr>
        </p:nvSpPr>
        <p:spPr>
          <a:xfrm>
            <a:off x="4648200" y="1600200"/>
            <a:ext cx="4038600" cy="4525963"/>
          </a:xfrm>
        </p:spPr>
        <p:txBody>
          <a:bodyPr>
            <a:normAutofit fontScale="92500" lnSpcReduction="10000"/>
          </a:bodyPr>
          <a:lstStyle/>
          <a:p>
            <a:r>
              <a:rPr kumimoji="1" lang="en-US" altLang="ja-JP" sz="3000" dirty="0" smtClean="0"/>
              <a:t>Hitachi Co. Ltd.</a:t>
            </a:r>
          </a:p>
          <a:p>
            <a:pPr marL="0" indent="0">
              <a:buNone/>
            </a:pPr>
            <a:r>
              <a:rPr lang="en-US" altLang="ja-JP" dirty="0"/>
              <a:t>	</a:t>
            </a:r>
            <a:r>
              <a:rPr lang="en-US" altLang="ja-JP" sz="2400" dirty="0" smtClean="0"/>
              <a:t>Mr. </a:t>
            </a:r>
            <a:r>
              <a:rPr lang="en-US" altLang="ja-JP" sz="2400" dirty="0" err="1" smtClean="0"/>
              <a:t>Iwao</a:t>
            </a:r>
            <a:r>
              <a:rPr lang="en-US" altLang="ja-JP" sz="2400" dirty="0" smtClean="0"/>
              <a:t> Yamazaki</a:t>
            </a:r>
          </a:p>
          <a:p>
            <a:pPr marL="0" indent="0">
              <a:buNone/>
            </a:pPr>
            <a:r>
              <a:rPr lang="en-US" altLang="ja-JP" sz="2400" dirty="0"/>
              <a:t>	</a:t>
            </a:r>
            <a:r>
              <a:rPr lang="en-US" altLang="ja-JP" sz="2400" dirty="0" smtClean="0"/>
              <a:t>Mr. Tetsuya Fukuoka</a:t>
            </a:r>
          </a:p>
          <a:p>
            <a:pPr marL="0" indent="0">
              <a:buNone/>
            </a:pPr>
            <a:r>
              <a:rPr kumimoji="1" lang="en-US" altLang="ja-JP" sz="2400" dirty="0"/>
              <a:t>	</a:t>
            </a:r>
            <a:r>
              <a:rPr kumimoji="1" lang="en-US" altLang="ja-JP" sz="2400" dirty="0" smtClean="0"/>
              <a:t>Mr. </a:t>
            </a:r>
            <a:r>
              <a:rPr kumimoji="1" lang="en-US" altLang="ja-JP" sz="2400" dirty="0" err="1" smtClean="0"/>
              <a:t>Makio</a:t>
            </a:r>
            <a:r>
              <a:rPr kumimoji="1" lang="en-US" altLang="ja-JP" sz="2400" dirty="0" smtClean="0"/>
              <a:t> Uchida</a:t>
            </a:r>
          </a:p>
          <a:p>
            <a:pPr marL="0" indent="0">
              <a:buNone/>
            </a:pPr>
            <a:r>
              <a:rPr lang="en-US" altLang="ja-JP" sz="2400" dirty="0"/>
              <a:t>	</a:t>
            </a:r>
            <a:r>
              <a:rPr lang="en-US" altLang="ja-JP" sz="2400" dirty="0" smtClean="0"/>
              <a:t>Mr. Toru Kobayashi</a:t>
            </a:r>
          </a:p>
          <a:p>
            <a:pPr marL="0" indent="0">
              <a:buNone/>
            </a:pPr>
            <a:r>
              <a:rPr kumimoji="1" lang="en-US" altLang="ja-JP" dirty="0" smtClean="0"/>
              <a:t>	</a:t>
            </a:r>
            <a:r>
              <a:rPr kumimoji="1" lang="en-US" altLang="ja-JP" sz="2400" dirty="0" smtClean="0"/>
              <a:t>and many other staffs</a:t>
            </a:r>
          </a:p>
          <a:p>
            <a:pPr marL="0" indent="0">
              <a:buNone/>
            </a:pPr>
            <a:endParaRPr kumimoji="1" lang="en-US" altLang="ja-JP" dirty="0" smtClean="0"/>
          </a:p>
          <a:p>
            <a:r>
              <a:rPr lang="en-US" altLang="ja-JP" sz="3000" dirty="0" smtClean="0"/>
              <a:t>Hitachi JTE Co. Ltd.</a:t>
            </a:r>
          </a:p>
          <a:p>
            <a:pPr marL="0" indent="0">
              <a:buNone/>
            </a:pPr>
            <a:r>
              <a:rPr lang="en-US" altLang="ja-JP" sz="2400" dirty="0"/>
              <a:t>	</a:t>
            </a:r>
            <a:r>
              <a:rPr lang="en-US" altLang="ja-JP" sz="2400" dirty="0" smtClean="0"/>
              <a:t>Mr. Satoru </a:t>
            </a:r>
            <a:r>
              <a:rPr lang="en-US" altLang="ja-JP" sz="2400" dirty="0" err="1" smtClean="0"/>
              <a:t>Inazawa</a:t>
            </a:r>
            <a:endParaRPr lang="en-US" altLang="ja-JP" sz="2400" dirty="0" smtClean="0"/>
          </a:p>
          <a:p>
            <a:pPr marL="0" indent="0">
              <a:buNone/>
            </a:pPr>
            <a:r>
              <a:rPr lang="en-US" altLang="ja-JP" sz="2400" dirty="0"/>
              <a:t>	</a:t>
            </a:r>
            <a:r>
              <a:rPr lang="en-US" altLang="ja-JP" sz="2400" dirty="0" smtClean="0"/>
              <a:t>Mr. Takeshi </a:t>
            </a:r>
            <a:r>
              <a:rPr lang="en-US" altLang="ja-JP" sz="2400" dirty="0" err="1" smtClean="0"/>
              <a:t>Ohminato</a:t>
            </a:r>
            <a:endParaRPr lang="en-US" altLang="ja-JP" sz="2400" dirty="0" smtClean="0"/>
          </a:p>
          <a:p>
            <a:pPr marL="0" indent="0">
              <a:buNone/>
            </a:pPr>
            <a:r>
              <a:rPr lang="en-US" altLang="ja-JP" sz="2400" dirty="0" smtClean="0"/>
              <a:t>	</a:t>
            </a:r>
            <a:endParaRPr kumimoji="1" lang="ja-JP" altLang="en-US" sz="2400" dirty="0"/>
          </a:p>
        </p:txBody>
      </p:sp>
      <p:sp>
        <p:nvSpPr>
          <p:cNvPr id="5" name="コンテンツ プレースホルダー 2"/>
          <p:cNvSpPr txBox="1">
            <a:spLocks/>
          </p:cNvSpPr>
          <p:nvPr/>
        </p:nvSpPr>
        <p:spPr>
          <a:xfrm>
            <a:off x="457200" y="3573016"/>
            <a:ext cx="4038600" cy="19728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4600"/>
              </a:buClr>
              <a:buFont typeface="Wingdings" charset="2"/>
              <a:buChar char="n"/>
              <a:defRPr kumimoji="1" sz="2800" kern="1200">
                <a:solidFill>
                  <a:schemeClr val="tx1"/>
                </a:solidFill>
                <a:latin typeface="+mn-lt"/>
                <a:ea typeface="+mn-ea"/>
                <a:cs typeface="+mn-cs"/>
              </a:defRPr>
            </a:lvl1pPr>
            <a:lvl2pPr marL="742950" indent="-285750" algn="l" defTabSz="457200" rtl="0" eaLnBrk="1" latinLnBrk="0" hangingPunct="1">
              <a:spcBef>
                <a:spcPct val="20000"/>
              </a:spcBef>
              <a:buClr>
                <a:srgbClr val="004200"/>
              </a:buClr>
              <a:buFont typeface="ヒラギノ角ゴ ProN W3"/>
              <a:buChar char="▷"/>
              <a:defRPr kumimoji="1" sz="2400" kern="1200">
                <a:solidFill>
                  <a:schemeClr val="tx1"/>
                </a:solidFill>
                <a:latin typeface="+mn-lt"/>
                <a:ea typeface="+mn-ea"/>
                <a:cs typeface="+mn-cs"/>
              </a:defRPr>
            </a:lvl2pPr>
            <a:lvl3pPr marL="1143000" indent="-228600" algn="l" defTabSz="457200" rtl="0" eaLnBrk="1" latinLnBrk="0" hangingPunct="1">
              <a:spcBef>
                <a:spcPct val="20000"/>
              </a:spcBef>
              <a:buFont typeface="ヒラギノ角ゴ ProN W3"/>
              <a:buChar char="–"/>
              <a:defRPr kumimoji="1" sz="2000" kern="1200">
                <a:solidFill>
                  <a:schemeClr val="tx1"/>
                </a:solidFill>
                <a:latin typeface="+mn-lt"/>
                <a:ea typeface="+mn-ea"/>
                <a:cs typeface="+mn-cs"/>
              </a:defRPr>
            </a:lvl3pPr>
            <a:lvl4pPr marL="1600200" indent="-228600" algn="l" defTabSz="457200" rtl="0" eaLnBrk="1" latinLnBrk="0" hangingPunct="1">
              <a:spcBef>
                <a:spcPct val="20000"/>
              </a:spcBef>
              <a:buFont typeface="Wingdings" charset="2"/>
              <a:buChar char="Ø"/>
              <a:defRPr kumimoji="1"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9pPr>
          </a:lstStyle>
          <a:p>
            <a:r>
              <a:rPr lang="en-US" altLang="ja-JP" i="0" dirty="0" smtClean="0"/>
              <a:t>Japan IBM Service</a:t>
            </a:r>
          </a:p>
          <a:p>
            <a:pPr marL="457200" lvl="1" indent="0">
              <a:lnSpc>
                <a:spcPct val="90000"/>
              </a:lnSpc>
              <a:buNone/>
            </a:pPr>
            <a:r>
              <a:rPr lang="en-US" altLang="ja-JP" i="0" dirty="0" smtClean="0"/>
              <a:t>Mr</a:t>
            </a:r>
            <a:r>
              <a:rPr lang="en-US" altLang="ja-JP" i="0" dirty="0"/>
              <a:t>.</a:t>
            </a:r>
            <a:r>
              <a:rPr lang="en-US" altLang="ja-JP" i="0" dirty="0" smtClean="0"/>
              <a:t> Ken Namura</a:t>
            </a:r>
          </a:p>
          <a:p>
            <a:pPr marL="457200" lvl="1" indent="0">
              <a:lnSpc>
                <a:spcPct val="90000"/>
              </a:lnSpc>
              <a:buNone/>
            </a:pPr>
            <a:r>
              <a:rPr lang="en-US" altLang="ja-JP" i="0" dirty="0" smtClean="0"/>
              <a:t>Mr. Mitsuru Sugimoto</a:t>
            </a:r>
          </a:p>
          <a:p>
            <a:pPr marL="457200" lvl="1" indent="0">
              <a:lnSpc>
                <a:spcPct val="90000"/>
              </a:lnSpc>
              <a:buNone/>
            </a:pPr>
            <a:r>
              <a:rPr lang="en-US" altLang="ja-JP" i="0" dirty="0" smtClean="0"/>
              <a:t>Mr. Masaya Mori</a:t>
            </a:r>
          </a:p>
          <a:p>
            <a:pPr marL="457200" lvl="1" indent="0">
              <a:lnSpc>
                <a:spcPct val="90000"/>
              </a:lnSpc>
              <a:buNone/>
            </a:pPr>
            <a:r>
              <a:rPr lang="en-US" altLang="ja-JP" i="0" dirty="0" smtClean="0"/>
              <a:t>Mr. </a:t>
            </a:r>
            <a:r>
              <a:rPr lang="en-US" altLang="ja-JP" i="0" dirty="0" err="1" smtClean="0"/>
              <a:t>Tsubasa</a:t>
            </a:r>
            <a:r>
              <a:rPr lang="en-US" altLang="ja-JP" i="0" dirty="0" smtClean="0"/>
              <a:t> </a:t>
            </a:r>
            <a:r>
              <a:rPr lang="en-US" altLang="ja-JP" i="0" dirty="0" err="1" smtClean="0"/>
              <a:t>Saitoh</a:t>
            </a:r>
            <a:endParaRPr lang="en-US" altLang="ja-JP" i="0" dirty="0" smtClean="0"/>
          </a:p>
        </p:txBody>
      </p:sp>
    </p:spTree>
    <p:extLst>
      <p:ext uri="{BB962C8B-B14F-4D97-AF65-F5344CB8AC3E}">
        <p14:creationId xmlns:p14="http://schemas.microsoft.com/office/powerpoint/2010/main" val="36937586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Accelerators for Scientific Simulations(3):</a:t>
            </a:r>
            <a:br>
              <a:rPr kumimoji="1" lang="en-US" altLang="ja-JP" dirty="0" smtClean="0"/>
            </a:br>
            <a:r>
              <a:rPr kumimoji="1" lang="en-US" altLang="ja-JP" dirty="0" smtClean="0"/>
              <a:t>GRAPE Systems</a:t>
            </a:r>
            <a:endParaRPr kumimoji="1" lang="ja-JP" altLang="en-US" dirty="0"/>
          </a:p>
        </p:txBody>
      </p:sp>
      <p:sp>
        <p:nvSpPr>
          <p:cNvPr id="3" name="コンテンツ プレースホルダ 2"/>
          <p:cNvSpPr>
            <a:spLocks noGrp="1"/>
          </p:cNvSpPr>
          <p:nvPr>
            <p:ph idx="1"/>
          </p:nvPr>
        </p:nvSpPr>
        <p:spPr>
          <a:xfrm>
            <a:off x="457200" y="1371600"/>
            <a:ext cx="4618856" cy="4754563"/>
          </a:xfrm>
        </p:spPr>
        <p:txBody>
          <a:bodyPr>
            <a:normAutofit fontScale="92500" lnSpcReduction="10000"/>
          </a:bodyPr>
          <a:lstStyle/>
          <a:p>
            <a:r>
              <a:rPr lang="en-US" altLang="ja-JP" dirty="0" err="1" smtClean="0"/>
              <a:t>GRAvity</a:t>
            </a:r>
            <a:r>
              <a:rPr lang="en-US" altLang="ja-JP" dirty="0" smtClean="0"/>
              <a:t> </a:t>
            </a:r>
            <a:r>
              <a:rPr lang="en-US" altLang="ja-JP" dirty="0" err="1" smtClean="0"/>
              <a:t>PipE</a:t>
            </a:r>
            <a:r>
              <a:rPr lang="en-US" altLang="ja-JP" dirty="0" smtClean="0"/>
              <a:t>: </a:t>
            </a:r>
            <a:r>
              <a:rPr kumimoji="1" lang="en-US" altLang="ja-JP" dirty="0" smtClean="0"/>
              <a:t>Accelerators for particle simulations</a:t>
            </a:r>
          </a:p>
          <a:p>
            <a:r>
              <a:rPr lang="en-US" altLang="ja-JP" dirty="0" smtClean="0"/>
              <a:t>Originally proposed by Prof. </a:t>
            </a:r>
            <a:r>
              <a:rPr lang="en-US" altLang="ja-JP" dirty="0" err="1" smtClean="0"/>
              <a:t>Chikada</a:t>
            </a:r>
            <a:r>
              <a:rPr lang="en-US" altLang="ja-JP" dirty="0" smtClean="0"/>
              <a:t>, NAOJ.</a:t>
            </a:r>
          </a:p>
          <a:p>
            <a:endParaRPr lang="en-US" altLang="ja-JP" dirty="0" smtClean="0"/>
          </a:p>
          <a:p>
            <a:r>
              <a:rPr lang="en-US" altLang="ja-JP" dirty="0" smtClean="0"/>
              <a:t>Recently D. E. Shaw group developed Anton,</a:t>
            </a:r>
          </a:p>
          <a:p>
            <a:pPr>
              <a:buNone/>
            </a:pPr>
            <a:r>
              <a:rPr lang="en-US" altLang="ja-JP" dirty="0" smtClean="0"/>
              <a:t>	highly-optimized system for particle simulations </a:t>
            </a:r>
          </a:p>
          <a:p>
            <a:endParaRPr lang="en-US" altLang="ja-JP" dirty="0" smtClean="0"/>
          </a:p>
        </p:txBody>
      </p:sp>
      <p:pic>
        <p:nvPicPr>
          <p:cNvPr id="2050" name="Picture 2" descr="C:\Users\taiji\Documents\GRAPE4.png"/>
          <p:cNvPicPr>
            <a:picLocks noChangeAspect="1" noChangeArrowheads="1"/>
          </p:cNvPicPr>
          <p:nvPr/>
        </p:nvPicPr>
        <p:blipFill>
          <a:blip r:embed="rId3" cstate="print"/>
          <a:srcRect/>
          <a:stretch>
            <a:fillRect/>
          </a:stretch>
        </p:blipFill>
        <p:spPr bwMode="auto">
          <a:xfrm>
            <a:off x="5143504" y="1340768"/>
            <a:ext cx="3643337" cy="2428892"/>
          </a:xfrm>
          <a:prstGeom prst="rect">
            <a:avLst/>
          </a:prstGeom>
          <a:noFill/>
        </p:spPr>
      </p:pic>
      <p:sp>
        <p:nvSpPr>
          <p:cNvPr id="5" name="テキスト ボックス 4"/>
          <p:cNvSpPr txBox="1"/>
          <p:nvPr/>
        </p:nvSpPr>
        <p:spPr>
          <a:xfrm>
            <a:off x="6072198" y="1340768"/>
            <a:ext cx="2194607" cy="400110"/>
          </a:xfrm>
          <a:prstGeom prst="rect">
            <a:avLst/>
          </a:prstGeom>
          <a:solidFill>
            <a:schemeClr val="bg1">
              <a:alpha val="50000"/>
            </a:schemeClr>
          </a:solidFill>
          <a:effectLst>
            <a:softEdge rad="63500"/>
          </a:effectLst>
        </p:spPr>
        <p:txBody>
          <a:bodyPr wrap="none" rtlCol="0">
            <a:spAutoFit/>
          </a:bodyPr>
          <a:lstStyle/>
          <a:p>
            <a:r>
              <a:rPr kumimoji="1" lang="en-US" altLang="ja-JP" sz="2000" dirty="0" smtClean="0">
                <a:solidFill>
                  <a:srgbClr val="FFFF00"/>
                </a:solidFill>
                <a:effectLst>
                  <a:outerShdw blurRad="38100" dist="38100" dir="2700000" algn="tl">
                    <a:srgbClr val="000000">
                      <a:alpha val="43137"/>
                    </a:srgbClr>
                  </a:outerShdw>
                </a:effectLst>
              </a:rPr>
              <a:t>GRAPE-4 (1995)</a:t>
            </a:r>
            <a:endParaRPr kumimoji="1" lang="ja-JP" altLang="en-US" sz="2000" dirty="0">
              <a:solidFill>
                <a:srgbClr val="FFFF00"/>
              </a:solidFill>
              <a:effectLst>
                <a:outerShdw blurRad="38100" dist="38100" dir="2700000" algn="tl">
                  <a:srgbClr val="000000">
                    <a:alpha val="43137"/>
                  </a:srgbClr>
                </a:outerShdw>
              </a:effectLst>
            </a:endParaRPr>
          </a:p>
        </p:txBody>
      </p:sp>
      <p:pic>
        <p:nvPicPr>
          <p:cNvPr id="1026" name="Picture 2" descr="C:\Users\taiji\Desktop\素材\MDG3写真藤吉さん\1208_泰地チーム\8M_AJPG\1208_M_TAIJI_SECT_35.JPG"/>
          <p:cNvPicPr>
            <a:picLocks noChangeAspect="1" noChangeArrowheads="1"/>
          </p:cNvPicPr>
          <p:nvPr/>
        </p:nvPicPr>
        <p:blipFill>
          <a:blip r:embed="rId4" cstate="print"/>
          <a:srcRect/>
          <a:stretch>
            <a:fillRect/>
          </a:stretch>
        </p:blipFill>
        <p:spPr bwMode="auto">
          <a:xfrm>
            <a:off x="5143503" y="3933056"/>
            <a:ext cx="3640737" cy="2428892"/>
          </a:xfrm>
          <a:prstGeom prst="rect">
            <a:avLst/>
          </a:prstGeom>
          <a:noFill/>
        </p:spPr>
      </p:pic>
      <p:sp>
        <p:nvSpPr>
          <p:cNvPr id="7" name="テキスト ボックス 6"/>
          <p:cNvSpPr txBox="1"/>
          <p:nvPr/>
        </p:nvSpPr>
        <p:spPr>
          <a:xfrm>
            <a:off x="5572132" y="4004494"/>
            <a:ext cx="2593479" cy="400110"/>
          </a:xfrm>
          <a:prstGeom prst="rect">
            <a:avLst/>
          </a:prstGeom>
          <a:solidFill>
            <a:schemeClr val="bg1">
              <a:alpha val="51000"/>
            </a:schemeClr>
          </a:solidFill>
          <a:effectLst>
            <a:softEdge rad="63500"/>
          </a:effectLst>
        </p:spPr>
        <p:txBody>
          <a:bodyPr wrap="none" rtlCol="0">
            <a:spAutoFit/>
          </a:bodyPr>
          <a:lstStyle/>
          <a:p>
            <a:r>
              <a:rPr kumimoji="1" lang="en-US" altLang="ja-JP" sz="2000" dirty="0" smtClean="0">
                <a:solidFill>
                  <a:srgbClr val="FFFF00"/>
                </a:solidFill>
                <a:effectLst>
                  <a:outerShdw blurRad="38100" dist="38100" dir="2700000" algn="tl">
                    <a:srgbClr val="000000">
                      <a:alpha val="43137"/>
                    </a:srgbClr>
                  </a:outerShdw>
                </a:effectLst>
              </a:rPr>
              <a:t>MDGRAPE-3 (2006)</a:t>
            </a:r>
            <a:endParaRPr kumimoji="1" lang="ja-JP" altLang="en-US" sz="2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3065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Classical Molecular Dynamics Simulations</a:t>
            </a:r>
            <a:endParaRPr kumimoji="1" lang="ja-JP" altLang="en-US" dirty="0"/>
          </a:p>
        </p:txBody>
      </p:sp>
      <p:sp>
        <p:nvSpPr>
          <p:cNvPr id="4" name="Rectangle 3"/>
          <p:cNvSpPr txBox="1">
            <a:spLocks noChangeArrowheads="1"/>
          </p:cNvSpPr>
          <p:nvPr/>
        </p:nvSpPr>
        <p:spPr>
          <a:xfrm>
            <a:off x="539552" y="1556792"/>
            <a:ext cx="7693025" cy="48965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4600"/>
              </a:buClr>
              <a:buFont typeface="Wingdings" charset="2"/>
              <a:buChar char="n"/>
              <a:defRPr kumimoji="1" sz="3200" kern="1200">
                <a:solidFill>
                  <a:schemeClr val="tx1"/>
                </a:solidFill>
                <a:latin typeface="+mn-lt"/>
                <a:ea typeface="+mn-ea"/>
                <a:cs typeface="+mn-cs"/>
              </a:defRPr>
            </a:lvl1pPr>
            <a:lvl2pPr marL="742950" indent="-285750" algn="l" defTabSz="457200" rtl="0" eaLnBrk="1" latinLnBrk="0" hangingPunct="1">
              <a:spcBef>
                <a:spcPct val="20000"/>
              </a:spcBef>
              <a:buClr>
                <a:srgbClr val="004200"/>
              </a:buClr>
              <a:buFont typeface="ヒラギノ角ゴ ProN W3"/>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ヒラギノ角ゴ ProN W3"/>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Wingdings" charset="2"/>
              <a:buChar char="Ø"/>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sz="2800" i="0" dirty="0" smtClean="0"/>
              <a:t>Force calculation based on</a:t>
            </a:r>
          </a:p>
          <a:p>
            <a:pPr marL="0" indent="0">
              <a:buNone/>
            </a:pPr>
            <a:r>
              <a:rPr lang="en-US" altLang="ja-JP" sz="2800" i="0" dirty="0"/>
              <a:t>	</a:t>
            </a:r>
            <a:r>
              <a:rPr lang="en-US" altLang="ja-JP" sz="2800" i="0" dirty="0" smtClean="0"/>
              <a:t>“Force field”</a:t>
            </a:r>
          </a:p>
          <a:p>
            <a:pPr marL="0" indent="0">
              <a:buNone/>
            </a:pPr>
            <a:endParaRPr lang="en-US" altLang="ja-JP" sz="2800" i="0" dirty="0" smtClean="0"/>
          </a:p>
          <a:p>
            <a:pPr marL="0" indent="0">
              <a:buNone/>
            </a:pPr>
            <a:endParaRPr lang="en-US" altLang="ja-JP" sz="2800" i="0" dirty="0" smtClean="0"/>
          </a:p>
          <a:p>
            <a:r>
              <a:rPr lang="en-US" altLang="ja-JP" sz="2800" i="0" dirty="0" smtClean="0"/>
              <a:t>Integrate Newton’s</a:t>
            </a:r>
          </a:p>
          <a:p>
            <a:pPr marL="0" indent="0">
              <a:buNone/>
            </a:pPr>
            <a:r>
              <a:rPr lang="en-US" altLang="ja-JP" sz="2800" i="0" dirty="0" smtClean="0"/>
              <a:t>	Equation of motion</a:t>
            </a:r>
          </a:p>
          <a:p>
            <a:endParaRPr lang="en-US" altLang="ja-JP" sz="2800" i="0" dirty="0" smtClean="0"/>
          </a:p>
          <a:p>
            <a:endParaRPr lang="en-US" altLang="ja-JP" sz="2800" i="0" dirty="0" smtClean="0"/>
          </a:p>
          <a:p>
            <a:r>
              <a:rPr lang="en-US" altLang="ja-JP" sz="2800" i="0" dirty="0" smtClean="0"/>
              <a:t>Evaluate physical quantities</a:t>
            </a:r>
            <a:endParaRPr lang="ja-JP" altLang="en-US" sz="2800" i="0" dirty="0"/>
          </a:p>
        </p:txBody>
      </p:sp>
      <p:grpSp>
        <p:nvGrpSpPr>
          <p:cNvPr id="5" name="Group 5"/>
          <p:cNvGrpSpPr>
            <a:grpSpLocks/>
          </p:cNvGrpSpPr>
          <p:nvPr/>
        </p:nvGrpSpPr>
        <p:grpSpPr bwMode="auto">
          <a:xfrm rot="-11257557">
            <a:off x="5838825" y="3290888"/>
            <a:ext cx="1319213" cy="942975"/>
            <a:chOff x="3138" y="2826"/>
            <a:chExt cx="894" cy="594"/>
          </a:xfrm>
        </p:grpSpPr>
        <p:sp>
          <p:nvSpPr>
            <p:cNvPr id="6" name="Oval 6"/>
            <p:cNvSpPr>
              <a:spLocks noChangeArrowheads="1"/>
            </p:cNvSpPr>
            <p:nvPr/>
          </p:nvSpPr>
          <p:spPr bwMode="auto">
            <a:xfrm>
              <a:off x="3792" y="3024"/>
              <a:ext cx="240" cy="240"/>
            </a:xfrm>
            <a:prstGeom prst="ellipse">
              <a:avLst/>
            </a:prstGeom>
            <a:solidFill>
              <a:schemeClr val="bg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7" name="Oval 7"/>
            <p:cNvSpPr>
              <a:spLocks noChangeArrowheads="1"/>
            </p:cNvSpPr>
            <p:nvPr/>
          </p:nvSpPr>
          <p:spPr bwMode="auto">
            <a:xfrm>
              <a:off x="3138" y="2826"/>
              <a:ext cx="240" cy="240"/>
            </a:xfrm>
            <a:prstGeom prst="ellipse">
              <a:avLst/>
            </a:prstGeom>
            <a:solidFill>
              <a:schemeClr val="bg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8" name="Line 8"/>
            <p:cNvSpPr>
              <a:spLocks noChangeShapeType="1"/>
            </p:cNvSpPr>
            <p:nvPr/>
          </p:nvSpPr>
          <p:spPr bwMode="auto">
            <a:xfrm>
              <a:off x="3312" y="3024"/>
              <a:ext cx="96" cy="144"/>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9" name="Line 9"/>
            <p:cNvSpPr>
              <a:spLocks noChangeShapeType="1"/>
            </p:cNvSpPr>
            <p:nvPr/>
          </p:nvSpPr>
          <p:spPr bwMode="auto">
            <a:xfrm flipV="1">
              <a:off x="3552" y="3168"/>
              <a:ext cx="288" cy="96"/>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10" name="Oval 10"/>
            <p:cNvSpPr>
              <a:spLocks noChangeArrowheads="1"/>
            </p:cNvSpPr>
            <p:nvPr/>
          </p:nvSpPr>
          <p:spPr bwMode="auto">
            <a:xfrm>
              <a:off x="3330" y="3132"/>
              <a:ext cx="288" cy="288"/>
            </a:xfrm>
            <a:prstGeom prst="ellipse">
              <a:avLst/>
            </a:prstGeom>
            <a:solidFill>
              <a:schemeClr val="tx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grpSp>
      <p:grpSp>
        <p:nvGrpSpPr>
          <p:cNvPr id="11" name="Group 11"/>
          <p:cNvGrpSpPr>
            <a:grpSpLocks/>
          </p:cNvGrpSpPr>
          <p:nvPr/>
        </p:nvGrpSpPr>
        <p:grpSpPr bwMode="auto">
          <a:xfrm>
            <a:off x="7246938" y="1844675"/>
            <a:ext cx="1309687" cy="942975"/>
            <a:chOff x="3138" y="2826"/>
            <a:chExt cx="894" cy="594"/>
          </a:xfrm>
        </p:grpSpPr>
        <p:sp>
          <p:nvSpPr>
            <p:cNvPr id="12" name="Oval 12"/>
            <p:cNvSpPr>
              <a:spLocks noChangeArrowheads="1"/>
            </p:cNvSpPr>
            <p:nvPr/>
          </p:nvSpPr>
          <p:spPr bwMode="auto">
            <a:xfrm>
              <a:off x="3792" y="3024"/>
              <a:ext cx="240" cy="240"/>
            </a:xfrm>
            <a:prstGeom prst="ellipse">
              <a:avLst/>
            </a:prstGeom>
            <a:solidFill>
              <a:schemeClr val="bg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13" name="Oval 13"/>
            <p:cNvSpPr>
              <a:spLocks noChangeArrowheads="1"/>
            </p:cNvSpPr>
            <p:nvPr/>
          </p:nvSpPr>
          <p:spPr bwMode="auto">
            <a:xfrm>
              <a:off x="3138" y="2826"/>
              <a:ext cx="240" cy="240"/>
            </a:xfrm>
            <a:prstGeom prst="ellipse">
              <a:avLst/>
            </a:prstGeom>
            <a:solidFill>
              <a:schemeClr val="bg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14" name="Line 14"/>
            <p:cNvSpPr>
              <a:spLocks noChangeShapeType="1"/>
            </p:cNvSpPr>
            <p:nvPr/>
          </p:nvSpPr>
          <p:spPr bwMode="auto">
            <a:xfrm>
              <a:off x="3312" y="3024"/>
              <a:ext cx="96" cy="144"/>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15" name="Line 15"/>
            <p:cNvSpPr>
              <a:spLocks noChangeShapeType="1"/>
            </p:cNvSpPr>
            <p:nvPr/>
          </p:nvSpPr>
          <p:spPr bwMode="auto">
            <a:xfrm flipV="1">
              <a:off x="3552" y="3168"/>
              <a:ext cx="288" cy="96"/>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16" name="Oval 16"/>
            <p:cNvSpPr>
              <a:spLocks noChangeArrowheads="1"/>
            </p:cNvSpPr>
            <p:nvPr/>
          </p:nvSpPr>
          <p:spPr bwMode="auto">
            <a:xfrm>
              <a:off x="3330" y="3132"/>
              <a:ext cx="288" cy="288"/>
            </a:xfrm>
            <a:prstGeom prst="ellipse">
              <a:avLst/>
            </a:prstGeom>
            <a:solidFill>
              <a:schemeClr val="tx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grpSp>
      <p:sp>
        <p:nvSpPr>
          <p:cNvPr id="17" name="Oval 17"/>
          <p:cNvSpPr>
            <a:spLocks noChangeArrowheads="1"/>
          </p:cNvSpPr>
          <p:nvPr/>
        </p:nvSpPr>
        <p:spPr bwMode="auto">
          <a:xfrm>
            <a:off x="6403975" y="2254250"/>
            <a:ext cx="350838" cy="381000"/>
          </a:xfrm>
          <a:prstGeom prst="ellipse">
            <a:avLst/>
          </a:prstGeom>
          <a:solidFill>
            <a:schemeClr val="bg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18" name="Line 18"/>
          <p:cNvSpPr>
            <a:spLocks noChangeShapeType="1"/>
          </p:cNvSpPr>
          <p:nvPr/>
        </p:nvSpPr>
        <p:spPr bwMode="auto">
          <a:xfrm flipV="1">
            <a:off x="6121400" y="2530475"/>
            <a:ext cx="352425" cy="30480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19" name="Oval 19"/>
          <p:cNvSpPr>
            <a:spLocks noChangeArrowheads="1"/>
          </p:cNvSpPr>
          <p:nvPr/>
        </p:nvSpPr>
        <p:spPr bwMode="auto">
          <a:xfrm>
            <a:off x="5032375" y="2092325"/>
            <a:ext cx="492125" cy="5334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20" name="Line 20"/>
          <p:cNvSpPr>
            <a:spLocks noChangeShapeType="1"/>
          </p:cNvSpPr>
          <p:nvPr/>
        </p:nvSpPr>
        <p:spPr bwMode="auto">
          <a:xfrm flipH="1" flipV="1">
            <a:off x="5427663" y="2454275"/>
            <a:ext cx="412750" cy="38100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21" name="Line 21"/>
          <p:cNvSpPr>
            <a:spLocks noChangeShapeType="1"/>
          </p:cNvSpPr>
          <p:nvPr/>
        </p:nvSpPr>
        <p:spPr bwMode="auto">
          <a:xfrm flipV="1">
            <a:off x="4714875" y="2454275"/>
            <a:ext cx="422275" cy="30480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22" name="Oval 22"/>
          <p:cNvSpPr>
            <a:spLocks noChangeArrowheads="1"/>
          </p:cNvSpPr>
          <p:nvPr/>
        </p:nvSpPr>
        <p:spPr bwMode="auto">
          <a:xfrm>
            <a:off x="4284663" y="2587625"/>
            <a:ext cx="492125" cy="5334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23" name="Oval 23"/>
          <p:cNvSpPr>
            <a:spLocks noChangeArrowheads="1"/>
          </p:cNvSpPr>
          <p:nvPr/>
        </p:nvSpPr>
        <p:spPr bwMode="auto">
          <a:xfrm>
            <a:off x="5708650" y="2635250"/>
            <a:ext cx="492125" cy="5334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24" name="Line 24"/>
          <p:cNvSpPr>
            <a:spLocks noChangeShapeType="1"/>
          </p:cNvSpPr>
          <p:nvPr/>
        </p:nvSpPr>
        <p:spPr bwMode="auto">
          <a:xfrm flipV="1">
            <a:off x="4645025" y="2301875"/>
            <a:ext cx="350838" cy="228600"/>
          </a:xfrm>
          <a:prstGeom prst="line">
            <a:avLst/>
          </a:prstGeom>
          <a:noFill/>
          <a:ln w="12700" cap="sq">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25" name="Rectangle 25"/>
          <p:cNvSpPr>
            <a:spLocks noChangeArrowheads="1"/>
          </p:cNvSpPr>
          <p:nvPr/>
        </p:nvSpPr>
        <p:spPr bwMode="auto">
          <a:xfrm>
            <a:off x="4500563" y="3141663"/>
            <a:ext cx="1585912"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lgn="l">
              <a:lnSpc>
                <a:spcPct val="100000"/>
              </a:lnSpc>
            </a:pPr>
            <a:r>
              <a:rPr lang="en-US" altLang="ja-JP" sz="2000" dirty="0" smtClean="0">
                <a:solidFill>
                  <a:srgbClr val="FF0000"/>
                </a:solidFill>
              </a:rPr>
              <a:t>Bonding</a:t>
            </a:r>
            <a:endParaRPr lang="ja-JP" altLang="en-US" sz="2000" dirty="0">
              <a:solidFill>
                <a:srgbClr val="FF0000"/>
              </a:solidFill>
            </a:endParaRPr>
          </a:p>
        </p:txBody>
      </p:sp>
      <p:sp>
        <p:nvSpPr>
          <p:cNvPr id="26" name="Rectangle 26"/>
          <p:cNvSpPr>
            <a:spLocks noChangeArrowheads="1"/>
          </p:cNvSpPr>
          <p:nvPr/>
        </p:nvSpPr>
        <p:spPr bwMode="auto">
          <a:xfrm>
            <a:off x="6332538" y="1920875"/>
            <a:ext cx="352425"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lgn="l">
              <a:lnSpc>
                <a:spcPct val="100000"/>
              </a:lnSpc>
            </a:pPr>
            <a:r>
              <a:rPr lang="ja-JP" sz="2600">
                <a:solidFill>
                  <a:srgbClr val="FF0000"/>
                </a:solidFill>
              </a:rPr>
              <a:t>+</a:t>
            </a:r>
          </a:p>
        </p:txBody>
      </p:sp>
      <p:sp>
        <p:nvSpPr>
          <p:cNvPr id="27" name="Rectangle 27"/>
          <p:cNvSpPr>
            <a:spLocks noChangeArrowheads="1"/>
          </p:cNvSpPr>
          <p:nvPr/>
        </p:nvSpPr>
        <p:spPr bwMode="auto">
          <a:xfrm>
            <a:off x="7318375" y="2149475"/>
            <a:ext cx="350838"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lgn="l">
              <a:lnSpc>
                <a:spcPct val="100000"/>
              </a:lnSpc>
            </a:pPr>
            <a:r>
              <a:rPr lang="ja-JP" sz="2600">
                <a:solidFill>
                  <a:srgbClr val="FF0000"/>
                </a:solidFill>
              </a:rPr>
              <a:t>-</a:t>
            </a:r>
          </a:p>
        </p:txBody>
      </p:sp>
      <p:sp>
        <p:nvSpPr>
          <p:cNvPr id="28" name="Line 28"/>
          <p:cNvSpPr>
            <a:spLocks noChangeShapeType="1"/>
          </p:cNvSpPr>
          <p:nvPr/>
        </p:nvSpPr>
        <p:spPr bwMode="auto">
          <a:xfrm>
            <a:off x="6824663" y="2454275"/>
            <a:ext cx="633412" cy="76200"/>
          </a:xfrm>
          <a:prstGeom prst="line">
            <a:avLst/>
          </a:prstGeom>
          <a:noFill/>
          <a:ln w="12700" cap="sq">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29" name="Rectangle 29"/>
          <p:cNvSpPr>
            <a:spLocks noChangeArrowheads="1"/>
          </p:cNvSpPr>
          <p:nvPr/>
        </p:nvSpPr>
        <p:spPr bwMode="auto">
          <a:xfrm>
            <a:off x="7164388" y="2722563"/>
            <a:ext cx="1692275"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lgn="l">
              <a:lnSpc>
                <a:spcPct val="100000"/>
              </a:lnSpc>
            </a:pPr>
            <a:r>
              <a:rPr lang="en-US" altLang="ja-JP" sz="2000" dirty="0" smtClean="0">
                <a:solidFill>
                  <a:srgbClr val="FF0000"/>
                </a:solidFill>
              </a:rPr>
              <a:t>Coulomb</a:t>
            </a:r>
            <a:endParaRPr lang="ja-JP" altLang="en-US" sz="2000" dirty="0">
              <a:solidFill>
                <a:srgbClr val="FF0000"/>
              </a:solidFill>
            </a:endParaRPr>
          </a:p>
        </p:txBody>
      </p:sp>
      <p:sp>
        <p:nvSpPr>
          <p:cNvPr id="30" name="Line 30"/>
          <p:cNvSpPr>
            <a:spLocks noChangeShapeType="1"/>
          </p:cNvSpPr>
          <p:nvPr/>
        </p:nvSpPr>
        <p:spPr bwMode="auto">
          <a:xfrm>
            <a:off x="6262688" y="2987675"/>
            <a:ext cx="280987" cy="228600"/>
          </a:xfrm>
          <a:prstGeom prst="line">
            <a:avLst/>
          </a:prstGeom>
          <a:noFill/>
          <a:ln w="12700" cap="sq">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31" name="Rectangle 31"/>
          <p:cNvSpPr>
            <a:spLocks noChangeArrowheads="1"/>
          </p:cNvSpPr>
          <p:nvPr/>
        </p:nvSpPr>
        <p:spPr bwMode="auto">
          <a:xfrm>
            <a:off x="6804024" y="3141663"/>
            <a:ext cx="1944439" cy="533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lgn="l">
              <a:lnSpc>
                <a:spcPct val="100000"/>
              </a:lnSpc>
            </a:pPr>
            <a:r>
              <a:rPr lang="en-US" altLang="ja-JP" sz="2000" dirty="0" smtClean="0">
                <a:solidFill>
                  <a:srgbClr val="FF0000"/>
                </a:solidFill>
              </a:rPr>
              <a:t>van der Waals</a:t>
            </a:r>
            <a:endParaRPr lang="ja-JP" sz="2000" dirty="0">
              <a:solidFill>
                <a:srgbClr val="FF0000"/>
              </a:solidFill>
            </a:endParaRPr>
          </a:p>
        </p:txBody>
      </p:sp>
      <p:sp>
        <p:nvSpPr>
          <p:cNvPr id="32" name="Freeform 32"/>
          <p:cNvSpPr>
            <a:spLocks/>
          </p:cNvSpPr>
          <p:nvPr/>
        </p:nvSpPr>
        <p:spPr bwMode="auto">
          <a:xfrm>
            <a:off x="4926013" y="2746375"/>
            <a:ext cx="633412" cy="88900"/>
          </a:xfrm>
          <a:custGeom>
            <a:avLst/>
            <a:gdLst>
              <a:gd name="T0" fmla="*/ 0 w 432"/>
              <a:gd name="T1" fmla="*/ 0 h 152"/>
              <a:gd name="T2" fmla="*/ 240 w 432"/>
              <a:gd name="T3" fmla="*/ 144 h 152"/>
              <a:gd name="T4" fmla="*/ 432 w 432"/>
              <a:gd name="T5" fmla="*/ 48 h 152"/>
            </a:gdLst>
            <a:ahLst/>
            <a:cxnLst>
              <a:cxn ang="0">
                <a:pos x="T0" y="T1"/>
              </a:cxn>
              <a:cxn ang="0">
                <a:pos x="T2" y="T3"/>
              </a:cxn>
              <a:cxn ang="0">
                <a:pos x="T4" y="T5"/>
              </a:cxn>
            </a:cxnLst>
            <a:rect l="0" t="0" r="r" b="b"/>
            <a:pathLst>
              <a:path w="432" h="152">
                <a:moveTo>
                  <a:pt x="0" y="0"/>
                </a:moveTo>
                <a:cubicBezTo>
                  <a:pt x="84" y="68"/>
                  <a:pt x="168" y="136"/>
                  <a:pt x="240" y="144"/>
                </a:cubicBezTo>
                <a:cubicBezTo>
                  <a:pt x="312" y="152"/>
                  <a:pt x="372" y="100"/>
                  <a:pt x="432" y="48"/>
                </a:cubicBezTo>
              </a:path>
            </a:pathLst>
          </a:custGeom>
          <a:noFill/>
          <a:ln w="12700" cap="sq"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33" name="Freeform 33"/>
          <p:cNvSpPr>
            <a:spLocks/>
          </p:cNvSpPr>
          <p:nvPr/>
        </p:nvSpPr>
        <p:spPr bwMode="auto">
          <a:xfrm>
            <a:off x="5559425" y="2559050"/>
            <a:ext cx="387350" cy="393700"/>
          </a:xfrm>
          <a:custGeom>
            <a:avLst/>
            <a:gdLst>
              <a:gd name="T0" fmla="*/ 72 w 320"/>
              <a:gd name="T1" fmla="*/ 120 h 224"/>
              <a:gd name="T2" fmla="*/ 24 w 320"/>
              <a:gd name="T3" fmla="*/ 216 h 224"/>
              <a:gd name="T4" fmla="*/ 216 w 320"/>
              <a:gd name="T5" fmla="*/ 168 h 224"/>
              <a:gd name="T6" fmla="*/ 312 w 320"/>
              <a:gd name="T7" fmla="*/ 24 h 224"/>
              <a:gd name="T8" fmla="*/ 168 w 320"/>
              <a:gd name="T9" fmla="*/ 24 h 224"/>
            </a:gdLst>
            <a:ahLst/>
            <a:cxnLst>
              <a:cxn ang="0">
                <a:pos x="T0" y="T1"/>
              </a:cxn>
              <a:cxn ang="0">
                <a:pos x="T2" y="T3"/>
              </a:cxn>
              <a:cxn ang="0">
                <a:pos x="T4" y="T5"/>
              </a:cxn>
              <a:cxn ang="0">
                <a:pos x="T6" y="T7"/>
              </a:cxn>
              <a:cxn ang="0">
                <a:pos x="T8" y="T9"/>
              </a:cxn>
            </a:cxnLst>
            <a:rect l="0" t="0" r="r" b="b"/>
            <a:pathLst>
              <a:path w="320" h="224">
                <a:moveTo>
                  <a:pt x="72" y="120"/>
                </a:moveTo>
                <a:cubicBezTo>
                  <a:pt x="36" y="164"/>
                  <a:pt x="0" y="208"/>
                  <a:pt x="24" y="216"/>
                </a:cubicBezTo>
                <a:cubicBezTo>
                  <a:pt x="48" y="224"/>
                  <a:pt x="168" y="200"/>
                  <a:pt x="216" y="168"/>
                </a:cubicBezTo>
                <a:cubicBezTo>
                  <a:pt x="264" y="136"/>
                  <a:pt x="320" y="48"/>
                  <a:pt x="312" y="24"/>
                </a:cubicBezTo>
                <a:cubicBezTo>
                  <a:pt x="304" y="0"/>
                  <a:pt x="236" y="12"/>
                  <a:pt x="168" y="24"/>
                </a:cubicBezTo>
              </a:path>
            </a:pathLst>
          </a:custGeom>
          <a:noFill/>
          <a:ln w="12700" cap="sq"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pic>
        <p:nvPicPr>
          <p:cNvPr id="34" name="Picture 34" descr="txp_fi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692275" y="2625278"/>
            <a:ext cx="2232025"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 name="Picture 35" descr="txp_fi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692275" y="4629373"/>
            <a:ext cx="2657475"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 name="l0.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292080" y="4221087"/>
            <a:ext cx="3456384" cy="2592287"/>
          </a:xfrm>
          <a:prstGeom prst="rect">
            <a:avLst/>
          </a:prstGeom>
        </p:spPr>
      </p:pic>
    </p:spTree>
    <p:extLst>
      <p:ext uri="{BB962C8B-B14F-4D97-AF65-F5344CB8AC3E}">
        <p14:creationId xmlns:p14="http://schemas.microsoft.com/office/powerpoint/2010/main" val="35878907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7"/>
                                        </p:tgtEl>
                                      </p:cBhvr>
                                    </p:cmd>
                                  </p:childTnLst>
                                </p:cTn>
                              </p:par>
                            </p:childTnLst>
                          </p:cTn>
                        </p:par>
                      </p:childTnLst>
                    </p:cTn>
                  </p:par>
                </p:childTnLst>
              </p:cTn>
              <p:nextCondLst>
                <p:cond evt="onClick" delay="0">
                  <p:tgtEl>
                    <p:spTgt spid="37"/>
                  </p:tgtEl>
                </p:cond>
              </p:nextCondLst>
            </p:seq>
            <p:video>
              <p:cMediaNode vol="80000">
                <p:cTn id="7" fill="hold" display="0">
                  <p:stCondLst>
                    <p:cond delay="indefinite"/>
                  </p:stCondLst>
                </p:cTn>
                <p:tgtEl>
                  <p:spTgt spid="3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6200"/>
            <a:ext cx="8229600" cy="976536"/>
          </a:xfrm>
        </p:spPr>
        <p:txBody>
          <a:bodyPr>
            <a:normAutofit fontScale="90000"/>
          </a:bodyPr>
          <a:lstStyle/>
          <a:p>
            <a:r>
              <a:rPr kumimoji="1" lang="en-US" altLang="ja-JP" dirty="0" smtClean="0"/>
              <a:t>Challenges in Molecular Dynamics simulations of biomolecules</a:t>
            </a:r>
            <a:endParaRPr kumimoji="1" lang="ja-JP" altLang="en-US" dirty="0"/>
          </a:p>
        </p:txBody>
      </p:sp>
      <p:sp>
        <p:nvSpPr>
          <p:cNvPr id="8" name="正方形/長方形 5"/>
          <p:cNvSpPr>
            <a:spLocks noChangeArrowheads="1"/>
          </p:cNvSpPr>
          <p:nvPr/>
        </p:nvSpPr>
        <p:spPr bwMode="auto">
          <a:xfrm>
            <a:off x="1524000" y="6300028"/>
            <a:ext cx="6766433" cy="369332"/>
          </a:xfrm>
          <a:prstGeom prst="rect">
            <a:avLst/>
          </a:prstGeom>
          <a:noFill/>
          <a:ln w="9525">
            <a:noFill/>
            <a:miter lim="800000"/>
            <a:headEnd/>
            <a:tailEnd/>
          </a:ln>
        </p:spPr>
        <p:txBody>
          <a:bodyPr wrap="none">
            <a:prstTxWarp prst="textNoShape">
              <a:avLst/>
            </a:prstTxWarp>
            <a:spAutoFit/>
          </a:bodyPr>
          <a:lstStyle/>
          <a:p>
            <a:r>
              <a:rPr lang="en-US" altLang="ja-JP" dirty="0"/>
              <a:t>S. O. Nielsen, et al, J. Phys.</a:t>
            </a:r>
            <a:r>
              <a:rPr lang="en-US" altLang="ja-JP" dirty="0" smtClean="0"/>
              <a:t> (</a:t>
            </a:r>
            <a:r>
              <a:rPr lang="en-US" altLang="ja-JP" dirty="0" err="1" smtClean="0"/>
              <a:t>Condens</a:t>
            </a:r>
            <a:r>
              <a:rPr lang="en-US" altLang="ja-JP" dirty="0" smtClean="0"/>
              <a:t>. Matter.), 15 </a:t>
            </a:r>
            <a:r>
              <a:rPr lang="en-US" altLang="ja-JP" dirty="0"/>
              <a:t>(2004) R481</a:t>
            </a:r>
            <a:endParaRPr lang="ja-JP" altLang="en-US" dirty="0"/>
          </a:p>
        </p:txBody>
      </p:sp>
      <p:pic>
        <p:nvPicPr>
          <p:cNvPr id="9" name="図 8" descr="multi-scale.png"/>
          <p:cNvPicPr>
            <a:picLocks noChangeAspect="1"/>
          </p:cNvPicPr>
          <p:nvPr/>
        </p:nvPicPr>
        <p:blipFill>
          <a:blip r:embed="rId2"/>
          <a:stretch>
            <a:fillRect/>
          </a:stretch>
        </p:blipFill>
        <p:spPr>
          <a:xfrm>
            <a:off x="990600" y="1054538"/>
            <a:ext cx="7002061" cy="5183906"/>
          </a:xfrm>
          <a:prstGeom prst="rect">
            <a:avLst/>
          </a:prstGeom>
        </p:spPr>
      </p:pic>
      <p:sp>
        <p:nvSpPr>
          <p:cNvPr id="12" name="テキスト ボックス 11"/>
          <p:cNvSpPr txBox="1"/>
          <p:nvPr/>
        </p:nvSpPr>
        <p:spPr>
          <a:xfrm>
            <a:off x="6444208" y="2780928"/>
            <a:ext cx="2846412" cy="1815882"/>
          </a:xfrm>
          <a:prstGeom prst="rect">
            <a:avLst/>
          </a:prstGeom>
          <a:noFill/>
        </p:spPr>
        <p:txBody>
          <a:bodyPr wrap="none" rtlCol="0">
            <a:spAutoFit/>
          </a:bodyPr>
          <a:lstStyle/>
          <a:p>
            <a:r>
              <a:rPr kumimoji="1" lang="en-US" altLang="ja-JP" sz="2800" i="0" dirty="0" smtClean="0">
                <a:solidFill>
                  <a:srgbClr val="FF0000"/>
                </a:solidFill>
              </a:rPr>
              <a:t>Femtosecond</a:t>
            </a:r>
            <a:r>
              <a:rPr lang="en-US" altLang="ja-JP" sz="2800" i="0" dirty="0" smtClean="0">
                <a:solidFill>
                  <a:srgbClr val="FF0000"/>
                </a:solidFill>
              </a:rPr>
              <a:t> to</a:t>
            </a:r>
          </a:p>
          <a:p>
            <a:r>
              <a:rPr kumimoji="1" lang="en-US" altLang="ja-JP" sz="2800" i="0" dirty="0" smtClean="0">
                <a:solidFill>
                  <a:srgbClr val="FF0000"/>
                </a:solidFill>
              </a:rPr>
              <a:t>millisecond</a:t>
            </a:r>
          </a:p>
          <a:p>
            <a:r>
              <a:rPr lang="en-US" altLang="ja-JP" sz="2800" i="0" dirty="0" smtClean="0">
                <a:solidFill>
                  <a:srgbClr val="FF0000"/>
                </a:solidFill>
              </a:rPr>
              <a:t>difference</a:t>
            </a:r>
            <a:endParaRPr lang="en-US" altLang="ja-JP" sz="2800" i="0" dirty="0">
              <a:solidFill>
                <a:srgbClr val="FF0000"/>
              </a:solidFill>
            </a:endParaRPr>
          </a:p>
          <a:p>
            <a:r>
              <a:rPr lang="en-US" altLang="ja-JP" sz="2800" i="0" dirty="0" smtClean="0">
                <a:solidFill>
                  <a:srgbClr val="FF0000"/>
                </a:solidFill>
              </a:rPr>
              <a:t>=10</a:t>
            </a:r>
            <a:r>
              <a:rPr lang="en-US" altLang="ja-JP" sz="2800" i="0" baseline="30000" dirty="0" smtClean="0">
                <a:solidFill>
                  <a:srgbClr val="FF0000"/>
                </a:solidFill>
              </a:rPr>
              <a:t>12</a:t>
            </a:r>
          </a:p>
        </p:txBody>
      </p:sp>
      <p:sp>
        <p:nvSpPr>
          <p:cNvPr id="13" name="上矢印 12"/>
          <p:cNvSpPr/>
          <p:nvPr/>
        </p:nvSpPr>
        <p:spPr>
          <a:xfrm>
            <a:off x="539552" y="2780928"/>
            <a:ext cx="360040" cy="1800200"/>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62456" y="2060848"/>
            <a:ext cx="1097176" cy="707886"/>
          </a:xfrm>
          <a:prstGeom prst="rect">
            <a:avLst/>
          </a:prstGeom>
          <a:noFill/>
        </p:spPr>
        <p:txBody>
          <a:bodyPr wrap="none" rtlCol="0">
            <a:spAutoFit/>
          </a:bodyPr>
          <a:lstStyle/>
          <a:p>
            <a:r>
              <a:rPr kumimoji="1" lang="en-US" altLang="ja-JP" sz="2000" dirty="0" smtClean="0">
                <a:solidFill>
                  <a:srgbClr val="FF0000"/>
                </a:solidFill>
              </a:rPr>
              <a:t>Strong</a:t>
            </a:r>
          </a:p>
          <a:p>
            <a:r>
              <a:rPr lang="en-US" altLang="ja-JP" sz="2000" dirty="0" smtClean="0">
                <a:solidFill>
                  <a:srgbClr val="FF0000"/>
                </a:solidFill>
              </a:rPr>
              <a:t>Scaling</a:t>
            </a:r>
            <a:endParaRPr kumimoji="1" lang="ja-JP" altLang="en-US" sz="2000" dirty="0">
              <a:solidFill>
                <a:srgbClr val="FF0000"/>
              </a:solidFill>
            </a:endParaRPr>
          </a:p>
        </p:txBody>
      </p:sp>
      <p:sp>
        <p:nvSpPr>
          <p:cNvPr id="15" name="上矢印 14"/>
          <p:cNvSpPr/>
          <p:nvPr/>
        </p:nvSpPr>
        <p:spPr>
          <a:xfrm rot="5400000">
            <a:off x="2771800" y="4725144"/>
            <a:ext cx="360040" cy="18002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923928" y="5435932"/>
            <a:ext cx="1819404" cy="400110"/>
          </a:xfrm>
          <a:prstGeom prst="rect">
            <a:avLst/>
          </a:prstGeom>
          <a:noFill/>
        </p:spPr>
        <p:txBody>
          <a:bodyPr wrap="none" rtlCol="0">
            <a:spAutoFit/>
          </a:bodyPr>
          <a:lstStyle/>
          <a:p>
            <a:r>
              <a:rPr kumimoji="1" lang="en-US" altLang="ja-JP" sz="2000" dirty="0" smtClean="0">
                <a:solidFill>
                  <a:srgbClr val="3366FF"/>
                </a:solidFill>
              </a:rPr>
              <a:t>Weak Scaling</a:t>
            </a:r>
            <a:endParaRPr kumimoji="1" lang="ja-JP" altLang="en-US" sz="2000" dirty="0">
              <a:solidFill>
                <a:srgbClr val="3366FF"/>
              </a:solidFill>
            </a:endParaRPr>
          </a:p>
        </p:txBody>
      </p:sp>
    </p:spTree>
    <p:extLst>
      <p:ext uri="{BB962C8B-B14F-4D97-AF65-F5344CB8AC3E}">
        <p14:creationId xmlns:p14="http://schemas.microsoft.com/office/powerpoint/2010/main" val="2719415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Scaling challenges in MD</a:t>
            </a:r>
            <a:endParaRPr lang="ja-JP" altLang="en-US" dirty="0"/>
          </a:p>
        </p:txBody>
      </p:sp>
      <p:sp>
        <p:nvSpPr>
          <p:cNvPr id="3" name="コンテンツ プレースホルダ 2"/>
          <p:cNvSpPr>
            <a:spLocks noGrp="1"/>
          </p:cNvSpPr>
          <p:nvPr>
            <p:ph idx="1"/>
          </p:nvPr>
        </p:nvSpPr>
        <p:spPr>
          <a:xfrm>
            <a:off x="467544" y="1196752"/>
            <a:ext cx="8229600" cy="4953000"/>
          </a:xfrm>
        </p:spPr>
        <p:txBody>
          <a:bodyPr>
            <a:noAutofit/>
          </a:bodyPr>
          <a:lstStyle/>
          <a:p>
            <a:r>
              <a:rPr lang="en-US" altLang="ja-JP" sz="2800" dirty="0" smtClean="0"/>
              <a:t>〜50,000 FLOP/particle/step</a:t>
            </a:r>
          </a:p>
          <a:p>
            <a:r>
              <a:rPr lang="en-US" altLang="ja-JP" sz="2800" dirty="0" smtClean="0"/>
              <a:t>Typical system size : N=10</a:t>
            </a:r>
            <a:r>
              <a:rPr lang="en-US" altLang="ja-JP" sz="2800" baseline="30000" dirty="0" smtClean="0"/>
              <a:t>5</a:t>
            </a:r>
            <a:endParaRPr lang="en-US" altLang="ja-JP" sz="2800" dirty="0" smtClean="0"/>
          </a:p>
          <a:p>
            <a:r>
              <a:rPr lang="en-US" altLang="ja-JP" sz="2800" dirty="0" smtClean="0"/>
              <a:t>5 GFLOP/step</a:t>
            </a:r>
            <a:endParaRPr lang="en-US" altLang="ja-JP" sz="2800" baseline="30000" dirty="0" smtClean="0"/>
          </a:p>
          <a:p>
            <a:r>
              <a:rPr lang="en-US" altLang="ja-JP" sz="2800" dirty="0" smtClean="0"/>
              <a:t>5TFLOPS effective performance</a:t>
            </a:r>
          </a:p>
          <a:p>
            <a:pPr>
              <a:buNone/>
            </a:pPr>
            <a:r>
              <a:rPr lang="en-US" altLang="ja-JP" sz="2800" dirty="0" smtClean="0"/>
              <a:t>	1msec/step = 170nsec/day</a:t>
            </a:r>
          </a:p>
          <a:p>
            <a:pPr>
              <a:buNone/>
            </a:pPr>
            <a:r>
              <a:rPr lang="en-US" altLang="ja-JP" sz="2800" dirty="0" smtClean="0"/>
              <a:t>	</a:t>
            </a:r>
            <a:r>
              <a:rPr lang="en-US" altLang="ja-JP" sz="2800" i="1" dirty="0" smtClean="0">
                <a:solidFill>
                  <a:srgbClr val="FF0000"/>
                </a:solidFill>
              </a:rPr>
              <a:t>Rather Easy</a:t>
            </a:r>
          </a:p>
          <a:p>
            <a:r>
              <a:rPr lang="en-US" altLang="ja-JP" sz="2800" dirty="0" smtClean="0"/>
              <a:t>5PFLOPS effective performance</a:t>
            </a:r>
          </a:p>
          <a:p>
            <a:pPr>
              <a:buNone/>
            </a:pPr>
            <a:r>
              <a:rPr lang="en-US" altLang="ja-JP" sz="2800" dirty="0" smtClean="0"/>
              <a:t>	1μsec/step = 200μsec/day???</a:t>
            </a:r>
          </a:p>
          <a:p>
            <a:pPr>
              <a:buNone/>
            </a:pPr>
            <a:r>
              <a:rPr lang="en-US" altLang="ja-JP" sz="2800" dirty="0" smtClean="0"/>
              <a:t>	</a:t>
            </a:r>
            <a:r>
              <a:rPr lang="en-US" altLang="ja-JP" sz="2800" i="1" dirty="0" smtClean="0">
                <a:solidFill>
                  <a:srgbClr val="FF0000"/>
                </a:solidFill>
              </a:rPr>
              <a:t>Difficult, but important</a:t>
            </a:r>
          </a:p>
          <a:p>
            <a:pPr>
              <a:buNone/>
            </a:pPr>
            <a:r>
              <a:rPr lang="en-US" altLang="ja-JP" sz="2800" dirty="0" smtClean="0"/>
              <a:t>	</a:t>
            </a:r>
            <a:endParaRPr lang="ja-JP" altLang="en-US" sz="2800" dirty="0"/>
          </a:p>
        </p:txBody>
      </p:sp>
    </p:spTree>
    <p:extLst>
      <p:ext uri="{BB962C8B-B14F-4D97-AF65-F5344CB8AC3E}">
        <p14:creationId xmlns:p14="http://schemas.microsoft.com/office/powerpoint/2010/main" val="24692340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ja-JP" smtClean="0"/>
              <a:t>What is GRAPE?</a:t>
            </a:r>
          </a:p>
        </p:txBody>
      </p:sp>
      <p:sp>
        <p:nvSpPr>
          <p:cNvPr id="8195" name="Rectangle 3"/>
          <p:cNvSpPr>
            <a:spLocks noGrp="1" noChangeArrowheads="1"/>
          </p:cNvSpPr>
          <p:nvPr>
            <p:ph idx="1"/>
          </p:nvPr>
        </p:nvSpPr>
        <p:spPr/>
        <p:txBody>
          <a:bodyPr/>
          <a:lstStyle/>
          <a:p>
            <a:pPr eaLnBrk="1" hangingPunct="1"/>
            <a:r>
              <a:rPr lang="en-US" altLang="ja-JP" dirty="0" err="1" smtClean="0">
                <a:solidFill>
                  <a:srgbClr val="FF0000"/>
                </a:solidFill>
              </a:rPr>
              <a:t>GRA</a:t>
            </a:r>
            <a:r>
              <a:rPr lang="en-US" altLang="ja-JP" dirty="0" err="1" smtClean="0"/>
              <a:t>vity</a:t>
            </a:r>
            <a:r>
              <a:rPr lang="en-US" altLang="ja-JP" dirty="0" smtClean="0"/>
              <a:t> </a:t>
            </a:r>
            <a:r>
              <a:rPr lang="en-US" altLang="ja-JP" dirty="0" err="1" smtClean="0">
                <a:solidFill>
                  <a:srgbClr val="FF0000"/>
                </a:solidFill>
              </a:rPr>
              <a:t>P</a:t>
            </a:r>
            <a:r>
              <a:rPr lang="en-US" altLang="ja-JP" dirty="0" err="1" smtClean="0"/>
              <a:t>ip</a:t>
            </a:r>
            <a:r>
              <a:rPr lang="en-US" altLang="ja-JP" dirty="0" err="1" smtClean="0">
                <a:solidFill>
                  <a:srgbClr val="FF0000"/>
                </a:solidFill>
              </a:rPr>
              <a:t>E</a:t>
            </a:r>
            <a:endParaRPr lang="en-US" altLang="ja-JP" dirty="0" smtClean="0">
              <a:solidFill>
                <a:srgbClr val="FF0000"/>
              </a:solidFill>
            </a:endParaRPr>
          </a:p>
          <a:p>
            <a:pPr eaLnBrk="1" hangingPunct="1"/>
            <a:r>
              <a:rPr lang="en-US" altLang="ja-JP" dirty="0" smtClean="0"/>
              <a:t>Special-purpose accelerator for classical particle simulations</a:t>
            </a:r>
          </a:p>
          <a:p>
            <a:pPr lvl="1" eaLnBrk="1" hangingPunct="1"/>
            <a:r>
              <a:rPr lang="en-US" altLang="ja-JP" dirty="0" smtClean="0"/>
              <a:t>Astrophysical </a:t>
            </a:r>
            <a:r>
              <a:rPr lang="en-US" altLang="ja-JP" i="1" dirty="0" smtClean="0"/>
              <a:t>N</a:t>
            </a:r>
            <a:r>
              <a:rPr lang="en-US" altLang="ja-JP" dirty="0" smtClean="0"/>
              <a:t>-body simulations</a:t>
            </a:r>
          </a:p>
          <a:p>
            <a:pPr lvl="1" eaLnBrk="1" hangingPunct="1"/>
            <a:r>
              <a:rPr lang="en-US" altLang="ja-JP" dirty="0" smtClean="0"/>
              <a:t>Molecular Dynamics Simulations</a:t>
            </a:r>
          </a:p>
          <a:p>
            <a:pPr eaLnBrk="1" hangingPunct="1">
              <a:buNone/>
            </a:pPr>
            <a:endParaRPr lang="en-US" altLang="ja-JP" dirty="0" smtClean="0"/>
          </a:p>
        </p:txBody>
      </p:sp>
      <p:sp>
        <p:nvSpPr>
          <p:cNvPr id="8196" name="Text Box 4"/>
          <p:cNvSpPr txBox="1">
            <a:spLocks noChangeArrowheads="1"/>
          </p:cNvSpPr>
          <p:nvPr/>
        </p:nvSpPr>
        <p:spPr bwMode="auto">
          <a:xfrm>
            <a:off x="611560" y="5445224"/>
            <a:ext cx="7918450" cy="641350"/>
          </a:xfrm>
          <a:prstGeom prst="rect">
            <a:avLst/>
          </a:prstGeom>
          <a:noFill/>
          <a:ln w="9525">
            <a:noFill/>
            <a:miter lim="800000"/>
            <a:headEnd/>
            <a:tailEnd/>
          </a:ln>
        </p:spPr>
        <p:txBody>
          <a:bodyPr wrap="none">
            <a:spAutoFit/>
          </a:bodyPr>
          <a:lstStyle/>
          <a:p>
            <a:r>
              <a:rPr lang="en-US" altLang="ja-JP" dirty="0"/>
              <a:t>J. Makino &amp; M. Taiji</a:t>
            </a:r>
            <a:r>
              <a:rPr lang="en-US" altLang="ja-JP" i="1" dirty="0"/>
              <a:t>, Scientific Simulations with Special-Purpose Computers,</a:t>
            </a:r>
          </a:p>
          <a:p>
            <a:r>
              <a:rPr lang="en-US" altLang="ja-JP" dirty="0"/>
              <a:t>John Wiley &amp; Sons, 1997</a:t>
            </a:r>
            <a:r>
              <a:rPr lang="en-US" altLang="ja-JP" i="1" dirty="0"/>
              <a:t>.</a:t>
            </a:r>
          </a:p>
        </p:txBody>
      </p:sp>
    </p:spTree>
    <p:extLst>
      <p:ext uri="{BB962C8B-B14F-4D97-AF65-F5344CB8AC3E}">
        <p14:creationId xmlns:p14="http://schemas.microsoft.com/office/powerpoint/2010/main" val="12021234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ja-JP" smtClean="0"/>
              <a:t>History of GRAPE computers</a:t>
            </a:r>
          </a:p>
        </p:txBody>
      </p:sp>
      <p:pic>
        <p:nvPicPr>
          <p:cNvPr id="9219" name="Picture 12" descr="grapehist0609"/>
          <p:cNvPicPr>
            <a:picLocks noChangeAspect="1" noChangeArrowheads="1"/>
          </p:cNvPicPr>
          <p:nvPr/>
        </p:nvPicPr>
        <p:blipFill>
          <a:blip r:embed="rId3"/>
          <a:srcRect/>
          <a:stretch>
            <a:fillRect/>
          </a:stretch>
        </p:blipFill>
        <p:spPr bwMode="auto">
          <a:xfrm>
            <a:off x="468313" y="1460500"/>
            <a:ext cx="8135937" cy="5397500"/>
          </a:xfrm>
          <a:prstGeom prst="rect">
            <a:avLst/>
          </a:prstGeom>
          <a:noFill/>
          <a:ln w="9525">
            <a:noFill/>
            <a:miter lim="800000"/>
            <a:headEnd/>
            <a:tailEnd/>
          </a:ln>
        </p:spPr>
      </p:pic>
      <p:sp>
        <p:nvSpPr>
          <p:cNvPr id="9220" name="Rectangle 4"/>
          <p:cNvSpPr>
            <a:spLocks noChangeArrowheads="1"/>
          </p:cNvSpPr>
          <p:nvPr/>
        </p:nvSpPr>
        <p:spPr bwMode="auto">
          <a:xfrm>
            <a:off x="3779838" y="4941888"/>
            <a:ext cx="5184775" cy="771525"/>
          </a:xfrm>
          <a:prstGeom prst="rect">
            <a:avLst/>
          </a:prstGeom>
          <a:solidFill>
            <a:srgbClr val="CCFFFF"/>
          </a:solidFill>
          <a:ln w="9525">
            <a:solidFill>
              <a:schemeClr val="tx1"/>
            </a:solidFill>
            <a:miter lim="800000"/>
            <a:headEnd/>
            <a:tailEnd/>
          </a:ln>
        </p:spPr>
        <p:txBody>
          <a:bodyPr>
            <a:spAutoFit/>
          </a:bodyPr>
          <a:lstStyle/>
          <a:p>
            <a:r>
              <a:rPr lang="en-US" altLang="ja-JP" sz="2400"/>
              <a:t>Eight Gordon Bell Prizes</a:t>
            </a:r>
          </a:p>
          <a:p>
            <a:pPr lvl="1"/>
            <a:r>
              <a:rPr lang="en-US" altLang="ja-JP" sz="2000"/>
              <a:t>`95, `96, `99, `00 (double), `01, `03, `06</a:t>
            </a:r>
          </a:p>
        </p:txBody>
      </p:sp>
    </p:spTree>
    <p:extLst>
      <p:ext uri="{BB962C8B-B14F-4D97-AF65-F5344CB8AC3E}">
        <p14:creationId xmlns:p14="http://schemas.microsoft.com/office/powerpoint/2010/main" val="179248581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TERNALEDITCOMMAND" val="c:\xyzzy\xyzzy %"/>
  <p:tag name="GHOSTSCRIPTCOMMAND" val="gswin32c"/>
  <p:tag name="TEXPOINTINIT" val=""/>
  <p:tag name="USEAMSFONTS" val="True"/>
  <p:tag name="EMBEDFONTS" val="False"/>
  <p:tag name="USEBOLDAMS" val="False"/>
  <p:tag name="DEFAULTDISPLAYSOURCE" val="\documentclass{slides}\pagestyle{empty}&#10;\renewcommand{\vec}[1]{\mbox{\boldmath $#1$}}&#10;\newcommand{\sub}[2]{#1_{\mbox{\scriptsize #2}}}&#10;\begin{document}&#10;\end{document}&#10;"/>
  <p:tag name="TEX2PS" val="latex $(base).tex; dvips -Pdl -D $(res) -E -o $(base).ps $(base).dvi"/>
  <p:tag name="TEX2PSBATCH" val="latex --interaction=nonstopmode $(base).tex; dvips -D $(res) -E -o $(base).ps $(base).dvi"/>
  <p:tag name="DEFAULTFONTSIZE" val="10"/>
  <p:tag name="DEFAULTBITMAP" val="pngmono"/>
  <p:tag name="DEFAULTBLEND" val="False"/>
  <p:tag name="DEFAULTTRANSPARENT" val="True"/>
  <p:tag name="DEFAULTWORKAROUNDTRANSPARENCYBUG" val="False"/>
  <p:tag name="DEFAULTRESOLUTION" val="300"/>
  <p:tag name="DEFAULTWIDTH" val="354"/>
  <p:tag name="DEFAULTHEIGHT" val="370"/>
  <p:tag name="DEFAULTMAGNIFICATION" val="2"/>
  <p:tag name="FIRSTTAIJI@C02H328PDV7T3PP7" val="455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article}\pagestyle{empty}&#10;\renewcommand{\vec}[1]{\mbox{\boldmath $#1$}}&#10;\begin{document}&#10;\[&#10;\vec{F}_i = \sum_j \vec{f}_{ij}&#10;\]&#10;\end{document}&#10;"/>
  <p:tag name="ORIGWIDTH" val="54"/>
  <p:tag name="PICTUREFILESIZE" val="11522"/>
  <p:tag name="EXTERNALNAME" val=""/>
  <p:tag name="BLEND" val="False"/>
  <p:tag name="TRANSPARENT" val="False"/>
  <p:tag name="KEEPFILES" val="False"/>
  <p:tag name="DEBUGPAUSE" val="False"/>
  <p:tag name="RESOLUTION" val=""/>
  <p:tag name="TIMEOUT" val=""/>
  <p:tag name="BITMAPFORMAT" val=""/>
  <p:tag name="DEBUGINTERACTIVE" val="False"/>
</p:tagLst>
</file>

<file path=ppt/tags/tag3.xml><?xml version="1.0" encoding="utf-8"?>
<p:tagLst xmlns:a="http://schemas.openxmlformats.org/drawingml/2006/main" xmlns:r="http://schemas.openxmlformats.org/officeDocument/2006/relationships" xmlns:p="http://schemas.openxmlformats.org/presentationml/2006/main">
  <p:tag name="SOURCE" val="\documentclass{article}\pagestyle{empty}&#10;\renewcommand{\vec}[1]{\mbox{\boldmath $#1$}}&#10;\begin{document}&#10;\[&#10;m_i\frac{d^2 \vec{x}_i}{dt^2} = \vec{F}_i&#10;\]&#10;\end{document}&#10;"/>
  <p:tag name="EXTERNALNAME" val="txp_fig"/>
  <p:tag name="BLEND" val="False"/>
  <p:tag name="TRANSPARENT" val="False"/>
  <p:tag name="KEEPFILES" val="False"/>
  <p:tag name="DEBUGPAUSE" val="False"/>
  <p:tag name="RESOLUTION" val="600"/>
  <p:tag name="TIMEOUT" val="15"/>
  <p:tag name="BITMAPFORMAT" val="bmpmono"/>
  <p:tag name="DEBUGINTERACTIVE" val="True"/>
  <p:tag name="ORIGWIDTH" val="58.875"/>
  <p:tag name="PICTUREFILESIZE" val="12286"/>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begin{eqnarray*}&#10;¥vec{f}_{ij} &amp;=&amp; ¥vec{r}_{ij} ¥cdot ¥left[&#10;¥frac{q_i q_j}{r_{ij}^3} g_c(¥alpha r_{ij}^2) &#10; + ¥frac{¥epsilon_{ij}}{r_{ij}^2} ¥left¥{&#10;  12(r_{ij}/¥sigma_{ij})^{-12} - 6(r_{ij}/¥sigma_{ij})^{-6} ¥right¥}&#10; ¥right]&#10;¥end{eqnarray*}&#10;¥end{document}"/>
  <p:tag name="FILENAME" val="TP_tmp"/>
  <p:tag name="FORMAT" val="png16m"/>
  <p:tag name="RES" val="1200"/>
  <p:tag name="BLEND" val="0"/>
  <p:tag name="TRANSPARENT" val="0"/>
  <p:tag name="TBUG" val="0"/>
  <p:tag name="ALLOWFS" val="0"/>
  <p:tag name="ORIGWIDTH" val="287"/>
  <p:tag name="PICTUREFILESIZE" val="25000"/>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phi_c = ¥sum_j ¥frac{q_i q_j}{r_{ij}} g_{c,¥phi}(¥alpha r_{ij}^2)&#10;¥]&#10;¥end{document}&#10;"/>
  <p:tag name="FILENAME" val="TP_tmp"/>
  <p:tag name="FORMAT" val="png16m"/>
  <p:tag name="RES" val="1200"/>
  <p:tag name="BLEND" val="0"/>
  <p:tag name="TRANSPARENT" val="0"/>
  <p:tag name="TBUG" val="0"/>
  <p:tag name="ALLOWFS" val="0"/>
  <p:tag name="ORIGWIDTH" val="99"/>
  <p:tag name="PICTUREFILESIZE" val="11658"/>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vec{F}_{i} = ¥sum_j ¥vec{f}_{ij}, ¥hspace{5mm}&#10;¥vec{F}_{j} = - ¥sum_i ¥vec{f}_{ij} &#10;¥]&#10;¥end{document}&#10;"/>
  <p:tag name="FILENAME" val="TP_tmp"/>
  <p:tag name="FORMAT" val="png16m"/>
  <p:tag name="RES" val="1200"/>
  <p:tag name="BLEND" val="0"/>
  <p:tag name="TRANSPARENT" val="1"/>
  <p:tag name="TBUG" val="0"/>
  <p:tag name="ALLOWFS" val="0"/>
  <p:tag name="ORIGWIDTH" val="130"/>
  <p:tag name="PICTUREFILESIZE" val="9637"/>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phi_v = ¥sum_j&#10; ¥epsilon_{ij} ¥left¥{&#10;  (r_{ij}/¥sigma_{ij})^{-12} - (r_{ij}/¥sigma_{ij})^{-6} ¥right¥}&#10;¥]&#10;¥end{document}&#10;"/>
  <p:tag name="FILENAME" val="TP_tmp"/>
  <p:tag name="FORMAT" val="png16m"/>
  <p:tag name="RES" val="1200"/>
  <p:tag name="BLEND" val="0"/>
  <p:tag name="TRANSPARENT" val="0"/>
  <p:tag name="TBUG" val="0"/>
  <p:tag name="ALLOWFS" val="0"/>
  <p:tag name="ORIGWIDTH" val="175"/>
  <p:tag name="PICTUREFILESIZE" val="13375"/>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ol1-s-blue">
  <a:themeElements>
    <a:clrScheme name="s-cool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cool1">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cool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ool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cool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cool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cool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cool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cool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cool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cool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cool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cool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ool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1"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1"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31142</TotalTime>
  <Words>1226</Words>
  <Application>Microsoft Macintosh PowerPoint</Application>
  <PresentationFormat>画面に合わせる (4:3)</PresentationFormat>
  <Paragraphs>405</Paragraphs>
  <Slides>37</Slides>
  <Notes>11</Notes>
  <HiddenSlides>3</HiddenSlides>
  <MMClips>2</MMClips>
  <ScaleCrop>false</ScaleCrop>
  <HeadingPairs>
    <vt:vector size="6" baseType="variant">
      <vt:variant>
        <vt:lpstr>テーマ</vt:lpstr>
      </vt:variant>
      <vt:variant>
        <vt:i4>3</vt:i4>
      </vt:variant>
      <vt:variant>
        <vt:lpstr>埋め込まれた OLE サーバー</vt:lpstr>
      </vt:variant>
      <vt:variant>
        <vt:i4>1</vt:i4>
      </vt:variant>
      <vt:variant>
        <vt:lpstr>スライド タイトル</vt:lpstr>
      </vt:variant>
      <vt:variant>
        <vt:i4>37</vt:i4>
      </vt:variant>
    </vt:vector>
  </HeadingPairs>
  <TitlesOfParts>
    <vt:vector size="41" baseType="lpstr">
      <vt:lpstr>Office テーマ</vt:lpstr>
      <vt:lpstr>cool1-s-blue</vt:lpstr>
      <vt:lpstr>標準デザイン</vt:lpstr>
      <vt:lpstr>Artwork</vt:lpstr>
      <vt:lpstr>Special-purpose computers for scientific simulations</vt:lpstr>
      <vt:lpstr>Accelerators for Scientific Simulations(1): Ising Machines</vt:lpstr>
      <vt:lpstr>Accelerators for Scientific Simulations(2): FPGA-based Systems</vt:lpstr>
      <vt:lpstr>Accelerators for Scientific Simulations(3): GRAPE Systems</vt:lpstr>
      <vt:lpstr>Classical Molecular Dynamics Simulations</vt:lpstr>
      <vt:lpstr>Challenges in Molecular Dynamics simulations of biomolecules</vt:lpstr>
      <vt:lpstr>Scaling challenges in MD</vt:lpstr>
      <vt:lpstr>What is GRAPE?</vt:lpstr>
      <vt:lpstr>History of GRAPE computers</vt:lpstr>
      <vt:lpstr>GRAPE as Accelerator</vt:lpstr>
      <vt:lpstr>GRAPE in 1990s</vt:lpstr>
      <vt:lpstr>GRAPE in 2000s</vt:lpstr>
      <vt:lpstr>Sustained Performance of Parallel System (MDGRAPE-3)</vt:lpstr>
      <vt:lpstr>Scaling of MD on K Computer</vt:lpstr>
      <vt:lpstr>Problem in Heterogeneous System - GRAPE/GPUs</vt:lpstr>
      <vt:lpstr>Anton</vt:lpstr>
      <vt:lpstr>MDGRAPE-4</vt:lpstr>
      <vt:lpstr>MDGRAPE-4 System</vt:lpstr>
      <vt:lpstr>MDGRAPE-4 Node</vt:lpstr>
      <vt:lpstr>MDGRAPE-4 System-on-Chip</vt:lpstr>
      <vt:lpstr>SoC Block Diagram</vt:lpstr>
      <vt:lpstr>Embedded Global Memories in SoC</vt:lpstr>
      <vt:lpstr>Pipeline Functions</vt:lpstr>
      <vt:lpstr>Pipeline Block Diagram</vt:lpstr>
      <vt:lpstr>Pipeline speed</vt:lpstr>
      <vt:lpstr>General-Purpose Core</vt:lpstr>
      <vt:lpstr>Synchronization</vt:lpstr>
      <vt:lpstr>Network Latency</vt:lpstr>
      <vt:lpstr>Power Dissipation (Tentative)</vt:lpstr>
      <vt:lpstr>Cost</vt:lpstr>
      <vt:lpstr>Schedule</vt:lpstr>
      <vt:lpstr>Reflection</vt:lpstr>
      <vt:lpstr>What happens in future?</vt:lpstr>
      <vt:lpstr>Merit of specialization（Repeat）</vt:lpstr>
      <vt:lpstr>Future Perspectives  (1)  </vt:lpstr>
      <vt:lpstr>Future Perspectives  (2)  </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X</dc:creator>
  <cp:lastModifiedBy>Taiji Makoto</cp:lastModifiedBy>
  <cp:revision>509</cp:revision>
  <dcterms:created xsi:type="dcterms:W3CDTF">2010-11-10T12:23:14Z</dcterms:created>
  <dcterms:modified xsi:type="dcterms:W3CDTF">2012-07-27T07:00:41Z</dcterms:modified>
</cp:coreProperties>
</file>