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3" r:id="rId2"/>
    <p:sldId id="287" r:id="rId3"/>
    <p:sldId id="284" r:id="rId4"/>
    <p:sldId id="285" r:id="rId5"/>
    <p:sldId id="286" r:id="rId6"/>
    <p:sldId id="256" r:id="rId7"/>
    <p:sldId id="258" r:id="rId8"/>
    <p:sldId id="259" r:id="rId9"/>
    <p:sldId id="281" r:id="rId10"/>
    <p:sldId id="277" r:id="rId11"/>
    <p:sldId id="261" r:id="rId12"/>
    <p:sldId id="262" r:id="rId13"/>
    <p:sldId id="263" r:id="rId14"/>
    <p:sldId id="264" r:id="rId15"/>
    <p:sldId id="279" r:id="rId16"/>
    <p:sldId id="266" r:id="rId17"/>
    <p:sldId id="267" r:id="rId18"/>
    <p:sldId id="280" r:id="rId19"/>
    <p:sldId id="268" r:id="rId20"/>
    <p:sldId id="269" r:id="rId21"/>
    <p:sldId id="270" r:id="rId22"/>
    <p:sldId id="271" r:id="rId23"/>
    <p:sldId id="272" r:id="rId24"/>
    <p:sldId id="278" r:id="rId25"/>
    <p:sldId id="273" r:id="rId26"/>
    <p:sldId id="282" r:id="rId27"/>
    <p:sldId id="274" r:id="rId28"/>
    <p:sldId id="276"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58" autoAdjust="0"/>
  </p:normalViewPr>
  <p:slideViewPr>
    <p:cSldViewPr snapToGrid="0" snapToObjects="1">
      <p:cViewPr varScale="1">
        <p:scale>
          <a:sx n="85" d="100"/>
          <a:sy n="85" d="100"/>
        </p:scale>
        <p:origin x="-20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B041E-7E07-744A-9982-E6846BC4D537}" type="datetimeFigureOut">
              <a:rPr kumimoji="1" lang="ja-JP" altLang="en-US" smtClean="0"/>
              <a:t>13/01/18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11B46-F407-3C4B-B5A5-7A76899CD2E8}" type="slidenum">
              <a:rPr kumimoji="1" lang="ja-JP" altLang="en-US" smtClean="0"/>
              <a:t>‹#›</a:t>
            </a:fld>
            <a:endParaRPr kumimoji="1" lang="ja-JP" altLang="en-US"/>
          </a:p>
        </p:txBody>
      </p:sp>
    </p:spTree>
    <p:extLst>
      <p:ext uri="{BB962C8B-B14F-4D97-AF65-F5344CB8AC3E}">
        <p14:creationId xmlns:p14="http://schemas.microsoft.com/office/powerpoint/2010/main" val="345191894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Hello</a:t>
            </a:r>
            <a:r>
              <a:rPr kumimoji="1" lang="en-US" altLang="ja-JP" baseline="0" dirty="0" smtClean="0"/>
              <a:t> everyone, I’m Akio Shimada from RIKEN, Japan.</a:t>
            </a:r>
          </a:p>
          <a:p>
            <a:r>
              <a:rPr kumimoji="1" lang="en-US" altLang="ja-JP" baseline="0" dirty="0" smtClean="0"/>
              <a:t>Today, I talk about PGAS Intra-node Communication towards Many-Core Architecture.</a:t>
            </a:r>
          </a:p>
          <a:p>
            <a:r>
              <a:rPr kumimoji="1" lang="en-US" altLang="ja-JP" baseline="0" dirty="0" smtClean="0"/>
              <a:t>Let me give a presentation.</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6</a:t>
            </a:fld>
            <a:endParaRPr kumimoji="1" lang="ja-JP" altLang="en-US"/>
          </a:p>
        </p:txBody>
      </p:sp>
    </p:spTree>
    <p:extLst>
      <p:ext uri="{BB962C8B-B14F-4D97-AF65-F5344CB8AC3E}">
        <p14:creationId xmlns:p14="http://schemas.microsoft.com/office/powerpoint/2010/main" val="138263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I explain</a:t>
            </a:r>
            <a:r>
              <a:rPr kumimoji="1" lang="en-US" altLang="ja-JP" baseline="0" dirty="0" smtClean="0"/>
              <a:t> some specification of PVAS.</a:t>
            </a:r>
          </a:p>
          <a:p>
            <a:endParaRPr kumimoji="1" lang="en-US" altLang="ja-JP" baseline="0" dirty="0" smtClean="0"/>
          </a:p>
          <a:p>
            <a:r>
              <a:rPr kumimoji="1" lang="en-US" altLang="ja-JP" baseline="0" dirty="0" smtClean="0"/>
              <a:t>PVAS process is ………</a:t>
            </a:r>
          </a:p>
          <a:p>
            <a:endParaRPr kumimoji="1" lang="en-US" altLang="ja-JP" baseline="0" dirty="0" smtClean="0"/>
          </a:p>
          <a:p>
            <a:r>
              <a:rPr kumimoji="1" lang="en-US" altLang="ja-JP" baseline="0" dirty="0" smtClean="0"/>
              <a:t>PVAS address space sis ………</a:t>
            </a:r>
          </a:p>
          <a:p>
            <a:endParaRPr kumimoji="1" lang="en-US" altLang="ja-JP" baseline="0" dirty="0" smtClean="0"/>
          </a:p>
          <a:p>
            <a:r>
              <a:rPr kumimoji="1" lang="en-US" altLang="ja-JP" baseline="0" dirty="0" smtClean="0"/>
              <a:t>PVAS Segment is ……</a:t>
            </a:r>
          </a:p>
          <a:p>
            <a:endParaRPr kumimoji="1" lang="ja-JP" altLang="en-US" dirty="0"/>
          </a:p>
          <a:p>
            <a:r>
              <a:rPr kumimoji="1" lang="ja-JP" altLang="en-US" dirty="0"/>
              <a:t>----- 会議メモ (12/10/04 16:55) -----</a:t>
            </a:r>
          </a:p>
          <a:p>
            <a:r>
              <a:rPr kumimoji="1" lang="ja-JP" altLang="en-US" dirty="0"/>
              <a:t>specification → terms</a:t>
            </a:r>
          </a:p>
          <a:p>
            <a:r>
              <a:rPr kumimoji="1" lang="ja-JP" altLang="en-US" dirty="0"/>
              <a:t>that → where</a:t>
            </a:r>
          </a:p>
          <a:p>
            <a:r>
              <a:rPr kumimoji="1" lang="ja-JP" altLang="en-US" dirty="0"/>
              <a:t>paralle → PVAS</a:t>
            </a:r>
          </a:p>
          <a:p>
            <a:r>
              <a:rPr kumimoji="1" lang="ja-JP" altLang="en-US" dirty="0"/>
              <a:t>partitioned "PVAS" address space</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16</a:t>
            </a:fld>
            <a:endParaRPr kumimoji="1" lang="ja-JP" altLang="en-US"/>
          </a:p>
        </p:txBody>
      </p:sp>
    </p:spTree>
    <p:extLst>
      <p:ext uri="{BB962C8B-B14F-4D97-AF65-F5344CB8AC3E}">
        <p14:creationId xmlns:p14="http://schemas.microsoft.com/office/powerpoint/2010/main" val="7353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On PVAS process model, Each process can …….</a:t>
            </a:r>
          </a:p>
          <a:p>
            <a:endParaRPr kumimoji="1" lang="en-US" altLang="ja-JP" dirty="0" smtClean="0"/>
          </a:p>
          <a:p>
            <a:r>
              <a:rPr kumimoji="1" lang="en-US" altLang="ja-JP" dirty="0" smtClean="0"/>
              <a:t>On PVAS, Remote</a:t>
            </a:r>
            <a:r>
              <a:rPr kumimoji="1" lang="en-US" altLang="ja-JP" baseline="0" dirty="0" smtClean="0"/>
              <a:t> Address calculation is very simple.</a:t>
            </a:r>
          </a:p>
          <a:p>
            <a:endParaRPr kumimoji="1" lang="en-US" altLang="ja-JP" baseline="0" dirty="0" smtClean="0"/>
          </a:p>
          <a:p>
            <a:r>
              <a:rPr kumimoji="1" lang="en-US" altLang="ja-JP" baseline="0" dirty="0" smtClean="0"/>
              <a:t>In case of static data, remote address = …….</a:t>
            </a:r>
          </a:p>
          <a:p>
            <a:endParaRPr kumimoji="1" lang="en-US" altLang="ja-JP" baseline="0" dirty="0" smtClean="0"/>
          </a:p>
          <a:p>
            <a:r>
              <a:rPr kumimoji="1" lang="en-US" altLang="ja-JP" baseline="0" dirty="0" smtClean="0"/>
              <a:t>In case of dynamic data, programmer can use export segment which is located on top of each PVAS segment.</a:t>
            </a:r>
          </a:p>
          <a:p>
            <a:r>
              <a:rPr kumimoji="1" lang="en-US" altLang="ja-JP" baseline="0" dirty="0" smtClean="0"/>
              <a:t>Each process can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17</a:t>
            </a:fld>
            <a:endParaRPr kumimoji="1" lang="ja-JP" altLang="en-US"/>
          </a:p>
        </p:txBody>
      </p:sp>
    </p:spTree>
    <p:extLst>
      <p:ext uri="{BB962C8B-B14F-4D97-AF65-F5344CB8AC3E}">
        <p14:creationId xmlns:p14="http://schemas.microsoft.com/office/powerpoint/2010/main" val="1579376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a:t>
            </a:r>
            <a:r>
              <a:rPr kumimoji="1" lang="en-US" altLang="ja-JP" baseline="0" dirty="0" smtClean="0"/>
              <a:t> we evaluated PVAS using some bench mark program.</a:t>
            </a:r>
          </a:p>
          <a:p>
            <a:endParaRPr kumimoji="1" lang="en-US" altLang="ja-JP" baseline="0" dirty="0" smtClean="0"/>
          </a:p>
          <a:p>
            <a:r>
              <a:rPr kumimoji="1" lang="en-US" altLang="ja-JP" baseline="0" dirty="0" smtClean="0"/>
              <a:t>To evaluate PVAS, we implemented PVAS in the kernel of Linux version 2.6.32.</a:t>
            </a:r>
          </a:p>
          <a:p>
            <a:r>
              <a:rPr kumimoji="1" lang="en-US" altLang="ja-JP" baseline="0" dirty="0" smtClean="0"/>
              <a:t>And </a:t>
            </a:r>
            <a:r>
              <a:rPr kumimoji="1" lang="en-US" altLang="ja-JP" baseline="0" dirty="0" err="1" smtClean="0"/>
              <a:t>Coarray</a:t>
            </a:r>
            <a:r>
              <a:rPr kumimoji="1" lang="en-US" altLang="ja-JP" baseline="0" dirty="0" smtClean="0"/>
              <a:t> function of the </a:t>
            </a:r>
            <a:r>
              <a:rPr kumimoji="1" lang="en-US" altLang="ja-JP" baseline="0" dirty="0" err="1" smtClean="0"/>
              <a:t>XcalableMP</a:t>
            </a:r>
            <a:r>
              <a:rPr kumimoji="1" lang="en-US" altLang="ja-JP" baseline="0" dirty="0" smtClean="0"/>
              <a:t> is modified to use PVAS feature as </a:t>
            </a:r>
            <a:r>
              <a:rPr kumimoji="1" lang="en-US" altLang="ja-JP" baseline="0" dirty="0" err="1" smtClean="0"/>
              <a:t>lverage</a:t>
            </a:r>
            <a:r>
              <a:rPr kumimoji="1" lang="en-US" altLang="ja-JP" baseline="0" dirty="0" smtClean="0"/>
              <a:t> for the intra-node communication</a:t>
            </a:r>
          </a:p>
          <a:p>
            <a:r>
              <a:rPr kumimoji="1" lang="en-US" altLang="ja-JP" baseline="0" dirty="0" err="1" smtClean="0"/>
              <a:t>XcalableMP</a:t>
            </a:r>
            <a:r>
              <a:rPr kumimoji="1" lang="en-US" altLang="ja-JP" baseline="0" dirty="0" smtClean="0"/>
              <a:t> is one of the PGAS language.</a:t>
            </a:r>
          </a:p>
          <a:p>
            <a:endParaRPr kumimoji="1" lang="en-US" altLang="ja-JP" baseline="0" dirty="0" smtClean="0"/>
          </a:p>
          <a:p>
            <a:r>
              <a:rPr kumimoji="1" lang="en-US" altLang="ja-JP" baseline="0" dirty="0" smtClean="0"/>
              <a:t>We evaluate PVAS using simple ping-</a:t>
            </a:r>
            <a:r>
              <a:rPr kumimoji="1" lang="en-US" altLang="ja-JP" baseline="0" dirty="0" err="1" smtClean="0"/>
              <a:t>pongbech</a:t>
            </a:r>
            <a:r>
              <a:rPr kumimoji="1" lang="en-US" altLang="ja-JP" baseline="0" dirty="0" smtClean="0"/>
              <a:t> mark and NAS parallel benchmarks which is implemented by </a:t>
            </a:r>
            <a:r>
              <a:rPr kumimoji="1" lang="en-US" altLang="ja-JP" baseline="0" dirty="0" err="1" smtClean="0"/>
              <a:t>coarray</a:t>
            </a:r>
            <a:r>
              <a:rPr kumimoji="1" lang="en-US" altLang="ja-JP" baseline="0" dirty="0" smtClean="0"/>
              <a:t> of </a:t>
            </a:r>
            <a:r>
              <a:rPr kumimoji="1" lang="en-US" altLang="ja-JP" baseline="0" dirty="0" err="1" smtClean="0"/>
              <a:t>XcalableMP</a:t>
            </a:r>
            <a:r>
              <a:rPr kumimoji="1" lang="en-US" altLang="ja-JP" baseline="0" dirty="0" smtClean="0"/>
              <a:t>.</a:t>
            </a:r>
          </a:p>
          <a:p>
            <a:endParaRPr kumimoji="1" lang="en-US" altLang="ja-JP" baseline="0" dirty="0" smtClean="0"/>
          </a:p>
          <a:p>
            <a:r>
              <a:rPr kumimoji="1" lang="en-US" altLang="ja-JP" sz="1200" b="0" i="0" u="none" strike="noStrike" kern="1200" baseline="0" dirty="0" smtClean="0">
                <a:solidFill>
                  <a:schemeClr val="tx1"/>
                </a:solidFill>
                <a:latin typeface="+mn-lt"/>
                <a:ea typeface="+mn-ea"/>
                <a:cs typeface="+mn-cs"/>
              </a:rPr>
              <a:t>This evaluation was performed in a multi-core environment because the targeted many-core  have yet to be released. </a:t>
            </a:r>
          </a:p>
          <a:p>
            <a:r>
              <a:rPr kumimoji="1" lang="en-US" altLang="ja-JP" sz="1200" b="0" i="0" u="none" strike="noStrike" kern="1200" baseline="0" dirty="0" smtClean="0">
                <a:solidFill>
                  <a:schemeClr val="tx1"/>
                </a:solidFill>
                <a:latin typeface="+mn-lt"/>
                <a:ea typeface="+mn-ea"/>
                <a:cs typeface="+mn-cs"/>
              </a:rPr>
              <a:t>Here, it is assumed that our multicore environment test results would match those obtained from those unreleased many-core environments because (except for</a:t>
            </a:r>
          </a:p>
          <a:p>
            <a:r>
              <a:rPr kumimoji="1" lang="en-US" altLang="ja-JP" sz="1200" b="0" i="0" u="none" strike="noStrike" kern="1200" baseline="0" dirty="0" smtClean="0">
                <a:solidFill>
                  <a:schemeClr val="tx1"/>
                </a:solidFill>
                <a:latin typeface="+mn-lt"/>
                <a:ea typeface="+mn-ea"/>
                <a:cs typeface="+mn-cs"/>
              </a:rPr>
              <a:t>core numbers) multi- and many-core architecture is basically the same.</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19</a:t>
            </a:fld>
            <a:endParaRPr kumimoji="1" lang="ja-JP" altLang="en-US"/>
          </a:p>
        </p:txBody>
      </p:sp>
    </p:spTree>
    <p:extLst>
      <p:ext uri="{BB962C8B-B14F-4D97-AF65-F5344CB8AC3E}">
        <p14:creationId xmlns:p14="http://schemas.microsoft.com/office/powerpoint/2010/main" val="222103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a:t>
            </a:r>
            <a:r>
              <a:rPr kumimoji="1" lang="en-US" altLang="ja-JP" baseline="0" dirty="0" smtClean="0"/>
              <a:t> I explain the </a:t>
            </a:r>
            <a:r>
              <a:rPr kumimoji="1" lang="en-US" altLang="ja-JP" baseline="0" dirty="0" err="1" smtClean="0"/>
              <a:t>coarray</a:t>
            </a:r>
            <a:r>
              <a:rPr kumimoji="1" lang="en-US" altLang="ja-JP" baseline="0" dirty="0" smtClean="0"/>
              <a:t> of </a:t>
            </a:r>
            <a:r>
              <a:rPr kumimoji="1" lang="en-US" altLang="ja-JP" baseline="0" dirty="0" err="1" smtClean="0"/>
              <a:t>xcalableMP</a:t>
            </a:r>
            <a:r>
              <a:rPr kumimoji="1" lang="en-US" altLang="ja-JP" baseline="0" dirty="0" smtClean="0"/>
              <a:t>.</a:t>
            </a:r>
          </a:p>
          <a:p>
            <a:endParaRPr kumimoji="1" lang="en-US" altLang="ja-JP" baseline="0" dirty="0" smtClean="0"/>
          </a:p>
          <a:p>
            <a:r>
              <a:rPr kumimoji="1" lang="en-US" altLang="ja-JP" baseline="0" dirty="0" smtClean="0"/>
              <a:t>This is the sample code of </a:t>
            </a:r>
            <a:r>
              <a:rPr kumimoji="1" lang="en-US" altLang="ja-JP" baseline="0" dirty="0" err="1" smtClean="0"/>
              <a:t>coarray</a:t>
            </a:r>
            <a:r>
              <a:rPr kumimoji="1" lang="en-US" altLang="ja-JP" baseline="0" dirty="0" smtClean="0"/>
              <a:t> of </a:t>
            </a:r>
            <a:r>
              <a:rPr kumimoji="1" lang="en-US" altLang="ja-JP" baseline="0" dirty="0" err="1" smtClean="0"/>
              <a:t>XcalableMP</a:t>
            </a:r>
            <a:r>
              <a:rPr kumimoji="1" lang="en-US" altLang="ja-JP" baseline="0" dirty="0" smtClean="0"/>
              <a:t>.</a:t>
            </a:r>
          </a:p>
          <a:p>
            <a:r>
              <a:rPr kumimoji="1" lang="en-US" altLang="ja-JP" baseline="0" dirty="0" smtClean="0"/>
              <a:t>In this sample program, a pair of process copy the data of the remote </a:t>
            </a:r>
            <a:r>
              <a:rPr kumimoji="1" lang="en-US" altLang="ja-JP" baseline="0" dirty="0" err="1" smtClean="0"/>
              <a:t>coarray</a:t>
            </a:r>
            <a:r>
              <a:rPr kumimoji="1" lang="en-US" altLang="ja-JP" baseline="0" dirty="0" smtClean="0"/>
              <a:t> to their own local buffer with each other.</a:t>
            </a:r>
          </a:p>
          <a:p>
            <a:endParaRPr kumimoji="1" lang="en-US" altLang="ja-JP" baseline="0" dirty="0" smtClean="0"/>
          </a:p>
          <a:p>
            <a:r>
              <a:rPr kumimoji="1" lang="en-US" altLang="ja-JP" baseline="0" dirty="0" smtClean="0"/>
              <a:t>An access to the …….</a:t>
            </a:r>
          </a:p>
          <a:p>
            <a:endParaRPr kumimoji="1" lang="en-US" altLang="ja-JP" baseline="0" dirty="0" smtClean="0"/>
          </a:p>
          <a:p>
            <a:r>
              <a:rPr kumimoji="1" lang="en-US" altLang="ja-JP" baseline="0" dirty="0" smtClean="0"/>
              <a:t>Intra-node communication …….</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20</a:t>
            </a:fld>
            <a:endParaRPr kumimoji="1" lang="ja-JP" altLang="en-US"/>
          </a:p>
        </p:txBody>
      </p:sp>
    </p:spTree>
    <p:extLst>
      <p:ext uri="{BB962C8B-B14F-4D97-AF65-F5344CB8AC3E}">
        <p14:creationId xmlns:p14="http://schemas.microsoft.com/office/powerpoint/2010/main" val="49658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I explain a modification to </a:t>
            </a:r>
            <a:r>
              <a:rPr kumimoji="1" lang="en-US" altLang="ja-JP" baseline="0" dirty="0" err="1" smtClean="0"/>
              <a:t>XcalableMP</a:t>
            </a:r>
            <a:r>
              <a:rPr kumimoji="1" lang="en-US" altLang="ja-JP" baseline="0" dirty="0" smtClean="0"/>
              <a:t> we performed.</a:t>
            </a:r>
          </a:p>
          <a:p>
            <a:endParaRPr kumimoji="1" lang="en-US" altLang="ja-JP" baseline="0" dirty="0" smtClean="0"/>
          </a:p>
          <a:p>
            <a:r>
              <a:rPr kumimoji="1" lang="en-US" altLang="ja-JP" baseline="0" dirty="0" err="1" smtClean="0"/>
              <a:t>XcalableMP</a:t>
            </a:r>
            <a:r>
              <a:rPr kumimoji="1" lang="en-US" altLang="ja-JP" baseline="0" dirty="0" smtClean="0"/>
              <a:t> utilizes …….</a:t>
            </a:r>
          </a:p>
          <a:p>
            <a:endParaRPr kumimoji="1" lang="en-US" altLang="ja-JP" baseline="0" dirty="0" smtClean="0"/>
          </a:p>
          <a:p>
            <a:r>
              <a:rPr kumimoji="1" lang="en-US" altLang="ja-JP" baseline="0" dirty="0" err="1" smtClean="0"/>
              <a:t>XcalableMP</a:t>
            </a:r>
            <a:r>
              <a:rPr kumimoji="1" lang="en-US" altLang="ja-JP" baseline="0" dirty="0" smtClean="0"/>
              <a:t> is …….</a:t>
            </a:r>
          </a:p>
          <a:p>
            <a:r>
              <a:rPr kumimoji="1" lang="en-US" altLang="ja-JP" baseline="0" dirty="0" smtClean="0"/>
              <a:t>----- 会議メモ (12/10/04 16:55) -----</a:t>
            </a:r>
          </a:p>
          <a:p>
            <a:r>
              <a:rPr kumimoji="1" lang="en-US" altLang="ja-JP" baseline="0" dirty="0" smtClean="0"/>
              <a:t>operations</a:t>
            </a:r>
          </a:p>
          <a:p>
            <a:r>
              <a:rPr kumimoji="1" lang="en-US" altLang="ja-JP" baseline="0" dirty="0" smtClean="0"/>
              <a:t>as mentioned before</a:t>
            </a:r>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21</a:t>
            </a:fld>
            <a:endParaRPr kumimoji="1" lang="ja-JP" altLang="en-US"/>
          </a:p>
        </p:txBody>
      </p:sp>
    </p:spTree>
    <p:extLst>
      <p:ext uri="{BB962C8B-B14F-4D97-AF65-F5344CB8AC3E}">
        <p14:creationId xmlns:p14="http://schemas.microsoft.com/office/powerpoint/2010/main" val="213577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we evaluated PVAS on simple ping-</a:t>
            </a:r>
            <a:r>
              <a:rPr kumimoji="1" lang="en-US" altLang="ja-JP" dirty="0" err="1" smtClean="0"/>
              <a:t>poing</a:t>
            </a:r>
            <a:r>
              <a:rPr kumimoji="1" lang="en-US" altLang="ja-JP" dirty="0" smtClean="0"/>
              <a:t> communication benchmark.</a:t>
            </a:r>
          </a:p>
          <a:p>
            <a:endParaRPr kumimoji="1" lang="en-US" altLang="ja-JP" dirty="0" smtClean="0"/>
          </a:p>
          <a:p>
            <a:r>
              <a:rPr kumimoji="1" lang="en-US" altLang="ja-JP" dirty="0" smtClean="0"/>
              <a:t>On this benchmark, a pair</a:t>
            </a:r>
            <a:r>
              <a:rPr kumimoji="1" lang="en-US" altLang="ja-JP" baseline="0" dirty="0" smtClean="0"/>
              <a:t> of process write data to the remote </a:t>
            </a:r>
            <a:r>
              <a:rPr kumimoji="1" lang="en-US" altLang="ja-JP" baseline="0" dirty="0" err="1" smtClean="0"/>
              <a:t>coarray</a:t>
            </a:r>
            <a:r>
              <a:rPr kumimoji="1" lang="en-US" altLang="ja-JP" baseline="0" dirty="0" smtClean="0"/>
              <a:t> with each other according to the </a:t>
            </a:r>
            <a:r>
              <a:rPr kumimoji="1" lang="en-US" altLang="ja-JP" baseline="0" dirty="0" err="1" smtClean="0"/>
              <a:t>ping-pong</a:t>
            </a:r>
            <a:r>
              <a:rPr kumimoji="1" lang="en-US" altLang="ja-JP" baseline="0" dirty="0" smtClean="0"/>
              <a:t> protocol and its communication latency and bandwidth are measured.</a:t>
            </a:r>
          </a:p>
          <a:p>
            <a:r>
              <a:rPr kumimoji="1" lang="en-US" altLang="ja-JP" baseline="0" dirty="0" smtClean="0"/>
              <a:t>Performance was measured with these intra-node communications:</a:t>
            </a:r>
          </a:p>
          <a:p>
            <a:r>
              <a:rPr kumimoji="1" lang="en-US" altLang="ja-JP" baseline="0" dirty="0" smtClean="0"/>
              <a:t>First is </a:t>
            </a:r>
            <a:r>
              <a:rPr kumimoji="1" lang="en-US" altLang="ja-JP" baseline="0" dirty="0" err="1" smtClean="0"/>
              <a:t>GASNet</a:t>
            </a:r>
            <a:r>
              <a:rPr kumimoji="1" lang="en-US" altLang="ja-JP" baseline="0" dirty="0" smtClean="0"/>
              <a:t>-AM that utilizes memory copy via shared memory scheme</a:t>
            </a:r>
          </a:p>
          <a:p>
            <a:r>
              <a:rPr kumimoji="1" lang="en-US" altLang="ja-JP" baseline="0" dirty="0" smtClean="0"/>
              <a:t>Secondi is GASNET-</a:t>
            </a:r>
            <a:r>
              <a:rPr kumimoji="1" lang="en-US" altLang="ja-JP" baseline="0" dirty="0" err="1" smtClean="0"/>
              <a:t>Shmem</a:t>
            </a:r>
            <a:r>
              <a:rPr kumimoji="1" lang="en-US" altLang="ja-JP" baseline="0" dirty="0" smtClean="0"/>
              <a:t> that utilizes shared memory mapping scheme</a:t>
            </a:r>
          </a:p>
          <a:p>
            <a:r>
              <a:rPr kumimoji="1" lang="en-US" altLang="ja-JP" baseline="0" dirty="0" smtClean="0"/>
              <a:t>Third is PVAS</a:t>
            </a:r>
          </a:p>
          <a:p>
            <a:endParaRPr kumimoji="1" lang="en-US" altLang="ja-JP" baseline="0" dirty="0" smtClean="0"/>
          </a:p>
          <a:p>
            <a:r>
              <a:rPr kumimoji="1" lang="en-US" altLang="ja-JP" baseline="0" dirty="0" smtClean="0"/>
              <a:t>The performance of PVAS was …….</a:t>
            </a:r>
          </a:p>
          <a:p>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22</a:t>
            </a:fld>
            <a:endParaRPr kumimoji="1" lang="ja-JP" altLang="en-US"/>
          </a:p>
        </p:txBody>
      </p:sp>
    </p:spTree>
    <p:extLst>
      <p:ext uri="{BB962C8B-B14F-4D97-AF65-F5344CB8AC3E}">
        <p14:creationId xmlns:p14="http://schemas.microsoft.com/office/powerpoint/2010/main" val="365775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23</a:t>
            </a:fld>
            <a:endParaRPr kumimoji="1" lang="ja-JP" altLang="en-US"/>
          </a:p>
        </p:txBody>
      </p:sp>
    </p:spTree>
    <p:extLst>
      <p:ext uri="{BB962C8B-B14F-4D97-AF65-F5344CB8AC3E}">
        <p14:creationId xmlns:p14="http://schemas.microsoft.com/office/powerpoint/2010/main" val="34821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24</a:t>
            </a:fld>
            <a:endParaRPr kumimoji="1" lang="ja-JP" altLang="en-US"/>
          </a:p>
        </p:txBody>
      </p:sp>
    </p:spTree>
    <p:extLst>
      <p:ext uri="{BB962C8B-B14F-4D97-AF65-F5344CB8AC3E}">
        <p14:creationId xmlns:p14="http://schemas.microsoft.com/office/powerpoint/2010/main" val="313970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会議メモ (12/10/04 16:55) -----</a:t>
            </a:r>
          </a:p>
          <a:p>
            <a:r>
              <a:rPr kumimoji="1" lang="ja-JP" altLang="en-US" dirty="0"/>
              <a:t>not effective → </a:t>
            </a:r>
            <a:r>
              <a:rPr kumimoji="1" lang="ja-JP" altLang="en-US" dirty="0" smtClean="0"/>
              <a:t>avoided</a:t>
            </a:r>
            <a:endParaRPr kumimoji="1" lang="en-US" altLang="ja-JP" dirty="0" smtClean="0"/>
          </a:p>
          <a:p>
            <a:r>
              <a:rPr kumimoji="1" lang="en-US" altLang="ja-JP" dirty="0" smtClean="0"/>
              <a:t>SMARTMAP</a:t>
            </a:r>
            <a:r>
              <a:rPr kumimoji="1" lang="ja-JP" altLang="en-US" dirty="0" smtClean="0"/>
              <a:t>をもっとちゃんと説明する</a:t>
            </a:r>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25</a:t>
            </a:fld>
            <a:endParaRPr kumimoji="1" lang="ja-JP" altLang="en-US"/>
          </a:p>
        </p:txBody>
      </p:sp>
    </p:spTree>
    <p:extLst>
      <p:ext uri="{BB962C8B-B14F-4D97-AF65-F5344CB8AC3E}">
        <p14:creationId xmlns:p14="http://schemas.microsoft.com/office/powerpoint/2010/main" val="284068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Finally we introduce</a:t>
            </a:r>
            <a:r>
              <a:rPr kumimoji="1" lang="en-US" altLang="ja-JP" baseline="0" dirty="0" smtClean="0"/>
              <a:t> conclusion and future work.</a:t>
            </a:r>
          </a:p>
          <a:p>
            <a:r>
              <a:rPr kumimoji="1" lang="en-US" altLang="ja-JP" baseline="0" dirty="0" smtClean="0"/>
              <a:t>----- 会議メモ (12/10/04 17:12) -----</a:t>
            </a:r>
          </a:p>
          <a:p>
            <a:r>
              <a:rPr kumimoji="1" lang="en-US" altLang="ja-JP" baseline="0" dirty="0" smtClean="0"/>
              <a:t>PVAS</a:t>
            </a:r>
            <a:r>
              <a:rPr kumimoji="1" lang="ja-JP" altLang="en-US" baseline="0" dirty="0" smtClean="0"/>
              <a:t>という名詞を出す</a:t>
            </a:r>
            <a:endParaRPr kumimoji="1" lang="en-US" altLang="ja-JP" baseline="0" dirty="0" smtClean="0"/>
          </a:p>
          <a:p>
            <a:r>
              <a:rPr kumimoji="1" lang="ja-JP" altLang="en-US" baseline="0" dirty="0" smtClean="0"/>
              <a:t>もっと</a:t>
            </a:r>
            <a:r>
              <a:rPr kumimoji="1" lang="en-US" altLang="ja-JP" baseline="0" dirty="0" smtClean="0"/>
              <a:t>PVAS</a:t>
            </a:r>
            <a:r>
              <a:rPr kumimoji="1" lang="ja-JP" altLang="en-US" baseline="0" dirty="0" smtClean="0"/>
              <a:t>のいいところをちゃんと書く</a:t>
            </a:r>
            <a:endParaRPr kumimoji="1" lang="en-US" altLang="ja-JP" baseline="0" dirty="0" smtClean="0"/>
          </a:p>
          <a:p>
            <a:r>
              <a:rPr kumimoji="1" lang="en-US" altLang="ja-JP" baseline="0" dirty="0" err="1" smtClean="0"/>
              <a:t>MPIでも使えると書く（Future</a:t>
            </a:r>
            <a:r>
              <a:rPr kumimoji="1" lang="en-US" altLang="ja-JP" baseline="0" dirty="0" smtClean="0"/>
              <a:t> Work）</a:t>
            </a:r>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27</a:t>
            </a:fld>
            <a:endParaRPr kumimoji="1" lang="ja-JP" altLang="en-US"/>
          </a:p>
        </p:txBody>
      </p:sp>
    </p:spTree>
    <p:extLst>
      <p:ext uri="{BB962C8B-B14F-4D97-AF65-F5344CB8AC3E}">
        <p14:creationId xmlns:p14="http://schemas.microsoft.com/office/powerpoint/2010/main" val="262275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 talk</a:t>
            </a:r>
            <a:r>
              <a:rPr kumimoji="1" lang="en-US" altLang="ja-JP" baseline="0" dirty="0" smtClean="0"/>
              <a:t> about the background of this research.</a:t>
            </a:r>
          </a:p>
          <a:p>
            <a:r>
              <a:rPr kumimoji="1" lang="en-US" altLang="ja-JP" baseline="0" dirty="0" smtClean="0"/>
              <a:t>Many-core architectures which has several ten or a few hundred cores are gathering attention towards </a:t>
            </a:r>
            <a:r>
              <a:rPr kumimoji="1" lang="en-US" altLang="ja-JP" baseline="0" dirty="0" err="1" smtClean="0"/>
              <a:t>Exa</a:t>
            </a:r>
            <a:r>
              <a:rPr kumimoji="1" lang="en-US" altLang="ja-JP" baseline="0" dirty="0" smtClean="0"/>
              <a:t>-scale super computing.</a:t>
            </a:r>
          </a:p>
          <a:p>
            <a:r>
              <a:rPr kumimoji="1" lang="en-US" altLang="ja-JP" baseline="0" dirty="0" smtClean="0"/>
              <a:t>Intra-node parallelization will be important issue in many-core environment because the number of cores per node grow more and more.</a:t>
            </a:r>
          </a:p>
          <a:p>
            <a:r>
              <a:rPr kumimoji="1" lang="en-US" altLang="ja-JP" baseline="0" dirty="0" smtClean="0"/>
              <a:t>----- 会議メモ (12/10/04 16:55) -----</a:t>
            </a:r>
          </a:p>
          <a:p>
            <a:r>
              <a:rPr kumimoji="1" lang="en-US" altLang="ja-JP" baseline="0" dirty="0" smtClean="0"/>
              <a:t>a few hundred cores → around hundred cores</a:t>
            </a:r>
          </a:p>
          <a:p>
            <a:r>
              <a:rPr kumimoji="1" lang="en-US" altLang="ja-JP" baseline="0" dirty="0" smtClean="0"/>
              <a:t>Intra-node para…  The </a:t>
            </a:r>
            <a:r>
              <a:rPr kumimoji="1" lang="en-US" altLang="ja-JP" baseline="0" dirty="0" err="1" smtClean="0"/>
              <a:t>intranode</a:t>
            </a:r>
            <a:endParaRPr kumimoji="1" lang="en-US" altLang="ja-JP" baseline="0" dirty="0" smtClean="0"/>
          </a:p>
          <a:p>
            <a:r>
              <a:rPr kumimoji="1" lang="ja-JP" altLang="en-US" baseline="0" dirty="0" smtClean="0"/>
              <a:t>イントラノード通信を早くしなくちゃいけないと書く</a:t>
            </a:r>
            <a:endParaRPr kumimoji="1" lang="en-US" altLang="ja-JP" baseline="0" dirty="0" smtClean="0"/>
          </a:p>
          <a:p>
            <a:r>
              <a:rPr kumimoji="1" lang="ja-JP" altLang="en-US" baseline="0" dirty="0" smtClean="0"/>
              <a:t>メモリの消費量は少なくすると書く</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7</a:t>
            </a:fld>
            <a:endParaRPr kumimoji="1" lang="ja-JP" altLang="en-US"/>
          </a:p>
        </p:txBody>
      </p:sp>
    </p:spTree>
    <p:extLst>
      <p:ext uri="{BB962C8B-B14F-4D97-AF65-F5344CB8AC3E}">
        <p14:creationId xmlns:p14="http://schemas.microsoft.com/office/powerpoint/2010/main" val="195965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28</a:t>
            </a:fld>
            <a:endParaRPr kumimoji="1" lang="ja-JP" altLang="en-US"/>
          </a:p>
        </p:txBody>
      </p:sp>
    </p:spTree>
    <p:extLst>
      <p:ext uri="{BB962C8B-B14F-4D97-AF65-F5344CB8AC3E}">
        <p14:creationId xmlns:p14="http://schemas.microsoft.com/office/powerpoint/2010/main" val="299593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On</a:t>
            </a:r>
            <a:r>
              <a:rPr kumimoji="1" lang="en-US" altLang="ja-JP" baseline="0" dirty="0" smtClean="0"/>
              <a:t> the other hand, It is becoming common to build parallel applications utilizing PGAS programming model.</a:t>
            </a:r>
          </a:p>
          <a:p>
            <a:r>
              <a:rPr kumimoji="1" lang="en-US" altLang="ja-JP" baseline="0" dirty="0" smtClean="0"/>
              <a:t>Several PGAS languages, such as UPC, X10 or </a:t>
            </a:r>
            <a:r>
              <a:rPr kumimoji="1" lang="en-US" altLang="ja-JP" baseline="0" dirty="0" err="1" smtClean="0"/>
              <a:t>XcalableMP</a:t>
            </a:r>
            <a:r>
              <a:rPr kumimoji="1" lang="en-US" altLang="ja-JP" baseline="0" dirty="0" smtClean="0"/>
              <a:t> are so far proposed.</a:t>
            </a:r>
          </a:p>
          <a:p>
            <a:endParaRPr kumimoji="1" lang="en-US" altLang="ja-JP" baseline="0" dirty="0" smtClean="0"/>
          </a:p>
          <a:p>
            <a:r>
              <a:rPr kumimoji="1" lang="en-US" altLang="ja-JP" baseline="0" dirty="0" smtClean="0"/>
              <a:t>PGAS supports data access locality performance advantage of message passing programing model.</a:t>
            </a:r>
          </a:p>
          <a:p>
            <a:r>
              <a:rPr kumimoji="1" lang="en-US" altLang="ja-JP" baseline="0" dirty="0" smtClean="0"/>
              <a:t>On PGAS, Global array is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smtClean="0"/>
              <a:t>And each process access its local part of the global array for computation.</a:t>
            </a:r>
          </a:p>
          <a:p>
            <a:endParaRPr kumimoji="1" lang="en-US" altLang="ja-JP" baseline="0" dirty="0" smtClean="0"/>
          </a:p>
          <a:p>
            <a:r>
              <a:rPr kumimoji="1" lang="en-US" altLang="ja-JP" baseline="0" dirty="0" smtClean="0"/>
              <a:t>Then PGAS supports data referencing simplicity of shared memory programming model. </a:t>
            </a:r>
          </a:p>
          <a:p>
            <a:r>
              <a:rPr kumimoji="1" lang="en-US" altLang="ja-JP" baseline="0" dirty="0" smtClean="0"/>
              <a:t>An access to the local ……….</a:t>
            </a:r>
          </a:p>
          <a:p>
            <a:endParaRPr kumimoji="1" lang="en-US" altLang="ja-JP" baseline="0" dirty="0" smtClean="0"/>
          </a:p>
          <a:p>
            <a:r>
              <a:rPr kumimoji="1" lang="en-US" altLang="ja-JP" baseline="0" dirty="0" smtClean="0"/>
              <a:t>Simple programming ……….</a:t>
            </a:r>
          </a:p>
          <a:p>
            <a:endParaRPr kumimoji="1" lang="en-US" altLang="ja-JP" baseline="0" dirty="0" smtClean="0"/>
          </a:p>
          <a:p>
            <a:r>
              <a:rPr kumimoji="1" lang="en-US" altLang="ja-JP" baseline="0" dirty="0" smtClean="0"/>
              <a:t>----- 会議メモ (12/10/04 16:55) -----</a:t>
            </a:r>
          </a:p>
          <a:p>
            <a:r>
              <a:rPr kumimoji="1" lang="en-US" altLang="ja-JP" baseline="0" dirty="0" smtClean="0"/>
              <a:t>supportsなんたらは意味がない　→　PGAS programming model</a:t>
            </a:r>
          </a:p>
          <a:p>
            <a:r>
              <a:rPr kumimoji="1" lang="en-US" altLang="ja-JP" baseline="0" dirty="0" smtClean="0"/>
              <a:t>automaticallyはいらない</a:t>
            </a:r>
          </a:p>
          <a:p>
            <a:r>
              <a:rPr kumimoji="1" lang="en-US" altLang="ja-JP" baseline="0" dirty="0" smtClean="0"/>
              <a:t>access →　accesses</a:t>
            </a:r>
          </a:p>
          <a:p>
            <a:endParaRPr kumimoji="1" lang="en-US" altLang="ja-JP" baseline="0" dirty="0" smtClean="0"/>
          </a:p>
          <a:p>
            <a:r>
              <a:rPr kumimoji="1" lang="en-US" altLang="ja-JP" baseline="0" dirty="0" smtClean="0"/>
              <a:t>図で書く</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8</a:t>
            </a:fld>
            <a:endParaRPr kumimoji="1" lang="ja-JP" altLang="en-US"/>
          </a:p>
        </p:txBody>
      </p:sp>
    </p:spTree>
    <p:extLst>
      <p:ext uri="{BB962C8B-B14F-4D97-AF65-F5344CB8AC3E}">
        <p14:creationId xmlns:p14="http://schemas.microsoft.com/office/powerpoint/2010/main" val="95407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(12/10/04 16:55) -----</a:t>
            </a:r>
          </a:p>
          <a:p>
            <a:r>
              <a:rPr kumimoji="1" lang="ja-JP" altLang="en-US"/>
              <a:t>下線は消す</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10</a:t>
            </a:fld>
            <a:endParaRPr kumimoji="1" lang="ja-JP" altLang="en-US"/>
          </a:p>
        </p:txBody>
      </p:sp>
    </p:spTree>
    <p:extLst>
      <p:ext uri="{BB962C8B-B14F-4D97-AF65-F5344CB8AC3E}">
        <p14:creationId xmlns:p14="http://schemas.microsoft.com/office/powerpoint/2010/main" val="360753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Memory copy via shred memory scheme utilizes</a:t>
            </a:r>
            <a:r>
              <a:rPr kumimoji="1" lang="en-US" altLang="ja-JP" baseline="0" dirty="0" smtClean="0"/>
              <a:t> the shred memory as an intermediate buffer.</a:t>
            </a:r>
          </a:p>
          <a:p>
            <a:endParaRPr kumimoji="1" lang="en-US" altLang="ja-JP" baseline="0" dirty="0" smtClean="0"/>
          </a:p>
          <a:p>
            <a:r>
              <a:rPr kumimoji="1" lang="en-US" altLang="ja-JP" baseline="0" dirty="0" smtClean="0"/>
              <a:t>On this strategy, intra-node communication take place by memory copy via a shared memory as described in this figure.</a:t>
            </a:r>
          </a:p>
          <a:p>
            <a:r>
              <a:rPr kumimoji="1" lang="en-US" altLang="ja-JP" baseline="0" dirty="0" smtClean="0"/>
              <a:t>It results in high latency due to two memory copies. memory copy from send-buffer to shared memory and memory copy from shred memory to </a:t>
            </a:r>
            <a:r>
              <a:rPr kumimoji="1" lang="en-US" altLang="ja-JP" baseline="0" dirty="0" err="1" smtClean="0"/>
              <a:t>recv</a:t>
            </a:r>
            <a:r>
              <a:rPr kumimoji="1" lang="en-US" altLang="ja-JP" baseline="0" dirty="0" smtClean="0"/>
              <a:t>-buffer</a:t>
            </a:r>
          </a:p>
          <a:p>
            <a:endParaRPr kumimoji="1" lang="en-US" altLang="ja-JP" baseline="0" dirty="0" smtClean="0"/>
          </a:p>
          <a:p>
            <a:r>
              <a:rPr kumimoji="1" lang="en-US" altLang="ja-JP" baseline="0" dirty="0" smtClean="0"/>
              <a:t>The negative impact of ……….</a:t>
            </a:r>
          </a:p>
          <a:p>
            <a:r>
              <a:rPr kumimoji="1" lang="en-US" altLang="ja-JP" baseline="0" dirty="0" smtClean="0"/>
              <a:t>----- 会議メモ (12/10/04 16:55) -----</a:t>
            </a:r>
          </a:p>
          <a:p>
            <a:r>
              <a:rPr kumimoji="1" lang="en-US" altLang="ja-JP" baseline="0" dirty="0" smtClean="0"/>
              <a:t>highはいらない</a:t>
            </a:r>
          </a:p>
          <a:p>
            <a:r>
              <a:rPr kumimoji="1" lang="en-US" altLang="ja-JP" baseline="0" dirty="0" smtClean="0"/>
              <a:t>frequencyはhigh</a:t>
            </a:r>
          </a:p>
          <a:p>
            <a:r>
              <a:rPr kumimoji="1" lang="en-US" altLang="ja-JP" baseline="0" dirty="0" smtClean="0"/>
              <a:t>many-core environmentいいすぎ</a:t>
            </a:r>
          </a:p>
          <a:p>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11</a:t>
            </a:fld>
            <a:endParaRPr kumimoji="1" lang="ja-JP" altLang="en-US"/>
          </a:p>
        </p:txBody>
      </p:sp>
    </p:spTree>
    <p:extLst>
      <p:ext uri="{BB962C8B-B14F-4D97-AF65-F5344CB8AC3E}">
        <p14:creationId xmlns:p14="http://schemas.microsoft.com/office/powerpoint/2010/main" val="394280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I explain shared memory mapping scheme.</a:t>
            </a:r>
          </a:p>
          <a:p>
            <a:endParaRPr kumimoji="1" lang="en-US" altLang="ja-JP" dirty="0" smtClean="0"/>
          </a:p>
          <a:p>
            <a:r>
              <a:rPr kumimoji="1" lang="en-US" altLang="ja-JP" dirty="0" smtClean="0"/>
              <a:t>On</a:t>
            </a:r>
            <a:r>
              <a:rPr kumimoji="1" lang="en-US" altLang="ja-JP" baseline="0" dirty="0" smtClean="0"/>
              <a:t> this scheme, each process designates …….</a:t>
            </a:r>
          </a:p>
          <a:p>
            <a:endParaRPr kumimoji="1" lang="en-US" altLang="ja-JP" baseline="0" dirty="0" smtClean="0"/>
          </a:p>
          <a:p>
            <a:r>
              <a:rPr kumimoji="1" lang="en-US" altLang="ja-JP" sz="1200" b="0" i="0" u="none" strike="noStrike" kern="1200" baseline="0" dirty="0" smtClean="0">
                <a:solidFill>
                  <a:schemeClr val="tx1"/>
                </a:solidFill>
                <a:latin typeface="+mn-lt"/>
                <a:ea typeface="+mn-ea"/>
                <a:cs typeface="+mn-cs"/>
              </a:rPr>
              <a:t> Access to the remote part of the global array can be accomplished simply using just one memory copy to or from the local address region, which maps the remote array.</a:t>
            </a:r>
          </a:p>
          <a:p>
            <a:r>
              <a:rPr kumimoji="1" lang="en-US" altLang="ja-JP" sz="1200" b="0" i="0" u="none" strike="noStrike" kern="1200" baseline="0" dirty="0" smtClean="0">
                <a:solidFill>
                  <a:schemeClr val="tx1"/>
                </a:solidFill>
                <a:latin typeface="+mn-lt"/>
                <a:ea typeface="+mn-ea"/>
                <a:cs typeface="+mn-cs"/>
              </a:rPr>
              <a:t>So its access speed is very high.</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 However, this strategy results in excessive numbers of memory footprints in the kernel space because the shared mapped memory regions must be memory-mapped to all processes.</a:t>
            </a:r>
          </a:p>
          <a:p>
            <a:r>
              <a:rPr kumimoji="1" lang="en-US" altLang="ja-JP" sz="1200" b="0" i="0" u="none" strike="noStrike" kern="1200" baseline="0" dirty="0" smtClean="0">
                <a:solidFill>
                  <a:schemeClr val="tx1"/>
                </a:solidFill>
                <a:latin typeface="+mn-lt"/>
                <a:ea typeface="+mn-ea"/>
                <a:cs typeface="+mn-cs"/>
              </a:rPr>
              <a:t>Since there are n  shared memory regions because each process has its own region, in situations where n  is the number of cores, </a:t>
            </a:r>
          </a:p>
          <a:p>
            <a:r>
              <a:rPr kumimoji="1" lang="en-US" altLang="ja-JP" sz="1200" b="0" i="0" u="none" strike="noStrike" kern="1200" baseline="0" dirty="0" smtClean="0">
                <a:solidFill>
                  <a:schemeClr val="tx1"/>
                </a:solidFill>
                <a:latin typeface="+mn-lt"/>
                <a:ea typeface="+mn-ea"/>
                <a:cs typeface="+mn-cs"/>
              </a:rPr>
              <a:t>O</a:t>
            </a:r>
            <a:r>
              <a:rPr kumimoji="1" lang="en-US" altLang="ja-JP" sz="1200" b="1"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n</a:t>
            </a:r>
            <a:r>
              <a:rPr kumimoji="1" lang="en-US" altLang="ja-JP" sz="1200" b="1" i="0" u="none" strike="noStrike" kern="1200" baseline="0" dirty="0" smtClean="0">
                <a:solidFill>
                  <a:schemeClr val="tx1"/>
                </a:solidFill>
                <a:latin typeface="+mn-lt"/>
                <a:ea typeface="+mn-ea"/>
                <a:cs typeface="+mn-cs"/>
              </a:rPr>
              <a:t>2) </a:t>
            </a:r>
            <a:r>
              <a:rPr kumimoji="1" lang="en-US" altLang="ja-JP" sz="1200" b="0" i="0" u="none" strike="noStrike" kern="1200" baseline="0" dirty="0" smtClean="0">
                <a:solidFill>
                  <a:schemeClr val="tx1"/>
                </a:solidFill>
                <a:latin typeface="+mn-lt"/>
                <a:ea typeface="+mn-ea"/>
                <a:cs typeface="+mn-cs"/>
              </a:rPr>
              <a:t> page table entries will be required.</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12</a:t>
            </a:fld>
            <a:endParaRPr kumimoji="1" lang="ja-JP" altLang="en-US"/>
          </a:p>
        </p:txBody>
      </p:sp>
    </p:spTree>
    <p:extLst>
      <p:ext uri="{BB962C8B-B14F-4D97-AF65-F5344CB8AC3E}">
        <p14:creationId xmlns:p14="http://schemas.microsoft.com/office/powerpoint/2010/main" val="16648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architecture of the x86</a:t>
            </a:r>
            <a:r>
              <a:rPr kumimoji="1" lang="en-US" altLang="ja-JP" baseline="0" dirty="0" smtClean="0"/>
              <a:t> 64bit page table.</a:t>
            </a:r>
          </a:p>
          <a:p>
            <a:r>
              <a:rPr kumimoji="1" lang="en-US" altLang="ja-JP" baseline="0" dirty="0" smtClean="0"/>
              <a:t>x86 supports four-level page table.</a:t>
            </a:r>
          </a:p>
          <a:p>
            <a:r>
              <a:rPr kumimoji="1" lang="en-US" altLang="ja-JP" baseline="0" dirty="0" smtClean="0"/>
              <a:t>one page table which size is 4KB can map 2MB memory region.</a:t>
            </a:r>
          </a:p>
          <a:p>
            <a:pPr marL="0" marR="0" lvl="1"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For example, 200MB memory is required for page table space, where the number of process is 100 and each process has 10MB array.</a:t>
            </a:r>
          </a:p>
          <a:p>
            <a:endParaRPr kumimoji="1" lang="ja-JP" altLang="en-US" dirty="0"/>
          </a:p>
          <a:p>
            <a:r>
              <a:rPr kumimoji="1" lang="ja-JP" altLang="en-US" dirty="0"/>
              <a:t>----- 会議メモ (12/10/04 16:55) -----</a:t>
            </a:r>
          </a:p>
          <a:p>
            <a:r>
              <a:rPr kumimoji="1" lang="ja-JP" altLang="en-US" dirty="0"/>
              <a:t>nが100の時は、アレイサイズの20倍がページテーブルに使われる</a:t>
            </a:r>
          </a:p>
          <a:p>
            <a:r>
              <a:rPr kumimoji="1" lang="ja-JP" altLang="en-US" dirty="0"/>
              <a:t>最後の行はいらない</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13</a:t>
            </a:fld>
            <a:endParaRPr kumimoji="1" lang="ja-JP" altLang="en-US"/>
          </a:p>
        </p:txBody>
      </p:sp>
    </p:spTree>
    <p:extLst>
      <p:ext uri="{BB962C8B-B14F-4D97-AF65-F5344CB8AC3E}">
        <p14:creationId xmlns:p14="http://schemas.microsoft.com/office/powerpoint/2010/main" val="320456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 I</a:t>
            </a:r>
            <a:r>
              <a:rPr kumimoji="1" lang="en-US" altLang="ja-JP" baseline="0" dirty="0" smtClean="0"/>
              <a:t> explain the concept of this research.</a:t>
            </a:r>
          </a:p>
          <a:p>
            <a:endParaRPr kumimoji="1" lang="en-US" altLang="ja-JP" baseline="0" dirty="0" smtClean="0"/>
          </a:p>
          <a:p>
            <a:r>
              <a:rPr kumimoji="1" lang="en-US" altLang="ja-JP" baseline="0" dirty="0" smtClean="0"/>
              <a:t>The purpose of this research is to enable low cost PGAS intra-node communication in may core environments.</a:t>
            </a:r>
          </a:p>
          <a:p>
            <a:r>
              <a:rPr kumimoji="1" lang="en-US" altLang="ja-JP" dirty="0" smtClean="0"/>
              <a:t>Proposed intra-node</a:t>
            </a:r>
            <a:r>
              <a:rPr kumimoji="1" lang="en-US" altLang="ja-JP" baseline="0" dirty="0" smtClean="0"/>
              <a:t> communication enables low latency and fewer memory footprints in kernel space.</a:t>
            </a:r>
          </a:p>
          <a:p>
            <a:endParaRPr kumimoji="1" lang="en-US" altLang="ja-JP" baseline="0" dirty="0" smtClean="0"/>
          </a:p>
          <a:p>
            <a:r>
              <a:rPr kumimoji="1" lang="en-US" altLang="ja-JP" baseline="0" dirty="0" smtClean="0"/>
              <a:t>The Approach is below.</a:t>
            </a:r>
          </a:p>
          <a:p>
            <a:r>
              <a:rPr kumimoji="1" lang="en-US" altLang="ja-JP" dirty="0" smtClean="0"/>
              <a:t>It is thought that</a:t>
            </a:r>
            <a:r>
              <a:rPr kumimoji="1" lang="en-US" altLang="ja-JP" baseline="0" dirty="0" smtClean="0"/>
              <a:t> address space boundary between the parallel processes produces intra-node communication cost.</a:t>
            </a:r>
          </a:p>
          <a:p>
            <a:r>
              <a:rPr kumimoji="1" lang="en-US" altLang="ja-JP" sz="1200" b="0" i="0" u="none" strike="noStrike" kern="1200" baseline="0" dirty="0" smtClean="0">
                <a:solidFill>
                  <a:schemeClr val="tx1"/>
                </a:solidFill>
                <a:latin typeface="+mn-lt"/>
                <a:ea typeface="+mn-ea"/>
                <a:cs typeface="+mn-cs"/>
              </a:rPr>
              <a:t>Because address spaces are separate for each process, overcoming the address space boundaries require either multiple data copies between each process engaged in sharing, or mapping shared memories to each separate address space. </a:t>
            </a:r>
          </a:p>
          <a:p>
            <a:r>
              <a:rPr kumimoji="1" lang="en-US" altLang="ja-JP" sz="1200" b="0" i="0" u="none" strike="noStrike" kern="1200" baseline="0" dirty="0" smtClean="0">
                <a:solidFill>
                  <a:schemeClr val="tx1"/>
                </a:solidFill>
                <a:latin typeface="+mn-lt"/>
                <a:ea typeface="+mn-ea"/>
                <a:cs typeface="+mn-cs"/>
              </a:rPr>
              <a:t>Conversely, if there are no address space boundaries between the processes, it is possible to achieve low cost intra-node communication.</a:t>
            </a:r>
          </a:p>
          <a:p>
            <a:r>
              <a:rPr kumimoji="1" lang="en-US" altLang="ja-JP" sz="1200" b="0" i="0" u="none" strike="noStrike" kern="1200" baseline="0" dirty="0" smtClean="0">
                <a:solidFill>
                  <a:schemeClr val="tx1"/>
                </a:solidFill>
                <a:latin typeface="+mn-lt"/>
                <a:ea typeface="+mn-ea"/>
                <a:cs typeface="+mn-cs"/>
              </a:rPr>
              <a:t>----- 会議メモ (12/10/04 16:55) -----</a:t>
            </a:r>
          </a:p>
          <a:p>
            <a:r>
              <a:rPr kumimoji="1" lang="en-US" altLang="ja-JP" sz="1200" b="0" i="0" u="none" strike="noStrike" kern="1200" baseline="0" dirty="0" smtClean="0">
                <a:solidFill>
                  <a:schemeClr val="tx1"/>
                </a:solidFill>
                <a:latin typeface="+mn-lt"/>
                <a:ea typeface="+mn-ea"/>
                <a:cs typeface="+mn-cs"/>
              </a:rPr>
              <a:t>2行にわける（コストのところ）</a:t>
            </a:r>
            <a:endParaRPr kumimoji="1" lang="ja-JP" altLang="en-US" dirty="0"/>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14</a:t>
            </a:fld>
            <a:endParaRPr kumimoji="1" lang="ja-JP" altLang="en-US"/>
          </a:p>
        </p:txBody>
      </p:sp>
    </p:spTree>
    <p:extLst>
      <p:ext uri="{BB962C8B-B14F-4D97-AF65-F5344CB8AC3E}">
        <p14:creationId xmlns:p14="http://schemas.microsoft.com/office/powerpoint/2010/main" val="283839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a:t>
            </a:r>
            <a:r>
              <a:rPr kumimoji="1" lang="en-US" altLang="ja-JP" baseline="0" dirty="0" smtClean="0"/>
              <a:t> we propose partitioned virtual address space which is new process model enabling low cost intra-node communication.</a:t>
            </a:r>
          </a:p>
          <a:p>
            <a:r>
              <a:rPr kumimoji="1" lang="en-US" altLang="ja-JP" baseline="0" dirty="0" smtClean="0"/>
              <a:t>We call this process model “PVAS”.</a:t>
            </a:r>
          </a:p>
          <a:p>
            <a:endParaRPr kumimoji="1" lang="en-US" altLang="ja-JP" baseline="0" dirty="0" smtClean="0"/>
          </a:p>
          <a:p>
            <a:r>
              <a:rPr kumimoji="1" lang="en-US" altLang="ja-JP" baseline="0" dirty="0" smtClean="0"/>
              <a:t>This figure describes normal process model on </a:t>
            </a:r>
            <a:r>
              <a:rPr kumimoji="1" lang="en-US" altLang="ja-JP" baseline="0" dirty="0" err="1" smtClean="0"/>
              <a:t>linux</a:t>
            </a:r>
            <a:r>
              <a:rPr kumimoji="1" lang="en-US" altLang="ja-JP" baseline="0" dirty="0" smtClean="0"/>
              <a:t> and our PVAS process model.</a:t>
            </a:r>
          </a:p>
          <a:p>
            <a:r>
              <a:rPr kumimoji="1" lang="en-US" altLang="ja-JP" baseline="0" dirty="0" smtClean="0"/>
              <a:t>Left one is the semantics view of the virtual address space on the normal process model.</a:t>
            </a:r>
          </a:p>
          <a:p>
            <a:r>
              <a:rPr kumimoji="1" lang="en-US" altLang="ja-JP" baseline="0" dirty="0" smtClean="0"/>
              <a:t>On normal process model, each process has its own address space and there are address space boundary between multiple processes.</a:t>
            </a:r>
          </a:p>
          <a:p>
            <a:r>
              <a:rPr kumimoji="1" lang="en-US" altLang="ja-JP" baseline="0" dirty="0" smtClean="0"/>
              <a:t>Then, intra-node communication take place utilizing shared memory scheme which introduce high communication cost to overcome address space boundary.</a:t>
            </a:r>
          </a:p>
          <a:p>
            <a:endParaRPr kumimoji="1" lang="en-US" altLang="ja-JP" baseline="0" dirty="0" smtClean="0"/>
          </a:p>
          <a:p>
            <a:r>
              <a:rPr kumimoji="1" lang="en-US" altLang="ja-JP" baseline="0" dirty="0" smtClean="0"/>
              <a:t>In contrast, on PVAS process model, multiple process runs in a same virtual address space that is partitioned but not separated as described in this figure.</a:t>
            </a:r>
          </a:p>
          <a:p>
            <a:r>
              <a:rPr kumimoji="1" lang="en-US" altLang="ja-JP" baseline="0" dirty="0" smtClean="0"/>
              <a:t>Since there are no address space boundary between the processes, each process can access to the data of the other processes directly.</a:t>
            </a:r>
          </a:p>
          <a:p>
            <a:r>
              <a:rPr kumimoji="1" lang="en-US" altLang="ja-JP" baseline="0" dirty="0" smtClean="0"/>
              <a:t>So the access speed is very high and there is no need for mapping shared memory region which introduce extra memory footprints in kernel space, </a:t>
            </a:r>
          </a:p>
          <a:p>
            <a:r>
              <a:rPr kumimoji="1" lang="en-US" altLang="ja-JP" baseline="0" dirty="0" smtClean="0"/>
              <a:t>On this process model, processes don’t have to map the remote part of the global array in their own address space,</a:t>
            </a:r>
          </a:p>
          <a:p>
            <a:r>
              <a:rPr kumimoji="1" lang="en-US" altLang="ja-JP" baseline="0" dirty="0" smtClean="0"/>
              <a:t>so only o(n) page tables required.</a:t>
            </a:r>
          </a:p>
          <a:p>
            <a:r>
              <a:rPr kumimoji="1" lang="en-US" altLang="ja-JP" baseline="0" dirty="0" smtClean="0"/>
              <a:t>----- 会議メモ (12/10/04 16:55) -----</a:t>
            </a:r>
          </a:p>
          <a:p>
            <a:r>
              <a:rPr kumimoji="1" lang="en-US" altLang="ja-JP" baseline="0" dirty="0" smtClean="0"/>
              <a:t>without process boundary</a:t>
            </a:r>
          </a:p>
        </p:txBody>
      </p:sp>
      <p:sp>
        <p:nvSpPr>
          <p:cNvPr id="4" name="スライド番号プレースホルダー 3"/>
          <p:cNvSpPr>
            <a:spLocks noGrp="1"/>
          </p:cNvSpPr>
          <p:nvPr>
            <p:ph type="sldNum" sz="quarter" idx="10"/>
          </p:nvPr>
        </p:nvSpPr>
        <p:spPr/>
        <p:txBody>
          <a:bodyPr/>
          <a:lstStyle/>
          <a:p>
            <a:fld id="{4D811B46-F407-3C4B-B5A5-7A76899CD2E8}" type="slidenum">
              <a:rPr kumimoji="1" lang="ja-JP" altLang="en-US" smtClean="0"/>
              <a:t>15</a:t>
            </a:fld>
            <a:endParaRPr kumimoji="1" lang="ja-JP" altLang="en-US"/>
          </a:p>
        </p:txBody>
      </p:sp>
    </p:spTree>
    <p:extLst>
      <p:ext uri="{BB962C8B-B14F-4D97-AF65-F5344CB8AC3E}">
        <p14:creationId xmlns:p14="http://schemas.microsoft.com/office/powerpoint/2010/main" val="95876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192703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425329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351996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158565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357818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56751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401540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195030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130719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115421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09D332-B25D-A042-A21C-7DDF5DDA3530}" type="datetimeFigureOut">
              <a:rPr kumimoji="1" lang="ja-JP" altLang="en-US" smtClean="0"/>
              <a:t>13/01/18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3700820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9D332-B25D-A042-A21C-7DDF5DDA3530}" type="datetimeFigureOut">
              <a:rPr kumimoji="1" lang="ja-JP" altLang="en-US" smtClean="0"/>
              <a:t>13/01/18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74802-D77D-E447-A761-2AAC93102585}" type="slidenum">
              <a:rPr kumimoji="1" lang="ja-JP" altLang="en-US" smtClean="0"/>
              <a:t>‹#›</a:t>
            </a:fld>
            <a:endParaRPr kumimoji="1" lang="ja-JP" altLang="en-US"/>
          </a:p>
        </p:txBody>
      </p:sp>
    </p:spTree>
    <p:extLst>
      <p:ext uri="{BB962C8B-B14F-4D97-AF65-F5344CB8AC3E}">
        <p14:creationId xmlns:p14="http://schemas.microsoft.com/office/powerpoint/2010/main" val="238183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AICS Café – 2013/01/18</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AICS System Software team</a:t>
            </a:r>
            <a:endParaRPr lang="en-US" altLang="ja-JP" dirty="0"/>
          </a:p>
          <a:p>
            <a:r>
              <a:rPr lang="en-US" altLang="ja-JP" dirty="0" smtClean="0"/>
              <a:t>Akio SHIMADA</a:t>
            </a:r>
            <a:endParaRPr lang="en-US" altLang="ja-JP" baseline="30000" dirty="0" smtClean="0"/>
          </a:p>
        </p:txBody>
      </p:sp>
    </p:spTree>
    <p:extLst>
      <p:ext uri="{BB962C8B-B14F-4D97-AF65-F5344CB8AC3E}">
        <p14:creationId xmlns:p14="http://schemas.microsoft.com/office/powerpoint/2010/main" val="23952320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Problems</a:t>
            </a:r>
            <a:r>
              <a:rPr lang="en-US" altLang="ja-JP" dirty="0" smtClean="0"/>
              <a:t> of the PGAS Intra-node Communication</a:t>
            </a:r>
            <a:endParaRPr kumimoji="1" lang="ja-JP" altLang="en-US" dirty="0"/>
          </a:p>
        </p:txBody>
      </p:sp>
      <p:sp>
        <p:nvSpPr>
          <p:cNvPr id="3" name="コンテンツ プレースホルダー 2"/>
          <p:cNvSpPr>
            <a:spLocks noGrp="1"/>
          </p:cNvSpPr>
          <p:nvPr>
            <p:ph idx="1"/>
          </p:nvPr>
        </p:nvSpPr>
        <p:spPr>
          <a:xfrm>
            <a:off x="457200" y="1848041"/>
            <a:ext cx="8229600" cy="4394256"/>
          </a:xfrm>
        </p:spPr>
        <p:txBody>
          <a:bodyPr/>
          <a:lstStyle/>
          <a:p>
            <a:r>
              <a:rPr lang="en-US" altLang="ja-JP" dirty="0" smtClean="0"/>
              <a:t>The c</a:t>
            </a:r>
            <a:r>
              <a:rPr kumimoji="1" lang="en-US" altLang="ja-JP" dirty="0" smtClean="0"/>
              <a:t>onventional schemes </a:t>
            </a:r>
            <a:r>
              <a:rPr lang="en-US" altLang="ja-JP" dirty="0" smtClean="0"/>
              <a:t>for </a:t>
            </a:r>
            <a:r>
              <a:rPr kumimoji="1" lang="en-US" altLang="ja-JP" dirty="0" smtClean="0"/>
              <a:t>the intra-node communication </a:t>
            </a:r>
            <a:r>
              <a:rPr lang="en-US" altLang="ja-JP" dirty="0" smtClean="0"/>
              <a:t>are</a:t>
            </a:r>
            <a:r>
              <a:rPr kumimoji="1" lang="en-US" altLang="ja-JP" dirty="0" smtClean="0"/>
              <a:t> costly on the many-core architectures</a:t>
            </a:r>
          </a:p>
          <a:p>
            <a:r>
              <a:rPr lang="en-US" altLang="ja-JP" dirty="0" smtClean="0"/>
              <a:t>There are two conventional schemes</a:t>
            </a:r>
            <a:endParaRPr kumimoji="1" lang="en-US" altLang="ja-JP" dirty="0" smtClean="0"/>
          </a:p>
          <a:p>
            <a:pPr lvl="1"/>
            <a:r>
              <a:rPr lang="en-US" altLang="ja-JP" dirty="0" smtClean="0"/>
              <a:t>Memory copy via shared memory</a:t>
            </a:r>
          </a:p>
          <a:p>
            <a:pPr lvl="2"/>
            <a:r>
              <a:rPr lang="en-US" altLang="ja-JP" dirty="0" smtClean="0"/>
              <a:t>High latency</a:t>
            </a:r>
          </a:p>
          <a:p>
            <a:pPr lvl="1"/>
            <a:r>
              <a:rPr lang="en-US" altLang="ja-JP" dirty="0" smtClean="0"/>
              <a:t>Shared memory mapping</a:t>
            </a:r>
          </a:p>
          <a:p>
            <a:pPr lvl="2"/>
            <a:r>
              <a:rPr lang="en-US" altLang="ja-JP" dirty="0" smtClean="0"/>
              <a:t>Large memory footprint in the kernel space</a:t>
            </a:r>
            <a:endParaRPr lang="en-US" altLang="ja-JP" dirty="0"/>
          </a:p>
          <a:p>
            <a:pPr lvl="1"/>
            <a:endParaRPr kumimoji="1" lang="ja-JP" altLang="en-US" dirty="0"/>
          </a:p>
        </p:txBody>
      </p:sp>
    </p:spTree>
    <p:extLst>
      <p:ext uri="{BB962C8B-B14F-4D97-AF65-F5344CB8AC3E}">
        <p14:creationId xmlns:p14="http://schemas.microsoft.com/office/powerpoint/2010/main" val="12920730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Memory Copy via Shared Memory</a:t>
            </a:r>
            <a:endParaRPr kumimoji="1" lang="ja-JP" altLang="en-US" dirty="0"/>
          </a:p>
        </p:txBody>
      </p:sp>
      <p:sp>
        <p:nvSpPr>
          <p:cNvPr id="3" name="コンテンツ プレースホルダー 2"/>
          <p:cNvSpPr>
            <a:spLocks noGrp="1"/>
          </p:cNvSpPr>
          <p:nvPr>
            <p:ph idx="1"/>
          </p:nvPr>
        </p:nvSpPr>
        <p:spPr>
          <a:xfrm>
            <a:off x="457200" y="4816199"/>
            <a:ext cx="8229600" cy="1944718"/>
          </a:xfrm>
        </p:spPr>
        <p:txBody>
          <a:bodyPr>
            <a:normAutofit fontScale="70000" lnSpcReduction="20000"/>
          </a:bodyPr>
          <a:lstStyle/>
          <a:p>
            <a:r>
              <a:rPr kumimoji="1" lang="en-US" altLang="ja-JP" dirty="0" smtClean="0"/>
              <a:t>This scheme utilizes a shared memory as an intermediate buffer</a:t>
            </a:r>
          </a:p>
          <a:p>
            <a:pPr lvl="1"/>
            <a:r>
              <a:rPr lang="en-US" altLang="ja-JP" dirty="0" smtClean="0"/>
              <a:t>It results in high latency due to two memory copies</a:t>
            </a:r>
          </a:p>
          <a:p>
            <a:r>
              <a:rPr lang="en-US" altLang="ja-JP" dirty="0" smtClean="0"/>
              <a:t>The negative impact of the latency is very high in the many-core environment</a:t>
            </a:r>
          </a:p>
          <a:p>
            <a:pPr lvl="1"/>
            <a:r>
              <a:rPr lang="en-US" altLang="ja-JP" dirty="0" smtClean="0"/>
              <a:t>The frequency</a:t>
            </a:r>
            <a:r>
              <a:rPr kumimoji="1" lang="en-US" altLang="ja-JP" dirty="0" smtClean="0"/>
              <a:t> of the intra-node communication </a:t>
            </a:r>
            <a:r>
              <a:rPr lang="en-US" altLang="ja-JP" dirty="0" smtClean="0"/>
              <a:t>can be due to the growth of the number of cores</a:t>
            </a:r>
            <a:endParaRPr kumimoji="1" lang="ja-JP" altLang="en-US" dirty="0"/>
          </a:p>
        </p:txBody>
      </p:sp>
      <p:sp>
        <p:nvSpPr>
          <p:cNvPr id="9" name="テキスト ボックス 8"/>
          <p:cNvSpPr txBox="1"/>
          <p:nvPr/>
        </p:nvSpPr>
        <p:spPr>
          <a:xfrm>
            <a:off x="1332930" y="1374744"/>
            <a:ext cx="1544012" cy="461665"/>
          </a:xfrm>
          <a:prstGeom prst="rect">
            <a:avLst/>
          </a:prstGeom>
          <a:noFill/>
        </p:spPr>
        <p:txBody>
          <a:bodyPr wrap="none" rtlCol="0">
            <a:spAutoFit/>
          </a:bodyPr>
          <a:lstStyle/>
          <a:p>
            <a:pPr algn="ctr"/>
            <a:r>
              <a:rPr kumimoji="1" lang="en-US" altLang="ja-JP" sz="1200" dirty="0" smtClean="0"/>
              <a:t>Virtual Address Space</a:t>
            </a:r>
          </a:p>
          <a:p>
            <a:pPr algn="ctr"/>
            <a:r>
              <a:rPr lang="en-US" altLang="ja-JP" sz="1200" dirty="0" smtClean="0"/>
              <a:t>of Process 1</a:t>
            </a:r>
            <a:endParaRPr kumimoji="1" lang="ja-JP" altLang="en-US" sz="1200" dirty="0"/>
          </a:p>
        </p:txBody>
      </p:sp>
      <p:sp>
        <p:nvSpPr>
          <p:cNvPr id="10" name="テキスト ボックス 9"/>
          <p:cNvSpPr txBox="1"/>
          <p:nvPr/>
        </p:nvSpPr>
        <p:spPr>
          <a:xfrm>
            <a:off x="5935121" y="1379034"/>
            <a:ext cx="1544012" cy="461665"/>
          </a:xfrm>
          <a:prstGeom prst="rect">
            <a:avLst/>
          </a:prstGeom>
          <a:noFill/>
        </p:spPr>
        <p:txBody>
          <a:bodyPr wrap="none" rtlCol="0">
            <a:spAutoFit/>
          </a:bodyPr>
          <a:lstStyle/>
          <a:p>
            <a:pPr algn="ctr"/>
            <a:r>
              <a:rPr kumimoji="1" lang="en-US" altLang="ja-JP" sz="1200" dirty="0" smtClean="0"/>
              <a:t>Virtual Address Space</a:t>
            </a:r>
          </a:p>
          <a:p>
            <a:pPr algn="ctr"/>
            <a:r>
              <a:rPr lang="en-US" altLang="ja-JP" sz="1200" dirty="0" smtClean="0"/>
              <a:t>of Process 2</a:t>
            </a:r>
            <a:endParaRPr kumimoji="1" lang="ja-JP" altLang="en-US" sz="1200" dirty="0"/>
          </a:p>
        </p:txBody>
      </p:sp>
      <p:sp>
        <p:nvSpPr>
          <p:cNvPr id="11" name="テキスト ボックス 10"/>
          <p:cNvSpPr txBox="1"/>
          <p:nvPr/>
        </p:nvSpPr>
        <p:spPr>
          <a:xfrm>
            <a:off x="3755351" y="1518134"/>
            <a:ext cx="1261884" cy="276999"/>
          </a:xfrm>
          <a:prstGeom prst="rect">
            <a:avLst/>
          </a:prstGeom>
          <a:noFill/>
        </p:spPr>
        <p:txBody>
          <a:bodyPr wrap="none" rtlCol="0">
            <a:spAutoFit/>
          </a:bodyPr>
          <a:lstStyle/>
          <a:p>
            <a:pPr algn="ctr"/>
            <a:r>
              <a:rPr kumimoji="1" lang="en-US" altLang="ja-JP" sz="1200" dirty="0" smtClean="0"/>
              <a:t>Physical Memory</a:t>
            </a:r>
            <a:endParaRPr kumimoji="1" lang="ja-JP" altLang="en-US" sz="1200" dirty="0"/>
          </a:p>
        </p:txBody>
      </p:sp>
      <p:sp>
        <p:nvSpPr>
          <p:cNvPr id="13" name="角丸四角形 12"/>
          <p:cNvSpPr/>
          <p:nvPr/>
        </p:nvSpPr>
        <p:spPr>
          <a:xfrm>
            <a:off x="1580726" y="1795133"/>
            <a:ext cx="1050429" cy="2955776"/>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 </a:t>
            </a:r>
            <a:endParaRPr kumimoji="1" lang="ja-JP" altLang="en-US" dirty="0"/>
          </a:p>
        </p:txBody>
      </p:sp>
      <p:sp>
        <p:nvSpPr>
          <p:cNvPr id="12" name="角丸四角形 11"/>
          <p:cNvSpPr/>
          <p:nvPr/>
        </p:nvSpPr>
        <p:spPr>
          <a:xfrm>
            <a:off x="1599001" y="2064819"/>
            <a:ext cx="1014223" cy="922779"/>
          </a:xfrm>
          <a:prstGeom prst="roundRect">
            <a:avLst>
              <a:gd name="adj" fmla="val 0"/>
            </a:avLst>
          </a:prstGeom>
          <a:solidFill>
            <a:schemeClr val="accent1">
              <a:lumMod val="40000"/>
              <a:lumOff val="60000"/>
            </a:scheme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ja-JP" sz="1200" dirty="0" smtClean="0"/>
              <a:t>Local Array</a:t>
            </a:r>
            <a:br>
              <a:rPr lang="en-US" altLang="ja-JP" sz="1200" dirty="0" smtClean="0"/>
            </a:br>
            <a:r>
              <a:rPr lang="en-US" altLang="ja-JP" sz="1200" dirty="0" smtClean="0"/>
              <a:t>[0:49]</a:t>
            </a:r>
            <a:endParaRPr kumimoji="1" lang="ja-JP" altLang="en-US" sz="1200" dirty="0"/>
          </a:p>
        </p:txBody>
      </p:sp>
      <p:sp>
        <p:nvSpPr>
          <p:cNvPr id="14" name="角丸四角形 13"/>
          <p:cNvSpPr/>
          <p:nvPr/>
        </p:nvSpPr>
        <p:spPr>
          <a:xfrm>
            <a:off x="3871219" y="1795133"/>
            <a:ext cx="1050429" cy="2955776"/>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 </a:t>
            </a:r>
            <a:endParaRPr kumimoji="1" lang="ja-JP" altLang="en-US" dirty="0"/>
          </a:p>
        </p:txBody>
      </p:sp>
      <p:sp>
        <p:nvSpPr>
          <p:cNvPr id="15" name="角丸四角形 14"/>
          <p:cNvSpPr/>
          <p:nvPr/>
        </p:nvSpPr>
        <p:spPr>
          <a:xfrm>
            <a:off x="6192054" y="1795133"/>
            <a:ext cx="1050429" cy="2955776"/>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 </a:t>
            </a:r>
            <a:endParaRPr kumimoji="1" lang="ja-JP" altLang="en-US" dirty="0"/>
          </a:p>
        </p:txBody>
      </p:sp>
      <p:sp>
        <p:nvSpPr>
          <p:cNvPr id="16" name="角丸四角形 15"/>
          <p:cNvSpPr/>
          <p:nvPr/>
        </p:nvSpPr>
        <p:spPr>
          <a:xfrm>
            <a:off x="6209986" y="2064819"/>
            <a:ext cx="1014223" cy="922779"/>
          </a:xfrm>
          <a:prstGeom prst="roundRect">
            <a:avLst>
              <a:gd name="adj" fmla="val 0"/>
            </a:avLst>
          </a:prstGeom>
          <a:solidFill>
            <a:schemeClr val="accent1">
              <a:lumMod val="40000"/>
              <a:lumOff val="60000"/>
            </a:scheme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ja-JP" sz="1200" dirty="0" smtClean="0"/>
              <a:t>Local Array</a:t>
            </a:r>
            <a:br>
              <a:rPr lang="en-US" altLang="ja-JP" sz="1200" dirty="0" smtClean="0"/>
            </a:br>
            <a:r>
              <a:rPr lang="en-US" altLang="ja-JP" sz="1200" dirty="0" smtClean="0"/>
              <a:t>[50:</a:t>
            </a:r>
            <a:r>
              <a:rPr lang="en-US" altLang="ja-JP" sz="1200" dirty="0"/>
              <a:t>9</a:t>
            </a:r>
            <a:r>
              <a:rPr lang="en-US" altLang="ja-JP" sz="1200" dirty="0" smtClean="0"/>
              <a:t>9]</a:t>
            </a:r>
            <a:endParaRPr kumimoji="1" lang="ja-JP" altLang="en-US" sz="1200" dirty="0"/>
          </a:p>
        </p:txBody>
      </p:sp>
      <p:sp>
        <p:nvSpPr>
          <p:cNvPr id="17" name="角丸四角形 16"/>
          <p:cNvSpPr/>
          <p:nvPr/>
        </p:nvSpPr>
        <p:spPr>
          <a:xfrm>
            <a:off x="1599000" y="2679876"/>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sp>
        <p:nvSpPr>
          <p:cNvPr id="18" name="角丸四角形 17"/>
          <p:cNvSpPr/>
          <p:nvPr/>
        </p:nvSpPr>
        <p:spPr>
          <a:xfrm>
            <a:off x="3880014" y="3359268"/>
            <a:ext cx="1032497" cy="806924"/>
          </a:xfrm>
          <a:prstGeom prst="roundRect">
            <a:avLst>
              <a:gd name="adj" fmla="val 0"/>
            </a:avLst>
          </a:prstGeom>
          <a:solidFill>
            <a:schemeClr val="bg1">
              <a:lumMod val="75000"/>
            </a:schemeClr>
          </a:solidFill>
          <a:ln w="25400"/>
          <a:effectLst/>
        </p:spPr>
        <p:style>
          <a:lnRef idx="1">
            <a:schemeClr val="dk1"/>
          </a:lnRef>
          <a:fillRef idx="2">
            <a:schemeClr val="dk1"/>
          </a:fillRef>
          <a:effectRef idx="1">
            <a:schemeClr val="dk1"/>
          </a:effectRef>
          <a:fontRef idx="minor">
            <a:schemeClr val="dk1"/>
          </a:fontRef>
        </p:style>
        <p:txBody>
          <a:bodyPr rtlCol="0" anchor="t" anchorCtr="0"/>
          <a:lstStyle/>
          <a:p>
            <a:pPr algn="ctr"/>
            <a:r>
              <a:rPr lang="en-US" altLang="ja-JP" sz="1000" dirty="0" smtClean="0"/>
              <a:t>Shared Memory Region</a:t>
            </a:r>
            <a:endParaRPr kumimoji="1" lang="ja-JP" altLang="en-US" sz="1000" dirty="0"/>
          </a:p>
        </p:txBody>
      </p:sp>
      <p:sp>
        <p:nvSpPr>
          <p:cNvPr id="19" name="角丸四角形 18"/>
          <p:cNvSpPr/>
          <p:nvPr/>
        </p:nvSpPr>
        <p:spPr>
          <a:xfrm>
            <a:off x="6210328" y="2661608"/>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sp>
        <p:nvSpPr>
          <p:cNvPr id="20" name="角丸四角形 19"/>
          <p:cNvSpPr/>
          <p:nvPr/>
        </p:nvSpPr>
        <p:spPr>
          <a:xfrm>
            <a:off x="3888808" y="3825224"/>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sp>
        <p:nvSpPr>
          <p:cNvPr id="22" name="角丸四角形 21"/>
          <p:cNvSpPr/>
          <p:nvPr/>
        </p:nvSpPr>
        <p:spPr>
          <a:xfrm>
            <a:off x="1599000" y="3359268"/>
            <a:ext cx="1014223" cy="806924"/>
          </a:xfrm>
          <a:prstGeom prst="roundRect">
            <a:avLst>
              <a:gd name="adj" fmla="val 0"/>
            </a:avLst>
          </a:prstGeom>
          <a:solidFill>
            <a:schemeClr val="bg1"/>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000" dirty="0"/>
          </a:p>
        </p:txBody>
      </p:sp>
      <p:sp>
        <p:nvSpPr>
          <p:cNvPr id="23" name="角丸四角形 22"/>
          <p:cNvSpPr/>
          <p:nvPr/>
        </p:nvSpPr>
        <p:spPr>
          <a:xfrm>
            <a:off x="6209986" y="3359268"/>
            <a:ext cx="1014223" cy="806924"/>
          </a:xfrm>
          <a:prstGeom prst="roundRect">
            <a:avLst>
              <a:gd name="adj" fmla="val 0"/>
            </a:avLst>
          </a:prstGeom>
          <a:solidFill>
            <a:schemeClr val="bg1"/>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000" dirty="0"/>
          </a:p>
        </p:txBody>
      </p:sp>
      <p:cxnSp>
        <p:nvCxnSpPr>
          <p:cNvPr id="25" name="直線コネクタ 24"/>
          <p:cNvCxnSpPr/>
          <p:nvPr/>
        </p:nvCxnSpPr>
        <p:spPr>
          <a:xfrm>
            <a:off x="2631155" y="3359268"/>
            <a:ext cx="1240064"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4912511" y="3359268"/>
            <a:ext cx="1297817" cy="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4921648" y="4166191"/>
            <a:ext cx="1288338" cy="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1" name="角丸四角形 30"/>
          <p:cNvSpPr/>
          <p:nvPr/>
        </p:nvSpPr>
        <p:spPr>
          <a:xfrm>
            <a:off x="6210328" y="3816088"/>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sp>
        <p:nvSpPr>
          <p:cNvPr id="32" name="角丸四角形 31"/>
          <p:cNvSpPr/>
          <p:nvPr/>
        </p:nvSpPr>
        <p:spPr>
          <a:xfrm>
            <a:off x="1599000" y="3825224"/>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cxnSp>
        <p:nvCxnSpPr>
          <p:cNvPr id="34" name="カギ線コネクタ 33"/>
          <p:cNvCxnSpPr>
            <a:stCxn id="17" idx="1"/>
            <a:endCxn id="32" idx="1"/>
          </p:cNvCxnSpPr>
          <p:nvPr/>
        </p:nvCxnSpPr>
        <p:spPr>
          <a:xfrm rot="10800000" flipV="1">
            <a:off x="1599000" y="2765210"/>
            <a:ext cx="12700" cy="1145348"/>
          </a:xfrm>
          <a:prstGeom prst="bentConnector3">
            <a:avLst>
              <a:gd name="adj1" fmla="val 1800000"/>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36" name="カギ線コネクタ 35"/>
          <p:cNvCxnSpPr>
            <a:stCxn id="31" idx="3"/>
            <a:endCxn id="19" idx="3"/>
          </p:cNvCxnSpPr>
          <p:nvPr/>
        </p:nvCxnSpPr>
        <p:spPr>
          <a:xfrm flipV="1">
            <a:off x="7224551" y="2746942"/>
            <a:ext cx="12700" cy="1154480"/>
          </a:xfrm>
          <a:prstGeom prst="bentConnector3">
            <a:avLst>
              <a:gd name="adj1" fmla="val 1800000"/>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37" name="テキスト ボックス 36"/>
          <p:cNvSpPr txBox="1"/>
          <p:nvPr/>
        </p:nvSpPr>
        <p:spPr>
          <a:xfrm>
            <a:off x="365485" y="3140000"/>
            <a:ext cx="1082348" cy="276999"/>
          </a:xfrm>
          <a:prstGeom prst="rect">
            <a:avLst/>
          </a:prstGeom>
          <a:noFill/>
        </p:spPr>
        <p:txBody>
          <a:bodyPr wrap="none" rtlCol="0">
            <a:spAutoFit/>
          </a:bodyPr>
          <a:lstStyle/>
          <a:p>
            <a:r>
              <a:rPr lang="en-US" altLang="ja-JP" sz="1200" dirty="0" smtClean="0"/>
              <a:t>Memory Copy</a:t>
            </a:r>
            <a:endParaRPr kumimoji="1" lang="ja-JP" altLang="en-US" sz="1200" dirty="0"/>
          </a:p>
        </p:txBody>
      </p:sp>
      <p:sp>
        <p:nvSpPr>
          <p:cNvPr id="38" name="テキスト ボックス 37"/>
          <p:cNvSpPr txBox="1"/>
          <p:nvPr/>
        </p:nvSpPr>
        <p:spPr>
          <a:xfrm>
            <a:off x="7406037" y="3165952"/>
            <a:ext cx="1082348" cy="276999"/>
          </a:xfrm>
          <a:prstGeom prst="rect">
            <a:avLst/>
          </a:prstGeom>
          <a:noFill/>
        </p:spPr>
        <p:txBody>
          <a:bodyPr wrap="none" rtlCol="0">
            <a:spAutoFit/>
          </a:bodyPr>
          <a:lstStyle/>
          <a:p>
            <a:r>
              <a:rPr lang="en-US" altLang="ja-JP" sz="1200" dirty="0" smtClean="0"/>
              <a:t>Memory Copy</a:t>
            </a:r>
            <a:endParaRPr kumimoji="1" lang="ja-JP" altLang="en-US" sz="1200" dirty="0"/>
          </a:p>
        </p:txBody>
      </p:sp>
      <p:cxnSp>
        <p:nvCxnSpPr>
          <p:cNvPr id="51" name="直線コネクタ 50"/>
          <p:cNvCxnSpPr/>
          <p:nvPr/>
        </p:nvCxnSpPr>
        <p:spPr>
          <a:xfrm flipV="1">
            <a:off x="4918717" y="3816088"/>
            <a:ext cx="1273337" cy="9136"/>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56" name="直線コネクタ 55"/>
          <p:cNvCxnSpPr/>
          <p:nvPr/>
        </p:nvCxnSpPr>
        <p:spPr>
          <a:xfrm>
            <a:off x="2639949" y="4166190"/>
            <a:ext cx="1288338" cy="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flipV="1">
            <a:off x="4936991" y="3986756"/>
            <a:ext cx="1273337" cy="9136"/>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58" name="直線コネクタ 57"/>
          <p:cNvCxnSpPr/>
          <p:nvPr/>
        </p:nvCxnSpPr>
        <p:spPr>
          <a:xfrm flipV="1">
            <a:off x="2645813" y="3820656"/>
            <a:ext cx="1273337" cy="9136"/>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flipV="1">
            <a:off x="2606677" y="3991324"/>
            <a:ext cx="1273337" cy="9136"/>
          </a:xfrm>
          <a:prstGeom prst="line">
            <a:avLst/>
          </a:prstGeom>
          <a:ln w="12700">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36561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Shared Memory Mapping</a:t>
            </a:r>
            <a:endParaRPr kumimoji="1" lang="ja-JP" altLang="en-US" dirty="0"/>
          </a:p>
        </p:txBody>
      </p:sp>
      <p:sp>
        <p:nvSpPr>
          <p:cNvPr id="3" name="コンテンツ プレースホルダー 2"/>
          <p:cNvSpPr>
            <a:spLocks noGrp="1"/>
          </p:cNvSpPr>
          <p:nvPr>
            <p:ph idx="1"/>
          </p:nvPr>
        </p:nvSpPr>
        <p:spPr>
          <a:xfrm>
            <a:off x="429444" y="4951903"/>
            <a:ext cx="8445444" cy="1770563"/>
          </a:xfrm>
        </p:spPr>
        <p:txBody>
          <a:bodyPr>
            <a:normAutofit fontScale="70000" lnSpcReduction="20000"/>
          </a:bodyPr>
          <a:lstStyle/>
          <a:p>
            <a:r>
              <a:rPr kumimoji="1" lang="en-US" altLang="ja-JP" dirty="0" smtClean="0"/>
              <a:t>Each process designates a shared memory as a local part of the global array and all other processes map this region to their own address space</a:t>
            </a:r>
          </a:p>
          <a:p>
            <a:pPr lvl="1"/>
            <a:r>
              <a:rPr lang="en-US" altLang="ja-JP" dirty="0" smtClean="0"/>
              <a:t>Intra-node communication produce just one memory copy (low latency)</a:t>
            </a:r>
          </a:p>
          <a:p>
            <a:pPr lvl="1"/>
            <a:r>
              <a:rPr lang="en-US" altLang="ja-JP" dirty="0" smtClean="0"/>
              <a:t>The cost of mapping shared memory regions is very high</a:t>
            </a:r>
            <a:endParaRPr kumimoji="1" lang="ja-JP" altLang="en-US" dirty="0"/>
          </a:p>
        </p:txBody>
      </p:sp>
      <p:sp>
        <p:nvSpPr>
          <p:cNvPr id="5" name="テキスト ボックス 4"/>
          <p:cNvSpPr txBox="1"/>
          <p:nvPr/>
        </p:nvSpPr>
        <p:spPr>
          <a:xfrm>
            <a:off x="1396889" y="1374744"/>
            <a:ext cx="1544012" cy="461665"/>
          </a:xfrm>
          <a:prstGeom prst="rect">
            <a:avLst/>
          </a:prstGeom>
          <a:noFill/>
        </p:spPr>
        <p:txBody>
          <a:bodyPr wrap="none" rtlCol="0">
            <a:spAutoFit/>
          </a:bodyPr>
          <a:lstStyle/>
          <a:p>
            <a:pPr algn="ctr"/>
            <a:r>
              <a:rPr kumimoji="1" lang="en-US" altLang="ja-JP" sz="1200" dirty="0" smtClean="0"/>
              <a:t>Virtual Address Space</a:t>
            </a:r>
          </a:p>
          <a:p>
            <a:pPr algn="ctr"/>
            <a:r>
              <a:rPr lang="en-US" altLang="ja-JP" sz="1200" dirty="0" smtClean="0"/>
              <a:t>of Process 1</a:t>
            </a:r>
            <a:endParaRPr kumimoji="1" lang="ja-JP" altLang="en-US" sz="1200" dirty="0"/>
          </a:p>
        </p:txBody>
      </p:sp>
      <p:sp>
        <p:nvSpPr>
          <p:cNvPr id="6" name="テキスト ボックス 5"/>
          <p:cNvSpPr txBox="1"/>
          <p:nvPr/>
        </p:nvSpPr>
        <p:spPr>
          <a:xfrm>
            <a:off x="5980806" y="1379034"/>
            <a:ext cx="1544012" cy="461665"/>
          </a:xfrm>
          <a:prstGeom prst="rect">
            <a:avLst/>
          </a:prstGeom>
          <a:noFill/>
        </p:spPr>
        <p:txBody>
          <a:bodyPr wrap="none" rtlCol="0">
            <a:spAutoFit/>
          </a:bodyPr>
          <a:lstStyle/>
          <a:p>
            <a:pPr algn="ctr"/>
            <a:r>
              <a:rPr kumimoji="1" lang="en-US" altLang="ja-JP" sz="1200" dirty="0" smtClean="0"/>
              <a:t>Virtual Address Space</a:t>
            </a:r>
          </a:p>
          <a:p>
            <a:pPr algn="ctr"/>
            <a:r>
              <a:rPr lang="en-US" altLang="ja-JP" sz="1200" dirty="0" smtClean="0"/>
              <a:t>of Process 2</a:t>
            </a:r>
            <a:endParaRPr kumimoji="1" lang="ja-JP" altLang="en-US" sz="1200" dirty="0"/>
          </a:p>
        </p:txBody>
      </p:sp>
      <p:sp>
        <p:nvSpPr>
          <p:cNvPr id="7" name="テキスト ボックス 6"/>
          <p:cNvSpPr txBox="1"/>
          <p:nvPr/>
        </p:nvSpPr>
        <p:spPr>
          <a:xfrm>
            <a:off x="3819310" y="1518134"/>
            <a:ext cx="1261884" cy="276999"/>
          </a:xfrm>
          <a:prstGeom prst="rect">
            <a:avLst/>
          </a:prstGeom>
          <a:noFill/>
        </p:spPr>
        <p:txBody>
          <a:bodyPr wrap="none" rtlCol="0">
            <a:spAutoFit/>
          </a:bodyPr>
          <a:lstStyle/>
          <a:p>
            <a:pPr algn="ctr"/>
            <a:r>
              <a:rPr kumimoji="1" lang="en-US" altLang="ja-JP" sz="1200" dirty="0" smtClean="0"/>
              <a:t>Physical Memory</a:t>
            </a:r>
            <a:endParaRPr kumimoji="1" lang="ja-JP" altLang="en-US" sz="1200" dirty="0"/>
          </a:p>
        </p:txBody>
      </p:sp>
      <p:sp>
        <p:nvSpPr>
          <p:cNvPr id="8" name="角丸四角形 7"/>
          <p:cNvSpPr/>
          <p:nvPr/>
        </p:nvSpPr>
        <p:spPr>
          <a:xfrm>
            <a:off x="1644685" y="1795133"/>
            <a:ext cx="1050429" cy="2955776"/>
          </a:xfrm>
          <a:prstGeom prst="roundRect">
            <a:avLst>
              <a:gd name="adj" fmla="val 0"/>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 </a:t>
            </a:r>
            <a:endParaRPr kumimoji="1" lang="ja-JP" altLang="en-US" dirty="0"/>
          </a:p>
        </p:txBody>
      </p:sp>
      <p:sp>
        <p:nvSpPr>
          <p:cNvPr id="9" name="角丸四角形 8"/>
          <p:cNvSpPr/>
          <p:nvPr/>
        </p:nvSpPr>
        <p:spPr>
          <a:xfrm>
            <a:off x="1662960" y="2064819"/>
            <a:ext cx="1014223" cy="922779"/>
          </a:xfrm>
          <a:prstGeom prst="roundRect">
            <a:avLst>
              <a:gd name="adj" fmla="val 0"/>
            </a:avLst>
          </a:prstGeom>
          <a:solidFill>
            <a:schemeClr val="accent1">
              <a:lumMod val="40000"/>
              <a:lumOff val="60000"/>
            </a:scheme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ja-JP" sz="1200" dirty="0" smtClean="0"/>
              <a:t>Local Array</a:t>
            </a:r>
            <a:br>
              <a:rPr lang="en-US" altLang="ja-JP" sz="1200" dirty="0" smtClean="0"/>
            </a:br>
            <a:r>
              <a:rPr lang="en-US" altLang="ja-JP" sz="1200" dirty="0" smtClean="0"/>
              <a:t>[0:49]</a:t>
            </a:r>
            <a:endParaRPr kumimoji="1" lang="ja-JP" altLang="en-US" sz="1200" dirty="0"/>
          </a:p>
        </p:txBody>
      </p:sp>
      <p:sp>
        <p:nvSpPr>
          <p:cNvPr id="10" name="角丸四角形 9"/>
          <p:cNvSpPr/>
          <p:nvPr/>
        </p:nvSpPr>
        <p:spPr>
          <a:xfrm>
            <a:off x="3935178" y="1795133"/>
            <a:ext cx="1050429" cy="2955776"/>
          </a:xfrm>
          <a:prstGeom prst="roundRect">
            <a:avLst>
              <a:gd name="adj" fmla="val 0"/>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 </a:t>
            </a:r>
            <a:endParaRPr kumimoji="1" lang="ja-JP" altLang="en-US" dirty="0"/>
          </a:p>
        </p:txBody>
      </p:sp>
      <p:sp>
        <p:nvSpPr>
          <p:cNvPr id="11" name="角丸四角形 10"/>
          <p:cNvSpPr/>
          <p:nvPr/>
        </p:nvSpPr>
        <p:spPr>
          <a:xfrm>
            <a:off x="6237739" y="1795133"/>
            <a:ext cx="1050429" cy="2955776"/>
          </a:xfrm>
          <a:prstGeom prst="roundRect">
            <a:avLst>
              <a:gd name="adj" fmla="val 0"/>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 </a:t>
            </a:r>
            <a:endParaRPr kumimoji="1" lang="ja-JP" altLang="en-US" dirty="0"/>
          </a:p>
        </p:txBody>
      </p:sp>
      <p:sp>
        <p:nvSpPr>
          <p:cNvPr id="12" name="角丸四角形 11"/>
          <p:cNvSpPr/>
          <p:nvPr/>
        </p:nvSpPr>
        <p:spPr>
          <a:xfrm>
            <a:off x="6255671" y="2064819"/>
            <a:ext cx="1014223" cy="922779"/>
          </a:xfrm>
          <a:prstGeom prst="roundRect">
            <a:avLst>
              <a:gd name="adj" fmla="val 0"/>
            </a:avLst>
          </a:prstGeom>
          <a:solidFill>
            <a:schemeClr val="accent1">
              <a:lumMod val="40000"/>
              <a:lumOff val="60000"/>
            </a:scheme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ja-JP" sz="1200" dirty="0" smtClean="0"/>
              <a:t>Remote</a:t>
            </a:r>
            <a:r>
              <a:rPr lang="ja-JP" altLang="en-US" sz="1200" dirty="0" smtClean="0"/>
              <a:t>　</a:t>
            </a:r>
            <a:r>
              <a:rPr lang="en-US" altLang="ja-JP" sz="1200" dirty="0" smtClean="0"/>
              <a:t>Array </a:t>
            </a:r>
          </a:p>
          <a:p>
            <a:pPr algn="ctr"/>
            <a:r>
              <a:rPr lang="en-US" altLang="ja-JP" sz="1200" dirty="0" smtClean="0"/>
              <a:t>[0:49]</a:t>
            </a:r>
            <a:endParaRPr kumimoji="1" lang="ja-JP" altLang="en-US" sz="1200" dirty="0"/>
          </a:p>
        </p:txBody>
      </p:sp>
      <p:sp>
        <p:nvSpPr>
          <p:cNvPr id="13" name="角丸四角形 12"/>
          <p:cNvSpPr/>
          <p:nvPr/>
        </p:nvSpPr>
        <p:spPr>
          <a:xfrm>
            <a:off x="1662959" y="2679876"/>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sp>
        <p:nvSpPr>
          <p:cNvPr id="14" name="角丸四角形 13"/>
          <p:cNvSpPr/>
          <p:nvPr/>
        </p:nvSpPr>
        <p:spPr>
          <a:xfrm>
            <a:off x="3943973" y="2064819"/>
            <a:ext cx="1032497" cy="922779"/>
          </a:xfrm>
          <a:prstGeom prst="roundRect">
            <a:avLst>
              <a:gd name="adj" fmla="val 0"/>
            </a:avLst>
          </a:prstGeom>
          <a:solidFill>
            <a:schemeClr val="bg1">
              <a:lumMod val="75000"/>
            </a:schemeClr>
          </a:solidFill>
          <a:ln w="25400"/>
          <a:effectLst/>
        </p:spPr>
        <p:style>
          <a:lnRef idx="1">
            <a:schemeClr val="dk1"/>
          </a:lnRef>
          <a:fillRef idx="2">
            <a:schemeClr val="dk1"/>
          </a:fillRef>
          <a:effectRef idx="1">
            <a:schemeClr val="dk1"/>
          </a:effectRef>
          <a:fontRef idx="minor">
            <a:schemeClr val="dk1"/>
          </a:fontRef>
        </p:style>
        <p:txBody>
          <a:bodyPr rtlCol="0" anchor="t" anchorCtr="0"/>
          <a:lstStyle/>
          <a:p>
            <a:pPr algn="ctr"/>
            <a:r>
              <a:rPr lang="en-US" altLang="ja-JP" sz="1000" dirty="0" smtClean="0"/>
              <a:t>Shared Memory Region for </a:t>
            </a:r>
          </a:p>
          <a:p>
            <a:pPr algn="ctr"/>
            <a:r>
              <a:rPr lang="en-US" altLang="ja-JP" sz="1000" dirty="0"/>
              <a:t>A</a:t>
            </a:r>
            <a:r>
              <a:rPr lang="en-US" altLang="ja-JP" sz="1000" dirty="0" smtClean="0"/>
              <a:t>rray [0:49]</a:t>
            </a:r>
            <a:endParaRPr kumimoji="1" lang="ja-JP" altLang="en-US" sz="1000" dirty="0"/>
          </a:p>
        </p:txBody>
      </p:sp>
      <p:cxnSp>
        <p:nvCxnSpPr>
          <p:cNvPr id="19" name="直線コネクタ 18"/>
          <p:cNvCxnSpPr/>
          <p:nvPr/>
        </p:nvCxnSpPr>
        <p:spPr>
          <a:xfrm>
            <a:off x="2677182" y="2064819"/>
            <a:ext cx="1275928"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2704251" y="2987598"/>
            <a:ext cx="1248859"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4985607" y="2064820"/>
            <a:ext cx="1288338"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4985607" y="2987598"/>
            <a:ext cx="1270406" cy="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5" name="カギ線コネクタ 24"/>
          <p:cNvCxnSpPr>
            <a:stCxn id="13" idx="1"/>
            <a:endCxn id="15" idx="1"/>
          </p:cNvCxnSpPr>
          <p:nvPr/>
        </p:nvCxnSpPr>
        <p:spPr>
          <a:xfrm rot="10800000" flipV="1">
            <a:off x="1662617" y="2765210"/>
            <a:ext cx="342" cy="947222"/>
          </a:xfrm>
          <a:prstGeom prst="bentConnector3">
            <a:avLst>
              <a:gd name="adj1" fmla="val 66942105"/>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27" name="テキスト ボックス 26"/>
          <p:cNvSpPr txBox="1"/>
          <p:nvPr/>
        </p:nvSpPr>
        <p:spPr>
          <a:xfrm>
            <a:off x="429444" y="3140000"/>
            <a:ext cx="1082348" cy="276999"/>
          </a:xfrm>
          <a:prstGeom prst="rect">
            <a:avLst/>
          </a:prstGeom>
          <a:noFill/>
        </p:spPr>
        <p:txBody>
          <a:bodyPr wrap="none" rtlCol="0">
            <a:spAutoFit/>
          </a:bodyPr>
          <a:lstStyle/>
          <a:p>
            <a:r>
              <a:rPr lang="en-US" altLang="ja-JP" sz="1200" dirty="0" smtClean="0"/>
              <a:t>Memory Copy</a:t>
            </a:r>
            <a:endParaRPr kumimoji="1" lang="ja-JP" altLang="en-US" sz="1200" dirty="0"/>
          </a:p>
        </p:txBody>
      </p:sp>
      <p:sp>
        <p:nvSpPr>
          <p:cNvPr id="29" name="角丸四角形 28"/>
          <p:cNvSpPr/>
          <p:nvPr/>
        </p:nvSpPr>
        <p:spPr>
          <a:xfrm>
            <a:off x="1657386" y="2987729"/>
            <a:ext cx="1014223" cy="922779"/>
          </a:xfrm>
          <a:prstGeom prst="roundRect">
            <a:avLst>
              <a:gd name="adj" fmla="val 0"/>
            </a:avLst>
          </a:prstGeom>
          <a:solidFill>
            <a:schemeClr val="accent1">
              <a:lumMod val="40000"/>
              <a:lumOff val="60000"/>
            </a:scheme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ja-JP" sz="1200" dirty="0" smtClean="0"/>
              <a:t>Remote Array</a:t>
            </a:r>
            <a:br>
              <a:rPr lang="en-US" altLang="ja-JP" sz="1200" dirty="0" smtClean="0"/>
            </a:br>
            <a:r>
              <a:rPr lang="en-US" altLang="ja-JP" sz="1200" dirty="0" smtClean="0"/>
              <a:t>[50:</a:t>
            </a:r>
            <a:r>
              <a:rPr lang="en-US" altLang="ja-JP" sz="1200" dirty="0"/>
              <a:t>9</a:t>
            </a:r>
            <a:r>
              <a:rPr lang="en-US" altLang="ja-JP" sz="1200" dirty="0" smtClean="0"/>
              <a:t>9]</a:t>
            </a:r>
            <a:endParaRPr kumimoji="1" lang="ja-JP" altLang="en-US" sz="1200" dirty="0"/>
          </a:p>
        </p:txBody>
      </p:sp>
      <p:sp>
        <p:nvSpPr>
          <p:cNvPr id="30" name="角丸四角形 29"/>
          <p:cNvSpPr/>
          <p:nvPr/>
        </p:nvSpPr>
        <p:spPr>
          <a:xfrm>
            <a:off x="6256013" y="2987729"/>
            <a:ext cx="1014223" cy="922779"/>
          </a:xfrm>
          <a:prstGeom prst="roundRect">
            <a:avLst>
              <a:gd name="adj" fmla="val 0"/>
            </a:avLst>
          </a:prstGeom>
          <a:solidFill>
            <a:schemeClr val="accent1">
              <a:lumMod val="40000"/>
              <a:lumOff val="60000"/>
            </a:scheme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ja-JP" sz="1200" dirty="0" smtClean="0"/>
              <a:t>Local Array</a:t>
            </a:r>
            <a:br>
              <a:rPr lang="en-US" altLang="ja-JP" sz="1200" dirty="0" smtClean="0"/>
            </a:br>
            <a:r>
              <a:rPr lang="en-US" altLang="ja-JP" sz="1200" dirty="0" smtClean="0"/>
              <a:t>[50:</a:t>
            </a:r>
            <a:r>
              <a:rPr lang="en-US" altLang="ja-JP" sz="1200" dirty="0"/>
              <a:t>9</a:t>
            </a:r>
            <a:r>
              <a:rPr lang="en-US" altLang="ja-JP" sz="1200" dirty="0" smtClean="0"/>
              <a:t>9]</a:t>
            </a:r>
            <a:endParaRPr kumimoji="1" lang="ja-JP" altLang="en-US" sz="1200" dirty="0"/>
          </a:p>
        </p:txBody>
      </p:sp>
      <p:sp>
        <p:nvSpPr>
          <p:cNvPr id="31" name="角丸四角形 30"/>
          <p:cNvSpPr/>
          <p:nvPr/>
        </p:nvSpPr>
        <p:spPr>
          <a:xfrm>
            <a:off x="3943973" y="2987729"/>
            <a:ext cx="1032497" cy="922779"/>
          </a:xfrm>
          <a:prstGeom prst="roundRect">
            <a:avLst>
              <a:gd name="adj" fmla="val 0"/>
            </a:avLst>
          </a:prstGeom>
          <a:solidFill>
            <a:schemeClr val="bg1">
              <a:lumMod val="75000"/>
            </a:schemeClr>
          </a:solidFill>
          <a:ln w="25400"/>
          <a:effectLst/>
        </p:spPr>
        <p:style>
          <a:lnRef idx="1">
            <a:schemeClr val="dk1"/>
          </a:lnRef>
          <a:fillRef idx="2">
            <a:schemeClr val="dk1"/>
          </a:fillRef>
          <a:effectRef idx="1">
            <a:schemeClr val="dk1"/>
          </a:effectRef>
          <a:fontRef idx="minor">
            <a:schemeClr val="dk1"/>
          </a:fontRef>
        </p:style>
        <p:txBody>
          <a:bodyPr rtlCol="0" anchor="t" anchorCtr="0"/>
          <a:lstStyle/>
          <a:p>
            <a:pPr algn="ctr"/>
            <a:r>
              <a:rPr lang="en-US" altLang="ja-JP" sz="1000" dirty="0" smtClean="0"/>
              <a:t>Shared Memory Region for </a:t>
            </a:r>
          </a:p>
          <a:p>
            <a:pPr algn="ctr"/>
            <a:r>
              <a:rPr lang="en-US" altLang="ja-JP" sz="1000" dirty="0"/>
              <a:t>A</a:t>
            </a:r>
            <a:r>
              <a:rPr lang="en-US" altLang="ja-JP" sz="1000" dirty="0" smtClean="0"/>
              <a:t>rray [50:99]</a:t>
            </a:r>
            <a:endParaRPr kumimoji="1" lang="ja-JP" altLang="en-US" sz="1000" dirty="0"/>
          </a:p>
        </p:txBody>
      </p:sp>
      <p:cxnSp>
        <p:nvCxnSpPr>
          <p:cNvPr id="36" name="直線コネクタ 35"/>
          <p:cNvCxnSpPr/>
          <p:nvPr/>
        </p:nvCxnSpPr>
        <p:spPr>
          <a:xfrm>
            <a:off x="4980085" y="2996877"/>
            <a:ext cx="1275928"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5007154" y="3919656"/>
            <a:ext cx="1248859"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2704251" y="2987741"/>
            <a:ext cx="1275928"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a:off x="2731320" y="3910520"/>
            <a:ext cx="1248859"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5" name="角丸四角形 14"/>
          <p:cNvSpPr/>
          <p:nvPr/>
        </p:nvSpPr>
        <p:spPr>
          <a:xfrm>
            <a:off x="1662617" y="3627098"/>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sp>
        <p:nvSpPr>
          <p:cNvPr id="43" name="角丸四角形 42"/>
          <p:cNvSpPr/>
          <p:nvPr/>
        </p:nvSpPr>
        <p:spPr>
          <a:xfrm>
            <a:off x="3953452" y="3627098"/>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sp>
        <p:nvSpPr>
          <p:cNvPr id="44" name="角丸四角形 43"/>
          <p:cNvSpPr/>
          <p:nvPr/>
        </p:nvSpPr>
        <p:spPr>
          <a:xfrm>
            <a:off x="6256013" y="3627098"/>
            <a:ext cx="1014223" cy="170668"/>
          </a:xfrm>
          <a:prstGeom prst="roundRect">
            <a:avLst>
              <a:gd name="adj" fmla="val 0"/>
            </a:avLst>
          </a:prstGeom>
          <a:solidFill>
            <a:schemeClr val="accent6">
              <a:lumMod val="40000"/>
              <a:lumOff val="60000"/>
            </a:schemeClr>
          </a:solidFill>
          <a:ln w="25400">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000" dirty="0" smtClean="0"/>
              <a:t>Write Data</a:t>
            </a:r>
            <a:endParaRPr kumimoji="1" lang="ja-JP" altLang="en-US" sz="1000" dirty="0"/>
          </a:p>
        </p:txBody>
      </p:sp>
      <p:cxnSp>
        <p:nvCxnSpPr>
          <p:cNvPr id="49" name="直線コネクタ 48"/>
          <p:cNvCxnSpPr/>
          <p:nvPr/>
        </p:nvCxnSpPr>
        <p:spPr>
          <a:xfrm>
            <a:off x="2695114" y="3633315"/>
            <a:ext cx="1248859"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a:off x="2694772" y="3785711"/>
            <a:ext cx="1248859"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4985949" y="3794847"/>
            <a:ext cx="1248859"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4989222" y="3636234"/>
            <a:ext cx="1248859" cy="0"/>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4" name="テキスト ボックス 3"/>
          <p:cNvSpPr txBox="1"/>
          <p:nvPr/>
        </p:nvSpPr>
        <p:spPr>
          <a:xfrm>
            <a:off x="1936058" y="3919656"/>
            <a:ext cx="461665" cy="438582"/>
          </a:xfrm>
          <a:prstGeom prst="rect">
            <a:avLst/>
          </a:prstGeom>
          <a:noFill/>
        </p:spPr>
        <p:txBody>
          <a:bodyPr vert="eaVert" wrap="none" rtlCol="0">
            <a:spAutoFit/>
          </a:bodyPr>
          <a:lstStyle/>
          <a:p>
            <a:r>
              <a:rPr kumimoji="1" lang="ja-JP" altLang="en-US" dirty="0" smtClean="0"/>
              <a:t>・・・</a:t>
            </a:r>
            <a:endParaRPr kumimoji="1" lang="en-US" altLang="ja-JP" dirty="0" smtClean="0"/>
          </a:p>
        </p:txBody>
      </p:sp>
      <p:sp>
        <p:nvSpPr>
          <p:cNvPr id="35" name="テキスト ボックス 34"/>
          <p:cNvSpPr txBox="1"/>
          <p:nvPr/>
        </p:nvSpPr>
        <p:spPr>
          <a:xfrm>
            <a:off x="6533626" y="3927715"/>
            <a:ext cx="461665" cy="438582"/>
          </a:xfrm>
          <a:prstGeom prst="rect">
            <a:avLst/>
          </a:prstGeom>
          <a:noFill/>
        </p:spPr>
        <p:txBody>
          <a:bodyPr vert="eaVert" wrap="none" rtlCol="0">
            <a:spAutoFit/>
          </a:bodyPr>
          <a:lstStyle/>
          <a:p>
            <a:r>
              <a:rPr kumimoji="1" lang="ja-JP" altLang="en-US" dirty="0" smtClean="0"/>
              <a:t>・・・</a:t>
            </a:r>
            <a:endParaRPr kumimoji="1" lang="en-US" altLang="ja-JP" dirty="0" smtClean="0"/>
          </a:p>
        </p:txBody>
      </p:sp>
      <p:sp>
        <p:nvSpPr>
          <p:cNvPr id="38" name="テキスト ボックス 37"/>
          <p:cNvSpPr txBox="1"/>
          <p:nvPr/>
        </p:nvSpPr>
        <p:spPr>
          <a:xfrm>
            <a:off x="4223381" y="3927715"/>
            <a:ext cx="461665" cy="438582"/>
          </a:xfrm>
          <a:prstGeom prst="rect">
            <a:avLst/>
          </a:prstGeom>
          <a:noFill/>
        </p:spPr>
        <p:txBody>
          <a:bodyPr vert="eaVert" wrap="none" rtlCol="0">
            <a:spAutoFit/>
          </a:bodyPr>
          <a:lstStyle/>
          <a:p>
            <a:r>
              <a:rPr kumimoji="1" lang="ja-JP" altLang="en-US" dirty="0" smtClean="0"/>
              <a:t>・・・</a:t>
            </a:r>
            <a:endParaRPr kumimoji="1" lang="en-US" altLang="ja-JP" dirty="0" smtClean="0"/>
          </a:p>
        </p:txBody>
      </p:sp>
    </p:spTree>
    <p:extLst>
      <p:ext uri="{BB962C8B-B14F-4D97-AF65-F5344CB8AC3E}">
        <p14:creationId xmlns:p14="http://schemas.microsoft.com/office/powerpoint/2010/main" val="10528973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977" y="54740"/>
            <a:ext cx="8643741" cy="738818"/>
          </a:xfrm>
        </p:spPr>
        <p:txBody>
          <a:bodyPr>
            <a:noAutofit/>
          </a:bodyPr>
          <a:lstStyle/>
          <a:p>
            <a:r>
              <a:rPr kumimoji="1" lang="en-US" altLang="ja-JP" sz="3600" dirty="0" smtClean="0"/>
              <a:t>Linux Page Table Architecture on X86-64</a:t>
            </a:r>
            <a:endParaRPr kumimoji="1" lang="ja-JP" altLang="en-US" sz="3600" dirty="0"/>
          </a:p>
        </p:txBody>
      </p:sp>
      <p:sp>
        <p:nvSpPr>
          <p:cNvPr id="3" name="コンテンツ プレースホルダー 2"/>
          <p:cNvSpPr>
            <a:spLocks noGrp="1"/>
          </p:cNvSpPr>
          <p:nvPr>
            <p:ph idx="1"/>
          </p:nvPr>
        </p:nvSpPr>
        <p:spPr>
          <a:xfrm>
            <a:off x="1" y="4447252"/>
            <a:ext cx="9144000" cy="2410748"/>
          </a:xfrm>
        </p:spPr>
        <p:txBody>
          <a:bodyPr>
            <a:normAutofit fontScale="70000" lnSpcReduction="20000"/>
          </a:bodyPr>
          <a:lstStyle/>
          <a:p>
            <a:r>
              <a:rPr lang="en-US" altLang="ja-JP" i="1" dirty="0" smtClean="0"/>
              <a:t>O(n</a:t>
            </a:r>
            <a:r>
              <a:rPr lang="en-US" altLang="ja-JP" i="1" baseline="30000" dirty="0" smtClean="0"/>
              <a:t>2</a:t>
            </a:r>
            <a:r>
              <a:rPr lang="en-US" altLang="ja-JP" i="1" dirty="0" smtClean="0"/>
              <a:t>) </a:t>
            </a:r>
            <a:r>
              <a:rPr lang="en-US" altLang="ja-JP" dirty="0" smtClean="0"/>
              <a:t>page tables are required on “shared memory mapping scheme”, where </a:t>
            </a:r>
            <a:r>
              <a:rPr lang="en-US" altLang="ja-JP" i="1" dirty="0" smtClean="0"/>
              <a:t>n</a:t>
            </a:r>
            <a:r>
              <a:rPr lang="en-US" altLang="ja-JP" dirty="0" smtClean="0"/>
              <a:t> is the number of cores (processes)</a:t>
            </a:r>
          </a:p>
          <a:p>
            <a:pPr lvl="1"/>
            <a:r>
              <a:rPr lang="en-US" altLang="ja-JP" dirty="0"/>
              <a:t>A</a:t>
            </a:r>
            <a:r>
              <a:rPr kumimoji="1" lang="en-US" altLang="ja-JP" dirty="0" smtClean="0"/>
              <a:t>ll </a:t>
            </a:r>
            <a:r>
              <a:rPr kumimoji="1" lang="en-US" altLang="ja-JP" i="1" dirty="0" smtClean="0"/>
              <a:t>n</a:t>
            </a:r>
            <a:r>
              <a:rPr kumimoji="1" lang="en-US" altLang="ja-JP" dirty="0" smtClean="0"/>
              <a:t> processes map </a:t>
            </a:r>
            <a:r>
              <a:rPr kumimoji="1" lang="en-US" altLang="ja-JP" i="1" dirty="0" smtClean="0"/>
              <a:t>n</a:t>
            </a:r>
            <a:r>
              <a:rPr kumimoji="1" lang="en-US" altLang="ja-JP" dirty="0" smtClean="0"/>
              <a:t> arrays in their own address spaces</a:t>
            </a:r>
          </a:p>
          <a:p>
            <a:pPr lvl="1"/>
            <a:r>
              <a:rPr lang="en-US" altLang="ja-JP" dirty="0" smtClean="0"/>
              <a:t>(</a:t>
            </a:r>
            <a:r>
              <a:rPr lang="en-US" altLang="ja-JP" i="1" dirty="0" smtClean="0"/>
              <a:t>n</a:t>
            </a:r>
            <a:r>
              <a:rPr lang="en-US" altLang="ja-JP" i="1" baseline="30000" dirty="0" smtClean="0"/>
              <a:t>2</a:t>
            </a:r>
            <a:r>
              <a:rPr lang="en-US" altLang="ja-JP" i="1" dirty="0" smtClean="0"/>
              <a:t> </a:t>
            </a:r>
            <a:r>
              <a:rPr lang="en-US" altLang="ja-JP" dirty="0" smtClean="0"/>
              <a:t>×</a:t>
            </a:r>
            <a:r>
              <a:rPr lang="en-US" altLang="ja-JP" i="1" dirty="0"/>
              <a:t> </a:t>
            </a:r>
            <a:r>
              <a:rPr lang="en-US" altLang="ja-JP" dirty="0" smtClean="0"/>
              <a:t>(</a:t>
            </a:r>
            <a:r>
              <a:rPr lang="en-US" altLang="ja-JP" i="1" dirty="0" smtClean="0"/>
              <a:t>array size </a:t>
            </a:r>
            <a:r>
              <a:rPr lang="en-US" altLang="ja-JP" dirty="0" smtClean="0"/>
              <a:t>÷</a:t>
            </a:r>
            <a:r>
              <a:rPr lang="en-US" altLang="ja-JP" i="1" dirty="0" smtClean="0"/>
              <a:t> </a:t>
            </a:r>
            <a:r>
              <a:rPr lang="en-US" altLang="ja-JP" dirty="0" smtClean="0"/>
              <a:t>2MB))</a:t>
            </a:r>
            <a:r>
              <a:rPr lang="en-US" altLang="ja-JP" i="1" dirty="0" smtClean="0"/>
              <a:t> </a:t>
            </a:r>
            <a:r>
              <a:rPr lang="en-US" altLang="ja-JP" dirty="0" smtClean="0"/>
              <a:t>page tables are totally required</a:t>
            </a:r>
          </a:p>
          <a:p>
            <a:r>
              <a:rPr lang="en-US" altLang="ja-JP" dirty="0" smtClean="0"/>
              <a:t>Total size of the page tables is 20 times the size of the array, where n=100</a:t>
            </a:r>
          </a:p>
          <a:p>
            <a:pPr lvl="1"/>
            <a:r>
              <a:rPr lang="en-US" altLang="ja-JP" dirty="0" smtClean="0"/>
              <a:t>100</a:t>
            </a:r>
            <a:r>
              <a:rPr lang="en-US" altLang="ja-JP" baseline="30000" dirty="0" smtClean="0"/>
              <a:t>2 </a:t>
            </a:r>
            <a:r>
              <a:rPr lang="en-US" altLang="ja-JP" dirty="0" smtClean="0"/>
              <a:t>x </a:t>
            </a:r>
            <a:r>
              <a:rPr lang="en-US" altLang="ja-JP" u="sng" dirty="0" smtClean="0"/>
              <a:t>array size</a:t>
            </a:r>
            <a:r>
              <a:rPr lang="en-US" altLang="ja-JP" dirty="0" smtClean="0"/>
              <a:t> ÷ 2MB</a:t>
            </a:r>
            <a:r>
              <a:rPr lang="en-US" altLang="ja-JP" dirty="0"/>
              <a:t> </a:t>
            </a:r>
            <a:r>
              <a:rPr lang="en-US" altLang="ja-JP" dirty="0" smtClean="0"/>
              <a:t>x 4KB = 20 x </a:t>
            </a:r>
            <a:r>
              <a:rPr lang="en-US" altLang="ja-JP" u="sng" dirty="0" smtClean="0"/>
              <a:t>array size</a:t>
            </a:r>
          </a:p>
          <a:p>
            <a:pPr lvl="1"/>
            <a:r>
              <a:rPr lang="en-US" altLang="ja-JP" dirty="0" smtClean="0"/>
              <a:t>2GB of the main memory is consumed, where the array size is 100MB !</a:t>
            </a:r>
          </a:p>
        </p:txBody>
      </p:sp>
      <p:sp>
        <p:nvSpPr>
          <p:cNvPr id="53" name="正方形/長方形 52"/>
          <p:cNvSpPr/>
          <p:nvPr/>
        </p:nvSpPr>
        <p:spPr>
          <a:xfrm>
            <a:off x="603207" y="1030090"/>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pgd</a:t>
            </a:r>
            <a:endParaRPr kumimoji="1" lang="ja-JP" altLang="en-US" dirty="0"/>
          </a:p>
        </p:txBody>
      </p:sp>
      <p:sp>
        <p:nvSpPr>
          <p:cNvPr id="54" name="正方形/長方形 53"/>
          <p:cNvSpPr/>
          <p:nvPr/>
        </p:nvSpPr>
        <p:spPr>
          <a:xfrm>
            <a:off x="2309576" y="1030090"/>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pud</a:t>
            </a:r>
            <a:endParaRPr kumimoji="1" lang="ja-JP" altLang="en-US" dirty="0"/>
          </a:p>
        </p:txBody>
      </p:sp>
      <p:sp>
        <p:nvSpPr>
          <p:cNvPr id="55" name="正方形/長方形 54"/>
          <p:cNvSpPr/>
          <p:nvPr/>
        </p:nvSpPr>
        <p:spPr>
          <a:xfrm>
            <a:off x="3928217" y="1030090"/>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pmd</a:t>
            </a:r>
            <a:endParaRPr kumimoji="1" lang="ja-JP" altLang="en-US" dirty="0"/>
          </a:p>
        </p:txBody>
      </p:sp>
      <p:sp>
        <p:nvSpPr>
          <p:cNvPr id="56" name="正方形/長方形 55"/>
          <p:cNvSpPr/>
          <p:nvPr/>
        </p:nvSpPr>
        <p:spPr>
          <a:xfrm>
            <a:off x="5507036" y="1030090"/>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pte</a:t>
            </a:r>
            <a:endParaRPr kumimoji="1" lang="ja-JP" altLang="en-US" dirty="0"/>
          </a:p>
        </p:txBody>
      </p:sp>
      <p:cxnSp>
        <p:nvCxnSpPr>
          <p:cNvPr id="57" name="直線矢印コネクタ 56"/>
          <p:cNvCxnSpPr/>
          <p:nvPr/>
        </p:nvCxnSpPr>
        <p:spPr>
          <a:xfrm>
            <a:off x="1315904" y="1148114"/>
            <a:ext cx="88347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直線矢印コネクタ 57"/>
          <p:cNvCxnSpPr/>
          <p:nvPr/>
        </p:nvCxnSpPr>
        <p:spPr>
          <a:xfrm>
            <a:off x="6207323" y="1136059"/>
            <a:ext cx="76248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直線矢印コネクタ 58"/>
          <p:cNvCxnSpPr/>
          <p:nvPr/>
        </p:nvCxnSpPr>
        <p:spPr>
          <a:xfrm>
            <a:off x="4626204" y="1148114"/>
            <a:ext cx="8188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直線矢印コネクタ 59"/>
          <p:cNvCxnSpPr/>
          <p:nvPr/>
        </p:nvCxnSpPr>
        <p:spPr>
          <a:xfrm>
            <a:off x="3020268" y="1148114"/>
            <a:ext cx="83028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正方形/長方形 60"/>
          <p:cNvSpPr/>
          <p:nvPr/>
        </p:nvSpPr>
        <p:spPr>
          <a:xfrm>
            <a:off x="7032146" y="1030838"/>
            <a:ext cx="694423" cy="382231"/>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fontScale="62500" lnSpcReduction="20000"/>
          </a:bodyPr>
          <a:lstStyle/>
          <a:p>
            <a:pPr algn="ctr"/>
            <a:r>
              <a:rPr lang="en-US" altLang="ja-JP" dirty="0" smtClean="0"/>
              <a:t>page</a:t>
            </a:r>
          </a:p>
          <a:p>
            <a:pPr algn="ctr"/>
            <a:r>
              <a:rPr lang="en-US" altLang="ja-JP" dirty="0" smtClean="0"/>
              <a:t>(4KB)</a:t>
            </a:r>
            <a:endParaRPr kumimoji="1" lang="ja-JP" altLang="en-US" dirty="0"/>
          </a:p>
        </p:txBody>
      </p:sp>
      <p:sp>
        <p:nvSpPr>
          <p:cNvPr id="62" name="正方形/長方形 61"/>
          <p:cNvSpPr/>
          <p:nvPr/>
        </p:nvSpPr>
        <p:spPr>
          <a:xfrm>
            <a:off x="7032146" y="2610945"/>
            <a:ext cx="694423" cy="382231"/>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fontScale="62500" lnSpcReduction="20000"/>
          </a:bodyPr>
          <a:lstStyle/>
          <a:p>
            <a:pPr algn="ctr"/>
            <a:r>
              <a:rPr lang="en-US" altLang="ja-JP" dirty="0" smtClean="0"/>
              <a:t>page</a:t>
            </a:r>
          </a:p>
          <a:p>
            <a:pPr algn="ctr"/>
            <a:r>
              <a:rPr lang="en-US" altLang="ja-JP" dirty="0" smtClean="0"/>
              <a:t>(4KB)</a:t>
            </a:r>
            <a:endParaRPr kumimoji="1" lang="ja-JP" altLang="en-US" dirty="0"/>
          </a:p>
        </p:txBody>
      </p:sp>
      <p:sp>
        <p:nvSpPr>
          <p:cNvPr id="63" name="正方形/長方形 62"/>
          <p:cNvSpPr/>
          <p:nvPr/>
        </p:nvSpPr>
        <p:spPr>
          <a:xfrm>
            <a:off x="7032146" y="1929503"/>
            <a:ext cx="694423" cy="382231"/>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fontScale="62500" lnSpcReduction="20000"/>
          </a:bodyPr>
          <a:lstStyle/>
          <a:p>
            <a:pPr algn="ctr"/>
            <a:r>
              <a:rPr lang="en-US" altLang="ja-JP" dirty="0" smtClean="0"/>
              <a:t>page</a:t>
            </a:r>
          </a:p>
          <a:p>
            <a:pPr algn="ctr"/>
            <a:r>
              <a:rPr lang="en-US" altLang="ja-JP" dirty="0" smtClean="0"/>
              <a:t>(4KB)</a:t>
            </a:r>
            <a:endParaRPr kumimoji="1" lang="ja-JP" altLang="en-US" dirty="0"/>
          </a:p>
        </p:txBody>
      </p:sp>
      <p:cxnSp>
        <p:nvCxnSpPr>
          <p:cNvPr id="64" name="直線矢印コネクタ 63"/>
          <p:cNvCxnSpPr/>
          <p:nvPr/>
        </p:nvCxnSpPr>
        <p:spPr>
          <a:xfrm>
            <a:off x="6207665" y="1291758"/>
            <a:ext cx="762142" cy="8430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5" name="テキスト ボックス 64"/>
          <p:cNvSpPr txBox="1"/>
          <p:nvPr/>
        </p:nvSpPr>
        <p:spPr>
          <a:xfrm>
            <a:off x="7155840" y="1454377"/>
            <a:ext cx="461665" cy="438582"/>
          </a:xfrm>
          <a:prstGeom prst="rect">
            <a:avLst/>
          </a:prstGeom>
          <a:noFill/>
        </p:spPr>
        <p:txBody>
          <a:bodyPr vert="eaVert" wrap="none" rtlCol="0">
            <a:spAutoFit/>
          </a:bodyPr>
          <a:lstStyle/>
          <a:p>
            <a:r>
              <a:rPr kumimoji="1" lang="ja-JP" altLang="en-US" dirty="0" smtClean="0"/>
              <a:t>・・・</a:t>
            </a:r>
            <a:endParaRPr kumimoji="1" lang="en-US" altLang="ja-JP" dirty="0" smtClean="0"/>
          </a:p>
        </p:txBody>
      </p:sp>
      <p:sp>
        <p:nvSpPr>
          <p:cNvPr id="66" name="正方形/長方形 65"/>
          <p:cNvSpPr/>
          <p:nvPr/>
        </p:nvSpPr>
        <p:spPr>
          <a:xfrm>
            <a:off x="5507036" y="2601060"/>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pte</a:t>
            </a:r>
            <a:endParaRPr kumimoji="1" lang="ja-JP" altLang="en-US" dirty="0"/>
          </a:p>
        </p:txBody>
      </p:sp>
      <p:cxnSp>
        <p:nvCxnSpPr>
          <p:cNvPr id="67" name="直線矢印コネクタ 66"/>
          <p:cNvCxnSpPr/>
          <p:nvPr/>
        </p:nvCxnSpPr>
        <p:spPr>
          <a:xfrm>
            <a:off x="4688156" y="1334141"/>
            <a:ext cx="756928" cy="1552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テキスト ボックス 67"/>
          <p:cNvSpPr txBox="1"/>
          <p:nvPr/>
        </p:nvSpPr>
        <p:spPr>
          <a:xfrm>
            <a:off x="5590908" y="1611457"/>
            <a:ext cx="461665" cy="784830"/>
          </a:xfrm>
          <a:prstGeom prst="rect">
            <a:avLst/>
          </a:prstGeom>
          <a:noFill/>
        </p:spPr>
        <p:txBody>
          <a:bodyPr vert="eaVert" wrap="none" rtlCol="0">
            <a:spAutoFit/>
          </a:bodyPr>
          <a:lstStyle/>
          <a:p>
            <a:r>
              <a:rPr kumimoji="1" lang="ja-JP" altLang="en-US" dirty="0" smtClean="0"/>
              <a:t>・・・・・・</a:t>
            </a:r>
            <a:endParaRPr kumimoji="1" lang="en-US" altLang="ja-JP" dirty="0" smtClean="0"/>
          </a:p>
        </p:txBody>
      </p:sp>
      <p:sp>
        <p:nvSpPr>
          <p:cNvPr id="69" name="正方形/長方形 68"/>
          <p:cNvSpPr/>
          <p:nvPr/>
        </p:nvSpPr>
        <p:spPr>
          <a:xfrm>
            <a:off x="7032146" y="3494256"/>
            <a:ext cx="694423" cy="382231"/>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fontScale="62500" lnSpcReduction="20000"/>
          </a:bodyPr>
          <a:lstStyle/>
          <a:p>
            <a:pPr algn="ctr"/>
            <a:r>
              <a:rPr lang="en-US" altLang="ja-JP" dirty="0" smtClean="0"/>
              <a:t>page</a:t>
            </a:r>
          </a:p>
          <a:p>
            <a:pPr algn="ctr"/>
            <a:r>
              <a:rPr lang="en-US" altLang="ja-JP" dirty="0" smtClean="0"/>
              <a:t>(4KB)</a:t>
            </a:r>
            <a:endParaRPr kumimoji="1" lang="ja-JP" altLang="en-US" dirty="0"/>
          </a:p>
        </p:txBody>
      </p:sp>
      <p:sp>
        <p:nvSpPr>
          <p:cNvPr id="70" name="テキスト ボックス 69"/>
          <p:cNvSpPr txBox="1"/>
          <p:nvPr/>
        </p:nvSpPr>
        <p:spPr>
          <a:xfrm>
            <a:off x="7153490" y="3028970"/>
            <a:ext cx="461665" cy="438582"/>
          </a:xfrm>
          <a:prstGeom prst="rect">
            <a:avLst/>
          </a:prstGeom>
          <a:noFill/>
        </p:spPr>
        <p:txBody>
          <a:bodyPr vert="eaVert" wrap="none" rtlCol="0">
            <a:spAutoFit/>
          </a:bodyPr>
          <a:lstStyle/>
          <a:p>
            <a:r>
              <a:rPr kumimoji="1" lang="ja-JP" altLang="en-US" dirty="0" smtClean="0"/>
              <a:t>・・・</a:t>
            </a:r>
            <a:endParaRPr kumimoji="1" lang="en-US" altLang="ja-JP" dirty="0" smtClean="0"/>
          </a:p>
        </p:txBody>
      </p:sp>
      <p:cxnSp>
        <p:nvCxnSpPr>
          <p:cNvPr id="71" name="直線矢印コネクタ 70"/>
          <p:cNvCxnSpPr/>
          <p:nvPr/>
        </p:nvCxnSpPr>
        <p:spPr>
          <a:xfrm>
            <a:off x="6207665" y="2715417"/>
            <a:ext cx="76214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直線矢印コネクタ 71"/>
          <p:cNvCxnSpPr/>
          <p:nvPr/>
        </p:nvCxnSpPr>
        <p:spPr>
          <a:xfrm>
            <a:off x="6207665" y="2886474"/>
            <a:ext cx="762142" cy="8215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3" name="右中かっこ 72"/>
          <p:cNvSpPr/>
          <p:nvPr/>
        </p:nvSpPr>
        <p:spPr>
          <a:xfrm>
            <a:off x="7817943" y="1030090"/>
            <a:ext cx="219291" cy="128164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5" name="テキスト ボックス 74"/>
          <p:cNvSpPr txBox="1"/>
          <p:nvPr/>
        </p:nvSpPr>
        <p:spPr>
          <a:xfrm>
            <a:off x="7982405" y="1355296"/>
            <a:ext cx="569387" cy="523220"/>
          </a:xfrm>
          <a:prstGeom prst="rect">
            <a:avLst/>
          </a:prstGeom>
          <a:noFill/>
        </p:spPr>
        <p:txBody>
          <a:bodyPr wrap="none" rtlCol="0">
            <a:spAutoFit/>
          </a:bodyPr>
          <a:lstStyle/>
          <a:p>
            <a:pPr algn="ctr"/>
            <a:r>
              <a:rPr kumimoji="1" lang="en-US" altLang="ja-JP" sz="1400" dirty="0" smtClean="0"/>
              <a:t>up to </a:t>
            </a:r>
          </a:p>
          <a:p>
            <a:pPr algn="ctr"/>
            <a:r>
              <a:rPr kumimoji="1" lang="en-US" altLang="ja-JP" sz="1400" dirty="0" smtClean="0"/>
              <a:t>2MB</a:t>
            </a:r>
            <a:endParaRPr kumimoji="1" lang="ja-JP" altLang="en-US" sz="1400" dirty="0"/>
          </a:p>
        </p:txBody>
      </p:sp>
      <p:sp>
        <p:nvSpPr>
          <p:cNvPr id="77" name="テキスト ボックス 76"/>
          <p:cNvSpPr txBox="1"/>
          <p:nvPr/>
        </p:nvSpPr>
        <p:spPr>
          <a:xfrm>
            <a:off x="264977" y="3692491"/>
            <a:ext cx="2589442" cy="646331"/>
          </a:xfrm>
          <a:prstGeom prst="rect">
            <a:avLst/>
          </a:prstGeom>
          <a:solidFill>
            <a:srgbClr val="FFFFC4"/>
          </a:solidFill>
          <a:ln>
            <a:solidFill>
              <a:schemeClr val="tx1"/>
            </a:solidFill>
          </a:ln>
        </p:spPr>
        <p:txBody>
          <a:bodyPr wrap="square" rtlCol="0">
            <a:spAutoFit/>
          </a:bodyPr>
          <a:lstStyle/>
          <a:p>
            <a:r>
              <a:rPr lang="en-US" altLang="ja-JP" dirty="0"/>
              <a:t>4KB page table can map 2MB of physical </a:t>
            </a:r>
            <a:r>
              <a:rPr lang="en-US" altLang="ja-JP" dirty="0" smtClean="0"/>
              <a:t>memory</a:t>
            </a:r>
            <a:endParaRPr lang="en-US" altLang="ja-JP" dirty="0"/>
          </a:p>
        </p:txBody>
      </p:sp>
      <p:cxnSp>
        <p:nvCxnSpPr>
          <p:cNvPr id="27" name="直線矢印コネクタ 26"/>
          <p:cNvCxnSpPr/>
          <p:nvPr/>
        </p:nvCxnSpPr>
        <p:spPr>
          <a:xfrm>
            <a:off x="1315904" y="1291758"/>
            <a:ext cx="883473" cy="19769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a:off x="3020268" y="1291758"/>
            <a:ext cx="830284" cy="18526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4016789" y="1706130"/>
            <a:ext cx="461665" cy="784830"/>
          </a:xfrm>
          <a:prstGeom prst="rect">
            <a:avLst/>
          </a:prstGeom>
          <a:noFill/>
        </p:spPr>
        <p:txBody>
          <a:bodyPr vert="eaVert" wrap="none" rtlCol="0">
            <a:spAutoFit/>
          </a:bodyPr>
          <a:lstStyle/>
          <a:p>
            <a:r>
              <a:rPr kumimoji="1" lang="ja-JP" altLang="en-US" dirty="0" smtClean="0"/>
              <a:t>・・・・・・</a:t>
            </a:r>
            <a:endParaRPr kumimoji="1" lang="en-US" altLang="ja-JP" dirty="0" smtClean="0"/>
          </a:p>
        </p:txBody>
      </p:sp>
      <p:sp>
        <p:nvSpPr>
          <p:cNvPr id="31" name="テキスト ボックス 30"/>
          <p:cNvSpPr txBox="1"/>
          <p:nvPr/>
        </p:nvSpPr>
        <p:spPr>
          <a:xfrm>
            <a:off x="2392754" y="1812827"/>
            <a:ext cx="461665" cy="784830"/>
          </a:xfrm>
          <a:prstGeom prst="rect">
            <a:avLst/>
          </a:prstGeom>
          <a:noFill/>
        </p:spPr>
        <p:txBody>
          <a:bodyPr vert="eaVert" wrap="none" rtlCol="0">
            <a:spAutoFit/>
          </a:bodyPr>
          <a:lstStyle/>
          <a:p>
            <a:r>
              <a:rPr kumimoji="1" lang="ja-JP" altLang="en-US" dirty="0" smtClean="0"/>
              <a:t>・・・・・・</a:t>
            </a:r>
            <a:endParaRPr kumimoji="1" lang="en-US" altLang="ja-JP" dirty="0" smtClean="0"/>
          </a:p>
        </p:txBody>
      </p:sp>
      <p:sp>
        <p:nvSpPr>
          <p:cNvPr id="35" name="正方形/長方形 34"/>
          <p:cNvSpPr/>
          <p:nvPr/>
        </p:nvSpPr>
        <p:spPr>
          <a:xfrm>
            <a:off x="3928217" y="2886474"/>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pmd</a:t>
            </a:r>
            <a:endParaRPr kumimoji="1" lang="ja-JP" altLang="en-US" dirty="0"/>
          </a:p>
        </p:txBody>
      </p:sp>
      <p:sp>
        <p:nvSpPr>
          <p:cNvPr id="37" name="正方形/長方形 36"/>
          <p:cNvSpPr/>
          <p:nvPr/>
        </p:nvSpPr>
        <p:spPr>
          <a:xfrm>
            <a:off x="2339703" y="3091902"/>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a:t>
            </a:r>
            <a:r>
              <a:rPr lang="en-US" altLang="ja-JP" dirty="0" err="1"/>
              <a:t>u</a:t>
            </a:r>
            <a:r>
              <a:rPr lang="en-US" altLang="ja-JP" dirty="0" err="1" smtClean="0"/>
              <a:t>d</a:t>
            </a:r>
            <a:endParaRPr kumimoji="1" lang="ja-JP" altLang="en-US" dirty="0"/>
          </a:p>
        </p:txBody>
      </p:sp>
      <p:cxnSp>
        <p:nvCxnSpPr>
          <p:cNvPr id="76" name="直線矢印コネクタ 75"/>
          <p:cNvCxnSpPr/>
          <p:nvPr/>
        </p:nvCxnSpPr>
        <p:spPr>
          <a:xfrm>
            <a:off x="4626204" y="2993176"/>
            <a:ext cx="50047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直線矢印コネクタ 77"/>
          <p:cNvCxnSpPr/>
          <p:nvPr/>
        </p:nvCxnSpPr>
        <p:spPr>
          <a:xfrm>
            <a:off x="4626204" y="3164233"/>
            <a:ext cx="500476" cy="5394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直線矢印コネクタ 78"/>
          <p:cNvCxnSpPr/>
          <p:nvPr/>
        </p:nvCxnSpPr>
        <p:spPr>
          <a:xfrm>
            <a:off x="3020268" y="3191254"/>
            <a:ext cx="50047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a:xfrm>
            <a:off x="3020268" y="3362311"/>
            <a:ext cx="500476" cy="5394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3705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9738"/>
            <a:ext cx="8229600" cy="1143000"/>
          </a:xfrm>
        </p:spPr>
        <p:txBody>
          <a:bodyPr/>
          <a:lstStyle/>
          <a:p>
            <a:r>
              <a:rPr kumimoji="1" lang="en-US" altLang="ja-JP" dirty="0" smtClean="0"/>
              <a:t>Goal &amp; Approach</a:t>
            </a:r>
            <a:endParaRPr kumimoji="1" lang="ja-JP" altLang="en-US" dirty="0"/>
          </a:p>
        </p:txBody>
      </p:sp>
      <p:sp>
        <p:nvSpPr>
          <p:cNvPr id="3" name="コンテンツ プレースホルダー 2"/>
          <p:cNvSpPr>
            <a:spLocks noGrp="1"/>
          </p:cNvSpPr>
          <p:nvPr>
            <p:ph idx="1"/>
          </p:nvPr>
        </p:nvSpPr>
        <p:spPr>
          <a:xfrm>
            <a:off x="457200" y="1216268"/>
            <a:ext cx="8229600" cy="5475218"/>
          </a:xfrm>
        </p:spPr>
        <p:txBody>
          <a:bodyPr>
            <a:normAutofit fontScale="92500" lnSpcReduction="10000"/>
          </a:bodyPr>
          <a:lstStyle/>
          <a:p>
            <a:r>
              <a:rPr lang="en-US" altLang="ja-JP" dirty="0" smtClean="0"/>
              <a:t>Goal</a:t>
            </a:r>
            <a:endParaRPr kumimoji="1" lang="en-US" altLang="ja-JP" dirty="0" smtClean="0"/>
          </a:p>
          <a:p>
            <a:pPr lvl="1"/>
            <a:r>
              <a:rPr lang="en-US" altLang="ja-JP" dirty="0"/>
              <a:t>L</a:t>
            </a:r>
            <a:r>
              <a:rPr kumimoji="1" lang="en-US" altLang="ja-JP" dirty="0" smtClean="0"/>
              <a:t>ow cost PGAS intra-node communication </a:t>
            </a:r>
            <a:r>
              <a:rPr lang="en-US" altLang="ja-JP" dirty="0" smtClean="0"/>
              <a:t>on</a:t>
            </a:r>
            <a:r>
              <a:rPr kumimoji="1" lang="en-US" altLang="ja-JP" dirty="0" smtClean="0"/>
              <a:t> the many-core </a:t>
            </a:r>
            <a:r>
              <a:rPr lang="en-US" altLang="ja-JP" dirty="0" smtClean="0"/>
              <a:t>architecture</a:t>
            </a:r>
            <a:r>
              <a:rPr kumimoji="1" lang="en-US" altLang="ja-JP" dirty="0" smtClean="0"/>
              <a:t>s</a:t>
            </a:r>
          </a:p>
          <a:p>
            <a:pPr lvl="2"/>
            <a:r>
              <a:rPr lang="en-US" altLang="ja-JP" dirty="0"/>
              <a:t>L</a:t>
            </a:r>
            <a:r>
              <a:rPr lang="en-US" altLang="ja-JP" dirty="0" smtClean="0"/>
              <a:t>ow latency</a:t>
            </a:r>
          </a:p>
          <a:p>
            <a:pPr lvl="2"/>
            <a:r>
              <a:rPr lang="en-US" altLang="ja-JP" dirty="0"/>
              <a:t>S</a:t>
            </a:r>
            <a:r>
              <a:rPr lang="en-US" altLang="ja-JP" dirty="0" smtClean="0"/>
              <a:t>mall</a:t>
            </a:r>
            <a:r>
              <a:rPr kumimoji="1" lang="en-US" altLang="ja-JP" dirty="0" smtClean="0"/>
              <a:t> memory footprint in the kernel space</a:t>
            </a:r>
          </a:p>
          <a:p>
            <a:r>
              <a:rPr lang="en-US" altLang="ja-JP" dirty="0" smtClean="0"/>
              <a:t>Approach</a:t>
            </a:r>
          </a:p>
          <a:p>
            <a:pPr lvl="1"/>
            <a:r>
              <a:rPr lang="en-US" altLang="ja-JP" dirty="0" smtClean="0"/>
              <a:t>Eliminating address space boundary between the parallel executed processes</a:t>
            </a:r>
          </a:p>
          <a:p>
            <a:pPr lvl="2"/>
            <a:r>
              <a:rPr lang="en-US" altLang="ja-JP" dirty="0" smtClean="0"/>
              <a:t>It is thought that the address </a:t>
            </a:r>
            <a:r>
              <a:rPr lang="en-US" altLang="ja-JP" dirty="0"/>
              <a:t>space boundary produces </a:t>
            </a:r>
            <a:r>
              <a:rPr lang="en-US" altLang="ja-JP" dirty="0" smtClean="0"/>
              <a:t>the cost for the intra</a:t>
            </a:r>
            <a:r>
              <a:rPr lang="en-US" altLang="ja-JP" dirty="0"/>
              <a:t>-node </a:t>
            </a:r>
            <a:r>
              <a:rPr lang="en-US" altLang="ja-JP" dirty="0" smtClean="0"/>
              <a:t>communication</a:t>
            </a:r>
            <a:endParaRPr lang="en-US" altLang="ja-JP" dirty="0"/>
          </a:p>
          <a:p>
            <a:pPr lvl="3"/>
            <a:r>
              <a:rPr lang="en-US" altLang="ja-JP" dirty="0" smtClean="0"/>
              <a:t>two memory </a:t>
            </a:r>
            <a:r>
              <a:rPr lang="en-US" altLang="ja-JP" dirty="0"/>
              <a:t>copies via shared memory </a:t>
            </a:r>
            <a:r>
              <a:rPr lang="en-US" altLang="ja-JP" dirty="0" smtClean="0"/>
              <a:t>or memory consumption for mapping </a:t>
            </a:r>
            <a:r>
              <a:rPr lang="en-US" altLang="ja-JP" dirty="0"/>
              <a:t>shared memory </a:t>
            </a:r>
            <a:r>
              <a:rPr lang="en-US" altLang="ja-JP" dirty="0" smtClean="0"/>
              <a:t>regions</a:t>
            </a:r>
          </a:p>
          <a:p>
            <a:pPr lvl="1"/>
            <a:r>
              <a:rPr kumimoji="1" lang="en-US" altLang="ja-JP" dirty="0" smtClean="0"/>
              <a:t>It enables parallel processes to communicate with each other without costly shared memory scheme</a:t>
            </a:r>
            <a:endParaRPr kumimoji="1" lang="ja-JP" altLang="en-US" dirty="0"/>
          </a:p>
        </p:txBody>
      </p:sp>
    </p:spTree>
    <p:extLst>
      <p:ext uri="{BB962C8B-B14F-4D97-AF65-F5344CB8AC3E}">
        <p14:creationId xmlns:p14="http://schemas.microsoft.com/office/powerpoint/2010/main" val="6584256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647"/>
            <a:ext cx="8229600" cy="648968"/>
          </a:xfrm>
        </p:spPr>
        <p:txBody>
          <a:bodyPr>
            <a:normAutofit/>
          </a:bodyPr>
          <a:lstStyle/>
          <a:p>
            <a:r>
              <a:rPr kumimoji="1" lang="en-US" altLang="ja-JP" sz="3600" dirty="0" smtClean="0"/>
              <a:t>Partitioned Virtual Address Space (PVAS)</a:t>
            </a:r>
            <a:endParaRPr kumimoji="1" lang="ja-JP" altLang="en-US" sz="3600" dirty="0"/>
          </a:p>
        </p:txBody>
      </p:sp>
      <p:sp>
        <p:nvSpPr>
          <p:cNvPr id="15" name="正方形/長方形 14"/>
          <p:cNvSpPr/>
          <p:nvPr/>
        </p:nvSpPr>
        <p:spPr>
          <a:xfrm>
            <a:off x="5751265" y="2115530"/>
            <a:ext cx="1288573" cy="3405284"/>
          </a:xfrm>
          <a:prstGeom prst="rect">
            <a:avLst/>
          </a:prstGeom>
          <a:solidFill>
            <a:schemeClr val="bg1">
              <a:lumMod val="8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751265" y="5169075"/>
            <a:ext cx="1288573" cy="36155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KERNEL</a:t>
            </a:r>
            <a:endParaRPr kumimoji="1" lang="ja-JP" altLang="en-US" dirty="0">
              <a:solidFill>
                <a:schemeClr val="tx1"/>
              </a:solidFill>
            </a:endParaRPr>
          </a:p>
        </p:txBody>
      </p:sp>
      <p:sp>
        <p:nvSpPr>
          <p:cNvPr id="17" name="正方形/長方形 16"/>
          <p:cNvSpPr/>
          <p:nvPr/>
        </p:nvSpPr>
        <p:spPr>
          <a:xfrm>
            <a:off x="5751265" y="2201821"/>
            <a:ext cx="1288573" cy="70192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PVAS </a:t>
            </a:r>
          </a:p>
          <a:p>
            <a:pPr algn="ctr"/>
            <a:r>
              <a:rPr lang="en-US" altLang="ja-JP" dirty="0" smtClean="0">
                <a:solidFill>
                  <a:schemeClr val="tx1"/>
                </a:solidFill>
              </a:rPr>
              <a:t>Process </a:t>
            </a:r>
            <a:r>
              <a:rPr kumimoji="1" lang="en-US" altLang="ja-JP" dirty="0" smtClean="0">
                <a:solidFill>
                  <a:schemeClr val="tx1"/>
                </a:solidFill>
              </a:rPr>
              <a:t>0</a:t>
            </a:r>
            <a:endParaRPr kumimoji="1" lang="ja-JP" altLang="en-US" dirty="0">
              <a:solidFill>
                <a:schemeClr val="tx1"/>
              </a:solidFill>
            </a:endParaRPr>
          </a:p>
        </p:txBody>
      </p:sp>
      <p:sp>
        <p:nvSpPr>
          <p:cNvPr id="18" name="正方形/長方形 17"/>
          <p:cNvSpPr/>
          <p:nvPr/>
        </p:nvSpPr>
        <p:spPr>
          <a:xfrm>
            <a:off x="5751265" y="2987958"/>
            <a:ext cx="1288573" cy="71127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PVAS</a:t>
            </a:r>
          </a:p>
          <a:p>
            <a:pPr algn="ctr"/>
            <a:r>
              <a:rPr lang="en-US" altLang="ja-JP" dirty="0" smtClean="0">
                <a:solidFill>
                  <a:schemeClr val="tx1"/>
                </a:solidFill>
              </a:rPr>
              <a:t>Process </a:t>
            </a:r>
            <a:r>
              <a:rPr kumimoji="1" lang="en-US" altLang="ja-JP" dirty="0" smtClean="0">
                <a:solidFill>
                  <a:schemeClr val="tx1"/>
                </a:solidFill>
              </a:rPr>
              <a:t>1</a:t>
            </a:r>
            <a:endParaRPr kumimoji="1" lang="ja-JP" altLang="en-US" dirty="0">
              <a:solidFill>
                <a:schemeClr val="tx1"/>
              </a:solidFill>
            </a:endParaRPr>
          </a:p>
        </p:txBody>
      </p:sp>
      <p:sp>
        <p:nvSpPr>
          <p:cNvPr id="19" name="テキスト ボックス 18"/>
          <p:cNvSpPr txBox="1"/>
          <p:nvPr/>
        </p:nvSpPr>
        <p:spPr>
          <a:xfrm>
            <a:off x="6118311" y="4573863"/>
            <a:ext cx="492443" cy="482770"/>
          </a:xfrm>
          <a:prstGeom prst="rect">
            <a:avLst/>
          </a:prstGeom>
          <a:noFill/>
        </p:spPr>
        <p:txBody>
          <a:bodyPr vert="eaVert" wrap="square" rtlCol="0">
            <a:spAutoFit/>
          </a:bodyPr>
          <a:lstStyle/>
          <a:p>
            <a:r>
              <a:rPr lang="ja-JP" altLang="en-US" sz="2000" dirty="0" smtClean="0"/>
              <a:t>・・・</a:t>
            </a:r>
            <a:endParaRPr kumimoji="1" lang="ja-JP" altLang="en-US" sz="2000" dirty="0"/>
          </a:p>
        </p:txBody>
      </p:sp>
      <p:sp>
        <p:nvSpPr>
          <p:cNvPr id="47" name="コンテンツ プレースホルダー 2"/>
          <p:cNvSpPr>
            <a:spLocks noGrp="1"/>
          </p:cNvSpPr>
          <p:nvPr>
            <p:ph idx="1"/>
          </p:nvPr>
        </p:nvSpPr>
        <p:spPr>
          <a:xfrm>
            <a:off x="142875" y="725208"/>
            <a:ext cx="8810625" cy="925914"/>
          </a:xfrm>
        </p:spPr>
        <p:txBody>
          <a:bodyPr>
            <a:noAutofit/>
          </a:bodyPr>
          <a:lstStyle/>
          <a:p>
            <a:r>
              <a:rPr kumimoji="1" lang="en-US" altLang="ja-JP" sz="2700" dirty="0" smtClean="0"/>
              <a:t>A new process model enabling low cost intra-node communication</a:t>
            </a:r>
            <a:endParaRPr kumimoji="1" lang="ja-JP" altLang="en-US" sz="2700" dirty="0"/>
          </a:p>
        </p:txBody>
      </p:sp>
      <p:sp>
        <p:nvSpPr>
          <p:cNvPr id="89" name="正方形/長方形 88"/>
          <p:cNvSpPr/>
          <p:nvPr/>
        </p:nvSpPr>
        <p:spPr>
          <a:xfrm>
            <a:off x="5751265" y="3774993"/>
            <a:ext cx="1288573" cy="71127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PVAS</a:t>
            </a:r>
          </a:p>
          <a:p>
            <a:pPr algn="ctr"/>
            <a:r>
              <a:rPr lang="en-US" altLang="ja-JP" dirty="0" smtClean="0">
                <a:solidFill>
                  <a:schemeClr val="tx1"/>
                </a:solidFill>
              </a:rPr>
              <a:t>Process </a:t>
            </a:r>
            <a:r>
              <a:rPr lang="en-US" altLang="ja-JP" dirty="0">
                <a:solidFill>
                  <a:schemeClr val="tx1"/>
                </a:solidFill>
              </a:rPr>
              <a:t>2</a:t>
            </a:r>
            <a:endParaRPr kumimoji="1" lang="ja-JP" altLang="en-US" dirty="0">
              <a:solidFill>
                <a:schemeClr val="tx1"/>
              </a:solidFill>
            </a:endParaRPr>
          </a:p>
        </p:txBody>
      </p:sp>
      <p:cxnSp>
        <p:nvCxnSpPr>
          <p:cNvPr id="91" name="曲線コネクタ 90"/>
          <p:cNvCxnSpPr>
            <a:stCxn id="127" idx="3"/>
            <a:endCxn id="17" idx="1"/>
          </p:cNvCxnSpPr>
          <p:nvPr/>
        </p:nvCxnSpPr>
        <p:spPr>
          <a:xfrm flipV="1">
            <a:off x="3380497" y="2552786"/>
            <a:ext cx="2370768" cy="316089"/>
          </a:xfrm>
          <a:prstGeom prst="curvedConnector3">
            <a:avLst>
              <a:gd name="adj1" fmla="val 500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9" name="曲線コネクタ 108"/>
          <p:cNvCxnSpPr>
            <a:stCxn id="57" idx="3"/>
            <a:endCxn id="18" idx="1"/>
          </p:cNvCxnSpPr>
          <p:nvPr/>
        </p:nvCxnSpPr>
        <p:spPr>
          <a:xfrm flipV="1">
            <a:off x="3374134" y="3343597"/>
            <a:ext cx="2377131" cy="1517100"/>
          </a:xfrm>
          <a:prstGeom prst="curvedConnector3">
            <a:avLst>
              <a:gd name="adj1" fmla="val 500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19" name="コンテンツ プレースホルダー 2"/>
          <p:cNvSpPr txBox="1">
            <a:spLocks/>
          </p:cNvSpPr>
          <p:nvPr/>
        </p:nvSpPr>
        <p:spPr>
          <a:xfrm>
            <a:off x="142875" y="5855052"/>
            <a:ext cx="8810625" cy="88474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smtClean="0"/>
              <a:t>Running parallel processes in a same virtual address space without process boundaries (address space boundaries)</a:t>
            </a:r>
            <a:endParaRPr lang="ja-JP" altLang="en-US" dirty="0"/>
          </a:p>
        </p:txBody>
      </p:sp>
      <p:sp>
        <p:nvSpPr>
          <p:cNvPr id="123" name="正方形/長方形 122"/>
          <p:cNvSpPr/>
          <p:nvPr/>
        </p:nvSpPr>
        <p:spPr>
          <a:xfrm>
            <a:off x="2400612" y="1964059"/>
            <a:ext cx="983495" cy="1720261"/>
          </a:xfrm>
          <a:prstGeom prst="rect">
            <a:avLst/>
          </a:prstGeom>
          <a:solidFill>
            <a:schemeClr val="bg1">
              <a:lumMod val="8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p>
        </p:txBody>
      </p:sp>
      <p:sp>
        <p:nvSpPr>
          <p:cNvPr id="124" name="テキスト ボックス 123"/>
          <p:cNvSpPr txBox="1"/>
          <p:nvPr/>
        </p:nvSpPr>
        <p:spPr>
          <a:xfrm>
            <a:off x="2458197" y="1669600"/>
            <a:ext cx="871953" cy="307777"/>
          </a:xfrm>
          <a:prstGeom prst="rect">
            <a:avLst/>
          </a:prstGeom>
          <a:noFill/>
        </p:spPr>
        <p:txBody>
          <a:bodyPr wrap="none" rtlCol="0">
            <a:spAutoFit/>
          </a:bodyPr>
          <a:lstStyle/>
          <a:p>
            <a:r>
              <a:rPr kumimoji="1" lang="en-US" altLang="ja-JP" sz="1400" dirty="0" smtClean="0"/>
              <a:t>Process 0</a:t>
            </a:r>
            <a:endParaRPr kumimoji="1" lang="ja-JP" altLang="en-US" sz="1400" dirty="0"/>
          </a:p>
        </p:txBody>
      </p:sp>
      <p:sp>
        <p:nvSpPr>
          <p:cNvPr id="125" name="正方形/長方形 124"/>
          <p:cNvSpPr/>
          <p:nvPr/>
        </p:nvSpPr>
        <p:spPr>
          <a:xfrm>
            <a:off x="2400613" y="2069352"/>
            <a:ext cx="979883" cy="24798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TEXT</a:t>
            </a:r>
            <a:endParaRPr kumimoji="1" lang="ja-JP" altLang="en-US" sz="1400" dirty="0">
              <a:solidFill>
                <a:schemeClr val="tx1"/>
              </a:solidFill>
            </a:endParaRPr>
          </a:p>
        </p:txBody>
      </p:sp>
      <p:sp>
        <p:nvSpPr>
          <p:cNvPr id="126" name="正方形/長方形 125"/>
          <p:cNvSpPr/>
          <p:nvPr/>
        </p:nvSpPr>
        <p:spPr>
          <a:xfrm>
            <a:off x="2400614" y="2425671"/>
            <a:ext cx="983493" cy="2232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DATA&amp;BSS</a:t>
            </a:r>
            <a:endParaRPr kumimoji="1" lang="ja-JP" altLang="en-US" sz="1400" dirty="0">
              <a:solidFill>
                <a:schemeClr val="tx1"/>
              </a:solidFill>
            </a:endParaRPr>
          </a:p>
        </p:txBody>
      </p:sp>
      <p:sp>
        <p:nvSpPr>
          <p:cNvPr id="127" name="正方形/長方形 126"/>
          <p:cNvSpPr/>
          <p:nvPr/>
        </p:nvSpPr>
        <p:spPr>
          <a:xfrm>
            <a:off x="2397004" y="2749791"/>
            <a:ext cx="983493" cy="23816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HEAP</a:t>
            </a:r>
            <a:endParaRPr kumimoji="1" lang="ja-JP" altLang="en-US" sz="1400" dirty="0">
              <a:solidFill>
                <a:schemeClr val="tx1"/>
              </a:solidFill>
            </a:endParaRPr>
          </a:p>
        </p:txBody>
      </p:sp>
      <p:sp>
        <p:nvSpPr>
          <p:cNvPr id="128" name="正方形/長方形 127"/>
          <p:cNvSpPr/>
          <p:nvPr/>
        </p:nvSpPr>
        <p:spPr>
          <a:xfrm>
            <a:off x="2397004" y="3105430"/>
            <a:ext cx="983494" cy="23816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STACK</a:t>
            </a:r>
            <a:endParaRPr kumimoji="1" lang="ja-JP" altLang="en-US" sz="1400" dirty="0">
              <a:solidFill>
                <a:schemeClr val="tx1"/>
              </a:solidFill>
            </a:endParaRPr>
          </a:p>
        </p:txBody>
      </p:sp>
      <p:sp>
        <p:nvSpPr>
          <p:cNvPr id="129" name="正方形/長方形 128"/>
          <p:cNvSpPr/>
          <p:nvPr/>
        </p:nvSpPr>
        <p:spPr>
          <a:xfrm>
            <a:off x="2400613" y="3461070"/>
            <a:ext cx="983493" cy="2232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KERNEL</a:t>
            </a:r>
            <a:endParaRPr kumimoji="1" lang="ja-JP" altLang="en-US" sz="1400" dirty="0">
              <a:solidFill>
                <a:schemeClr val="tx1"/>
              </a:solidFill>
            </a:endParaRPr>
          </a:p>
        </p:txBody>
      </p:sp>
      <p:sp>
        <p:nvSpPr>
          <p:cNvPr id="133" name="テキスト ボックス 132"/>
          <p:cNvSpPr txBox="1"/>
          <p:nvPr/>
        </p:nvSpPr>
        <p:spPr>
          <a:xfrm>
            <a:off x="5540274" y="1770692"/>
            <a:ext cx="1659792" cy="307777"/>
          </a:xfrm>
          <a:prstGeom prst="rect">
            <a:avLst/>
          </a:prstGeom>
          <a:noFill/>
        </p:spPr>
        <p:txBody>
          <a:bodyPr wrap="none" rtlCol="0">
            <a:spAutoFit/>
          </a:bodyPr>
          <a:lstStyle/>
          <a:p>
            <a:pPr algn="ctr"/>
            <a:r>
              <a:rPr kumimoji="1" lang="en-US" altLang="ja-JP" sz="1400" dirty="0" smtClean="0"/>
              <a:t>PVAS Address Space</a:t>
            </a:r>
            <a:endParaRPr kumimoji="1" lang="ja-JP" altLang="en-US" sz="1400" dirty="0"/>
          </a:p>
        </p:txBody>
      </p:sp>
      <p:sp>
        <p:nvSpPr>
          <p:cNvPr id="136" name="左中かっこ 135"/>
          <p:cNvSpPr/>
          <p:nvPr/>
        </p:nvSpPr>
        <p:spPr>
          <a:xfrm>
            <a:off x="2144901" y="1964060"/>
            <a:ext cx="97711" cy="17202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7" name="テキスト ボックス 136"/>
          <p:cNvSpPr txBox="1"/>
          <p:nvPr/>
        </p:nvSpPr>
        <p:spPr>
          <a:xfrm rot="16200000">
            <a:off x="1154019" y="2620548"/>
            <a:ext cx="1297476" cy="523220"/>
          </a:xfrm>
          <a:prstGeom prst="rect">
            <a:avLst/>
          </a:prstGeom>
          <a:noFill/>
        </p:spPr>
        <p:txBody>
          <a:bodyPr wrap="none" rtlCol="0">
            <a:spAutoFit/>
          </a:bodyPr>
          <a:lstStyle/>
          <a:p>
            <a:pPr algn="ctr"/>
            <a:r>
              <a:rPr kumimoji="1" lang="en-US" altLang="ja-JP" sz="1400" dirty="0" smtClean="0"/>
              <a:t>Virtua</a:t>
            </a:r>
            <a:r>
              <a:rPr lang="en-US" altLang="ja-JP" sz="1400" dirty="0" smtClean="0"/>
              <a:t>l Address</a:t>
            </a:r>
          </a:p>
          <a:p>
            <a:pPr algn="ctr"/>
            <a:r>
              <a:rPr lang="en-US" altLang="ja-JP" sz="1400" dirty="0" smtClean="0"/>
              <a:t>Space</a:t>
            </a:r>
            <a:endParaRPr kumimoji="1" lang="ja-JP" altLang="en-US" sz="1400" dirty="0"/>
          </a:p>
        </p:txBody>
      </p:sp>
      <p:sp>
        <p:nvSpPr>
          <p:cNvPr id="57" name="正方形/長方形 56"/>
          <p:cNvSpPr/>
          <p:nvPr/>
        </p:nvSpPr>
        <p:spPr>
          <a:xfrm>
            <a:off x="2390639" y="4000566"/>
            <a:ext cx="983495" cy="1720261"/>
          </a:xfrm>
          <a:prstGeom prst="rect">
            <a:avLst/>
          </a:prstGeom>
          <a:solidFill>
            <a:schemeClr val="bg1">
              <a:lumMod val="8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p>
        </p:txBody>
      </p:sp>
      <p:sp>
        <p:nvSpPr>
          <p:cNvPr id="58" name="テキスト ボックス 57"/>
          <p:cNvSpPr txBox="1"/>
          <p:nvPr/>
        </p:nvSpPr>
        <p:spPr>
          <a:xfrm>
            <a:off x="2448224" y="3706107"/>
            <a:ext cx="871953" cy="307777"/>
          </a:xfrm>
          <a:prstGeom prst="rect">
            <a:avLst/>
          </a:prstGeom>
          <a:noFill/>
        </p:spPr>
        <p:txBody>
          <a:bodyPr wrap="none" rtlCol="0">
            <a:spAutoFit/>
          </a:bodyPr>
          <a:lstStyle/>
          <a:p>
            <a:r>
              <a:rPr kumimoji="1" lang="en-US" altLang="ja-JP" sz="1400" dirty="0" smtClean="0"/>
              <a:t>Process 1</a:t>
            </a:r>
            <a:endParaRPr kumimoji="1" lang="ja-JP" altLang="en-US" sz="1400" dirty="0"/>
          </a:p>
        </p:txBody>
      </p:sp>
      <p:sp>
        <p:nvSpPr>
          <p:cNvPr id="59" name="正方形/長方形 58"/>
          <p:cNvSpPr/>
          <p:nvPr/>
        </p:nvSpPr>
        <p:spPr>
          <a:xfrm>
            <a:off x="2390640" y="4105859"/>
            <a:ext cx="979883" cy="24798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TEXT</a:t>
            </a:r>
            <a:endParaRPr kumimoji="1" lang="ja-JP" altLang="en-US" sz="1400" dirty="0">
              <a:solidFill>
                <a:schemeClr val="tx1"/>
              </a:solidFill>
            </a:endParaRPr>
          </a:p>
        </p:txBody>
      </p:sp>
      <p:sp>
        <p:nvSpPr>
          <p:cNvPr id="60" name="正方形/長方形 59"/>
          <p:cNvSpPr/>
          <p:nvPr/>
        </p:nvSpPr>
        <p:spPr>
          <a:xfrm>
            <a:off x="2390641" y="4462178"/>
            <a:ext cx="983493" cy="2232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DATA&amp;BSS</a:t>
            </a:r>
            <a:endParaRPr kumimoji="1" lang="ja-JP" altLang="en-US" sz="1400" dirty="0">
              <a:solidFill>
                <a:schemeClr val="tx1"/>
              </a:solidFill>
            </a:endParaRPr>
          </a:p>
        </p:txBody>
      </p:sp>
      <p:sp>
        <p:nvSpPr>
          <p:cNvPr id="61" name="正方形/長方形 60"/>
          <p:cNvSpPr/>
          <p:nvPr/>
        </p:nvSpPr>
        <p:spPr>
          <a:xfrm>
            <a:off x="2387031" y="4786298"/>
            <a:ext cx="983493" cy="23816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HEAP</a:t>
            </a:r>
            <a:endParaRPr kumimoji="1" lang="ja-JP" altLang="en-US" sz="1400" dirty="0">
              <a:solidFill>
                <a:schemeClr val="tx1"/>
              </a:solidFill>
            </a:endParaRPr>
          </a:p>
        </p:txBody>
      </p:sp>
      <p:sp>
        <p:nvSpPr>
          <p:cNvPr id="62" name="正方形/長方形 61"/>
          <p:cNvSpPr/>
          <p:nvPr/>
        </p:nvSpPr>
        <p:spPr>
          <a:xfrm>
            <a:off x="2387031" y="5141937"/>
            <a:ext cx="983494" cy="23816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STACK</a:t>
            </a:r>
            <a:endParaRPr kumimoji="1" lang="ja-JP" altLang="en-US" sz="1400" dirty="0">
              <a:solidFill>
                <a:schemeClr val="tx1"/>
              </a:solidFill>
            </a:endParaRPr>
          </a:p>
        </p:txBody>
      </p:sp>
      <p:sp>
        <p:nvSpPr>
          <p:cNvPr id="63" name="正方形/長方形 62"/>
          <p:cNvSpPr/>
          <p:nvPr/>
        </p:nvSpPr>
        <p:spPr>
          <a:xfrm>
            <a:off x="2390640" y="5497577"/>
            <a:ext cx="983493" cy="2232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KERNEL</a:t>
            </a:r>
            <a:endParaRPr kumimoji="1" lang="ja-JP" altLang="en-US" sz="1400" dirty="0">
              <a:solidFill>
                <a:schemeClr val="tx1"/>
              </a:solidFill>
            </a:endParaRPr>
          </a:p>
        </p:txBody>
      </p:sp>
      <p:sp>
        <p:nvSpPr>
          <p:cNvPr id="64" name="左中かっこ 63"/>
          <p:cNvSpPr/>
          <p:nvPr/>
        </p:nvSpPr>
        <p:spPr>
          <a:xfrm>
            <a:off x="2134928" y="4000567"/>
            <a:ext cx="97711" cy="17202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5" name="テキスト ボックス 64"/>
          <p:cNvSpPr txBox="1"/>
          <p:nvPr/>
        </p:nvSpPr>
        <p:spPr>
          <a:xfrm rot="16200000">
            <a:off x="1144046" y="4657055"/>
            <a:ext cx="1297476" cy="523220"/>
          </a:xfrm>
          <a:prstGeom prst="rect">
            <a:avLst/>
          </a:prstGeom>
          <a:noFill/>
        </p:spPr>
        <p:txBody>
          <a:bodyPr wrap="none" rtlCol="0">
            <a:spAutoFit/>
          </a:bodyPr>
          <a:lstStyle/>
          <a:p>
            <a:pPr algn="ctr"/>
            <a:r>
              <a:rPr kumimoji="1" lang="en-US" altLang="ja-JP" sz="1400" dirty="0" smtClean="0"/>
              <a:t>Virtua</a:t>
            </a:r>
            <a:r>
              <a:rPr lang="en-US" altLang="ja-JP" sz="1400" dirty="0" smtClean="0"/>
              <a:t>l Address</a:t>
            </a:r>
          </a:p>
          <a:p>
            <a:pPr algn="ctr"/>
            <a:r>
              <a:rPr lang="en-US" altLang="ja-JP" sz="1400" dirty="0" smtClean="0"/>
              <a:t>Space</a:t>
            </a:r>
            <a:endParaRPr kumimoji="1" lang="ja-JP" altLang="en-US" sz="1400" dirty="0"/>
          </a:p>
        </p:txBody>
      </p:sp>
      <p:cxnSp>
        <p:nvCxnSpPr>
          <p:cNvPr id="68" name="曲線コネクタ 67"/>
          <p:cNvCxnSpPr>
            <a:endCxn id="89" idx="1"/>
          </p:cNvCxnSpPr>
          <p:nvPr/>
        </p:nvCxnSpPr>
        <p:spPr>
          <a:xfrm rot="5400000" flipH="1" flipV="1">
            <a:off x="4641685" y="4457823"/>
            <a:ext cx="1436771" cy="782390"/>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7" name="右中かっこ 26"/>
          <p:cNvSpPr/>
          <p:nvPr/>
        </p:nvSpPr>
        <p:spPr>
          <a:xfrm>
            <a:off x="7122626" y="2233419"/>
            <a:ext cx="187930" cy="7019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7217628" y="2233419"/>
            <a:ext cx="615553" cy="735876"/>
          </a:xfrm>
          <a:prstGeom prst="rect">
            <a:avLst/>
          </a:prstGeom>
          <a:noFill/>
        </p:spPr>
        <p:txBody>
          <a:bodyPr vert="eaVert" wrap="none" rtlCol="0">
            <a:spAutoFit/>
          </a:bodyPr>
          <a:lstStyle/>
          <a:p>
            <a:pPr algn="ctr"/>
            <a:r>
              <a:rPr kumimoji="1" lang="en-US" altLang="ja-JP" sz="1400" dirty="0" smtClean="0"/>
              <a:t>PVAS</a:t>
            </a:r>
          </a:p>
          <a:p>
            <a:pPr algn="ctr"/>
            <a:r>
              <a:rPr kumimoji="1" lang="en-US" altLang="ja-JP" sz="1400" dirty="0" smtClean="0"/>
              <a:t>Segment</a:t>
            </a:r>
            <a:endParaRPr kumimoji="1" lang="ja-JP" altLang="en-US" sz="1400" dirty="0"/>
          </a:p>
        </p:txBody>
      </p:sp>
      <p:sp>
        <p:nvSpPr>
          <p:cNvPr id="29" name="右中かっこ 28"/>
          <p:cNvSpPr/>
          <p:nvPr/>
        </p:nvSpPr>
        <p:spPr>
          <a:xfrm>
            <a:off x="7693789" y="2115530"/>
            <a:ext cx="344726" cy="34151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8020039" y="2769293"/>
            <a:ext cx="461665" cy="2125642"/>
          </a:xfrm>
          <a:prstGeom prst="rect">
            <a:avLst/>
          </a:prstGeom>
          <a:noFill/>
        </p:spPr>
        <p:txBody>
          <a:bodyPr vert="eaVert" wrap="none" rtlCol="0">
            <a:spAutoFit/>
          </a:bodyPr>
          <a:lstStyle/>
          <a:p>
            <a:r>
              <a:rPr kumimoji="1" lang="en-US" altLang="ja-JP" dirty="0" smtClean="0"/>
              <a:t>Virtual Address Space</a:t>
            </a:r>
            <a:endParaRPr kumimoji="1" lang="ja-JP" altLang="en-US" dirty="0"/>
          </a:p>
        </p:txBody>
      </p:sp>
    </p:spTree>
    <p:extLst>
      <p:ext uri="{BB962C8B-B14F-4D97-AF65-F5344CB8AC3E}">
        <p14:creationId xmlns:p14="http://schemas.microsoft.com/office/powerpoint/2010/main" val="3207205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3386"/>
            <a:ext cx="8229600" cy="717327"/>
          </a:xfrm>
        </p:spPr>
        <p:txBody>
          <a:bodyPr>
            <a:normAutofit fontScale="90000"/>
          </a:bodyPr>
          <a:lstStyle/>
          <a:p>
            <a:r>
              <a:rPr kumimoji="1" lang="en-US" altLang="ja-JP" dirty="0" smtClean="0"/>
              <a:t>Terms</a:t>
            </a:r>
            <a:endParaRPr kumimoji="1" lang="ja-JP" altLang="en-US" dirty="0"/>
          </a:p>
        </p:txBody>
      </p:sp>
      <p:sp>
        <p:nvSpPr>
          <p:cNvPr id="3" name="コンテンツ プレースホルダー 2"/>
          <p:cNvSpPr>
            <a:spLocks noGrp="1"/>
          </p:cNvSpPr>
          <p:nvPr>
            <p:ph idx="1"/>
          </p:nvPr>
        </p:nvSpPr>
        <p:spPr>
          <a:xfrm>
            <a:off x="259569" y="1251552"/>
            <a:ext cx="5701239" cy="5346998"/>
          </a:xfrm>
        </p:spPr>
        <p:txBody>
          <a:bodyPr>
            <a:normAutofit fontScale="77500" lnSpcReduction="20000"/>
          </a:bodyPr>
          <a:lstStyle/>
          <a:p>
            <a:r>
              <a:rPr lang="en-US" altLang="ja-JP" dirty="0"/>
              <a:t>PVAS Process</a:t>
            </a:r>
          </a:p>
          <a:p>
            <a:pPr lvl="1"/>
            <a:r>
              <a:rPr lang="en-US" altLang="ja-JP" dirty="0" smtClean="0"/>
              <a:t>A process </a:t>
            </a:r>
            <a:r>
              <a:rPr lang="en-US" altLang="ja-JP" dirty="0"/>
              <a:t>running on the PVAS process </a:t>
            </a:r>
            <a:r>
              <a:rPr lang="en-US" altLang="ja-JP" dirty="0" smtClean="0"/>
              <a:t>model</a:t>
            </a:r>
          </a:p>
          <a:p>
            <a:pPr lvl="1"/>
            <a:r>
              <a:rPr lang="en-US" altLang="ja-JP" dirty="0" smtClean="0"/>
              <a:t>Each PVAS process has its own PVAS ID assigned by the parent process</a:t>
            </a:r>
            <a:endParaRPr lang="en-US" altLang="ja-JP" dirty="0"/>
          </a:p>
          <a:p>
            <a:r>
              <a:rPr lang="en-US" altLang="ja-JP" dirty="0" smtClean="0"/>
              <a:t>PVAS Address Space</a:t>
            </a:r>
          </a:p>
          <a:p>
            <a:pPr lvl="1"/>
            <a:r>
              <a:rPr lang="en-US" altLang="ja-JP" dirty="0" smtClean="0"/>
              <a:t>A virtual address space where parallel processes run</a:t>
            </a:r>
          </a:p>
          <a:p>
            <a:r>
              <a:rPr lang="en-US" altLang="ja-JP" dirty="0" smtClean="0"/>
              <a:t>PVAS Segment</a:t>
            </a:r>
          </a:p>
          <a:p>
            <a:pPr lvl="1"/>
            <a:r>
              <a:rPr lang="en-US" altLang="ja-JP" dirty="0" smtClean="0"/>
              <a:t>Partitioned address space assigned to each process </a:t>
            </a:r>
          </a:p>
          <a:p>
            <a:pPr lvl="1"/>
            <a:r>
              <a:rPr lang="en-US" altLang="ja-JP" dirty="0" smtClean="0"/>
              <a:t>Fixed size</a:t>
            </a:r>
          </a:p>
          <a:p>
            <a:pPr lvl="1"/>
            <a:r>
              <a:rPr lang="en-US" altLang="ja-JP" dirty="0" smtClean="0"/>
              <a:t>Location of the PVAS segment assigned to the PVAS process is determined by its PVAS ID</a:t>
            </a:r>
          </a:p>
          <a:p>
            <a:pPr lvl="2"/>
            <a:r>
              <a:rPr lang="en-US" altLang="ja-JP" i="1" u="sng" dirty="0"/>
              <a:t>s</a:t>
            </a:r>
            <a:r>
              <a:rPr lang="en-US" altLang="ja-JP" i="1" u="sng" dirty="0" smtClean="0"/>
              <a:t>tart address</a:t>
            </a:r>
            <a:r>
              <a:rPr lang="en-US" altLang="ja-JP" i="1" dirty="0" smtClean="0"/>
              <a:t> = </a:t>
            </a:r>
            <a:r>
              <a:rPr lang="en-US" altLang="ja-JP" i="1" u="sng" dirty="0" smtClean="0"/>
              <a:t>PVAS ID</a:t>
            </a:r>
            <a:r>
              <a:rPr lang="en-US" altLang="ja-JP" dirty="0"/>
              <a:t> </a:t>
            </a:r>
            <a:r>
              <a:rPr lang="en-US" altLang="ja-JP" i="1" dirty="0" smtClean="0"/>
              <a:t>× </a:t>
            </a:r>
            <a:r>
              <a:rPr lang="en-US" altLang="ja-JP" i="1" u="sng" dirty="0" smtClean="0"/>
              <a:t>PVAS segment size</a:t>
            </a:r>
          </a:p>
          <a:p>
            <a:endParaRPr kumimoji="1" lang="ja-JP" altLang="en-US" dirty="0"/>
          </a:p>
        </p:txBody>
      </p:sp>
      <p:cxnSp>
        <p:nvCxnSpPr>
          <p:cNvPr id="6" name="直線コネクタ 5"/>
          <p:cNvCxnSpPr/>
          <p:nvPr/>
        </p:nvCxnSpPr>
        <p:spPr>
          <a:xfrm>
            <a:off x="6924926" y="1863427"/>
            <a:ext cx="0" cy="3782446"/>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a:off x="8217575" y="1863427"/>
            <a:ext cx="0" cy="3782446"/>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6924926" y="1867495"/>
            <a:ext cx="1288573"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7332821" y="4894945"/>
            <a:ext cx="461665" cy="669414"/>
          </a:xfrm>
          <a:prstGeom prst="rect">
            <a:avLst/>
          </a:prstGeom>
          <a:noFill/>
        </p:spPr>
        <p:txBody>
          <a:bodyPr vert="eaVert" wrap="none" rtlCol="0">
            <a:spAutoFit/>
          </a:bodyPr>
          <a:lstStyle/>
          <a:p>
            <a:r>
              <a:rPr kumimoji="1" lang="ja-JP" altLang="en-US" dirty="0" smtClean="0"/>
              <a:t>・・・・・</a:t>
            </a:r>
            <a:endParaRPr kumimoji="1" lang="ja-JP" altLang="en-US" dirty="0"/>
          </a:p>
        </p:txBody>
      </p:sp>
      <p:sp>
        <p:nvSpPr>
          <p:cNvPr id="15" name="正方形/長方形 14"/>
          <p:cNvSpPr/>
          <p:nvPr/>
        </p:nvSpPr>
        <p:spPr>
          <a:xfrm>
            <a:off x="6929002" y="2809039"/>
            <a:ext cx="1288573" cy="945612"/>
          </a:xfrm>
          <a:prstGeom prst="rect">
            <a:avLst/>
          </a:prstGeom>
          <a:solidFill>
            <a:schemeClr val="accent6">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PVAS Process 1</a:t>
            </a:r>
          </a:p>
          <a:p>
            <a:pPr algn="ctr"/>
            <a:r>
              <a:rPr lang="en-US" altLang="ja-JP" sz="1400" dirty="0" smtClean="0">
                <a:solidFill>
                  <a:schemeClr val="tx1"/>
                </a:solidFill>
              </a:rPr>
              <a:t>(PVAS ID = 1)</a:t>
            </a:r>
            <a:endParaRPr kumimoji="1" lang="ja-JP" altLang="en-US" sz="1400" dirty="0">
              <a:solidFill>
                <a:schemeClr val="tx1"/>
              </a:solidFill>
            </a:endParaRPr>
          </a:p>
        </p:txBody>
      </p:sp>
      <p:sp>
        <p:nvSpPr>
          <p:cNvPr id="16" name="正方形/長方形 15"/>
          <p:cNvSpPr/>
          <p:nvPr/>
        </p:nvSpPr>
        <p:spPr>
          <a:xfrm>
            <a:off x="6929002" y="3754651"/>
            <a:ext cx="1288573" cy="945612"/>
          </a:xfrm>
          <a:prstGeom prst="rect">
            <a:avLst/>
          </a:prstGeom>
          <a:solidFill>
            <a:schemeClr val="accent6">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rPr>
              <a:t>PVAS Process 2</a:t>
            </a:r>
          </a:p>
          <a:p>
            <a:pPr algn="ctr"/>
            <a:r>
              <a:rPr lang="en-US" altLang="ja-JP" sz="1400" dirty="0" smtClean="0">
                <a:solidFill>
                  <a:schemeClr val="tx1"/>
                </a:solidFill>
              </a:rPr>
              <a:t>(PVAS ID = 2)</a:t>
            </a:r>
            <a:endParaRPr kumimoji="1" lang="ja-JP" altLang="en-US" sz="1400" dirty="0">
              <a:solidFill>
                <a:schemeClr val="tx1"/>
              </a:solidFill>
            </a:endParaRPr>
          </a:p>
        </p:txBody>
      </p:sp>
      <p:sp>
        <p:nvSpPr>
          <p:cNvPr id="19" name="テキスト ボックス 18"/>
          <p:cNvSpPr txBox="1"/>
          <p:nvPr/>
        </p:nvSpPr>
        <p:spPr>
          <a:xfrm>
            <a:off x="6781709" y="1325709"/>
            <a:ext cx="1659792" cy="492443"/>
          </a:xfrm>
          <a:prstGeom prst="rect">
            <a:avLst/>
          </a:prstGeom>
          <a:noFill/>
        </p:spPr>
        <p:txBody>
          <a:bodyPr wrap="none" rtlCol="0">
            <a:spAutoFit/>
          </a:bodyPr>
          <a:lstStyle/>
          <a:p>
            <a:pPr algn="ctr"/>
            <a:r>
              <a:rPr kumimoji="1" lang="en-US" altLang="ja-JP" sz="1400" dirty="0" smtClean="0"/>
              <a:t>PVAS Address Space</a:t>
            </a:r>
          </a:p>
          <a:p>
            <a:pPr algn="ctr"/>
            <a:r>
              <a:rPr lang="en-US" altLang="ja-JP" sz="1200" dirty="0"/>
              <a:t>(</a:t>
            </a:r>
            <a:r>
              <a:rPr lang="en-US" altLang="ja-JP" sz="1200" dirty="0" smtClean="0"/>
              <a:t>segment size = 4GB)</a:t>
            </a:r>
            <a:endParaRPr kumimoji="1" lang="ja-JP" altLang="en-US" sz="1200" dirty="0"/>
          </a:p>
        </p:txBody>
      </p:sp>
      <p:sp>
        <p:nvSpPr>
          <p:cNvPr id="21" name="テキスト ボックス 20"/>
          <p:cNvSpPr txBox="1"/>
          <p:nvPr/>
        </p:nvSpPr>
        <p:spPr>
          <a:xfrm>
            <a:off x="8180495" y="2652313"/>
            <a:ext cx="953281" cy="276999"/>
          </a:xfrm>
          <a:prstGeom prst="rect">
            <a:avLst/>
          </a:prstGeom>
          <a:noFill/>
        </p:spPr>
        <p:txBody>
          <a:bodyPr wrap="none" rtlCol="0">
            <a:spAutoFit/>
          </a:bodyPr>
          <a:lstStyle/>
          <a:p>
            <a:r>
              <a:rPr kumimoji="1" lang="en-US" altLang="ja-JP" sz="1200" dirty="0" smtClean="0"/>
              <a:t>0x10000000</a:t>
            </a:r>
            <a:endParaRPr kumimoji="1" lang="ja-JP" altLang="en-US" sz="1200" dirty="0"/>
          </a:p>
        </p:txBody>
      </p:sp>
      <p:sp>
        <p:nvSpPr>
          <p:cNvPr id="22" name="テキスト ボックス 21"/>
          <p:cNvSpPr txBox="1"/>
          <p:nvPr/>
        </p:nvSpPr>
        <p:spPr>
          <a:xfrm>
            <a:off x="8173079" y="3611117"/>
            <a:ext cx="953281" cy="276999"/>
          </a:xfrm>
          <a:prstGeom prst="rect">
            <a:avLst/>
          </a:prstGeom>
          <a:noFill/>
        </p:spPr>
        <p:txBody>
          <a:bodyPr wrap="none" rtlCol="0">
            <a:spAutoFit/>
          </a:bodyPr>
          <a:lstStyle/>
          <a:p>
            <a:r>
              <a:rPr kumimoji="1" lang="en-US" altLang="ja-JP" sz="1200" dirty="0" smtClean="0"/>
              <a:t>0x20000000</a:t>
            </a:r>
            <a:endParaRPr kumimoji="1" lang="ja-JP" altLang="en-US" sz="1200" dirty="0"/>
          </a:p>
        </p:txBody>
      </p:sp>
      <p:sp>
        <p:nvSpPr>
          <p:cNvPr id="24" name="左中かっこ 23"/>
          <p:cNvSpPr/>
          <p:nvPr/>
        </p:nvSpPr>
        <p:spPr>
          <a:xfrm>
            <a:off x="6726003" y="3801012"/>
            <a:ext cx="153439" cy="84884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左中かっこ 24"/>
          <p:cNvSpPr/>
          <p:nvPr/>
        </p:nvSpPr>
        <p:spPr>
          <a:xfrm>
            <a:off x="6726003" y="2868744"/>
            <a:ext cx="147367" cy="8030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5980097" y="3999195"/>
            <a:ext cx="838691" cy="461665"/>
          </a:xfrm>
          <a:prstGeom prst="rect">
            <a:avLst/>
          </a:prstGeom>
          <a:noFill/>
        </p:spPr>
        <p:txBody>
          <a:bodyPr wrap="none" rtlCol="0">
            <a:spAutoFit/>
          </a:bodyPr>
          <a:lstStyle/>
          <a:p>
            <a:pPr algn="ctr"/>
            <a:r>
              <a:rPr kumimoji="1" lang="en-US" altLang="ja-JP" sz="1200" dirty="0" smtClean="0"/>
              <a:t>PVAS </a:t>
            </a:r>
          </a:p>
          <a:p>
            <a:pPr algn="ctr"/>
            <a:r>
              <a:rPr kumimoji="1" lang="en-US" altLang="ja-JP" sz="1200" dirty="0" smtClean="0"/>
              <a:t>segment 2</a:t>
            </a:r>
            <a:endParaRPr kumimoji="1" lang="ja-JP" altLang="en-US" sz="1200" dirty="0"/>
          </a:p>
        </p:txBody>
      </p:sp>
      <p:sp>
        <p:nvSpPr>
          <p:cNvPr id="28" name="テキスト ボックス 27"/>
          <p:cNvSpPr txBox="1"/>
          <p:nvPr/>
        </p:nvSpPr>
        <p:spPr>
          <a:xfrm>
            <a:off x="5973407" y="3039659"/>
            <a:ext cx="838691" cy="461665"/>
          </a:xfrm>
          <a:prstGeom prst="rect">
            <a:avLst/>
          </a:prstGeom>
          <a:noFill/>
        </p:spPr>
        <p:txBody>
          <a:bodyPr wrap="none" rtlCol="0">
            <a:spAutoFit/>
          </a:bodyPr>
          <a:lstStyle/>
          <a:p>
            <a:pPr algn="ctr"/>
            <a:r>
              <a:rPr kumimoji="1" lang="en-US" altLang="ja-JP" sz="1200" dirty="0" smtClean="0"/>
              <a:t>PVAS </a:t>
            </a:r>
          </a:p>
          <a:p>
            <a:pPr algn="ctr"/>
            <a:r>
              <a:rPr kumimoji="1" lang="en-US" altLang="ja-JP" sz="1200" dirty="0" smtClean="0"/>
              <a:t>segment 1</a:t>
            </a:r>
            <a:endParaRPr kumimoji="1" lang="ja-JP" altLang="en-US" sz="1200" dirty="0"/>
          </a:p>
        </p:txBody>
      </p:sp>
    </p:spTree>
    <p:extLst>
      <p:ext uri="{BB962C8B-B14F-4D97-AF65-F5344CB8AC3E}">
        <p14:creationId xmlns:p14="http://schemas.microsoft.com/office/powerpoint/2010/main" val="17786550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5871"/>
            <a:ext cx="8229600" cy="709193"/>
          </a:xfrm>
        </p:spPr>
        <p:txBody>
          <a:bodyPr>
            <a:normAutofit fontScale="90000"/>
          </a:bodyPr>
          <a:lstStyle/>
          <a:p>
            <a:r>
              <a:rPr kumimoji="1" lang="en-US" altLang="ja-JP" dirty="0" smtClean="0"/>
              <a:t>Intra-node Communication of PVAS (1)</a:t>
            </a:r>
            <a:endParaRPr kumimoji="1" lang="ja-JP" altLang="en-US" dirty="0"/>
          </a:p>
        </p:txBody>
      </p:sp>
      <p:sp>
        <p:nvSpPr>
          <p:cNvPr id="3" name="コンテンツ プレースホルダー 2"/>
          <p:cNvSpPr>
            <a:spLocks noGrp="1"/>
          </p:cNvSpPr>
          <p:nvPr>
            <p:ph idx="1"/>
          </p:nvPr>
        </p:nvSpPr>
        <p:spPr>
          <a:xfrm>
            <a:off x="151650" y="2220573"/>
            <a:ext cx="4843310" cy="4583151"/>
          </a:xfrm>
        </p:spPr>
        <p:txBody>
          <a:bodyPr>
            <a:normAutofit fontScale="92500" lnSpcReduction="20000"/>
          </a:bodyPr>
          <a:lstStyle/>
          <a:p>
            <a:r>
              <a:rPr kumimoji="1" lang="en-US" altLang="ja-JP" sz="2900" dirty="0" smtClean="0"/>
              <a:t>Remote address </a:t>
            </a:r>
            <a:r>
              <a:rPr lang="en-US" altLang="ja-JP" sz="2900" dirty="0"/>
              <a:t>c</a:t>
            </a:r>
            <a:r>
              <a:rPr kumimoji="1" lang="en-US" altLang="ja-JP" sz="2900" dirty="0" smtClean="0"/>
              <a:t>alculation</a:t>
            </a:r>
          </a:p>
          <a:p>
            <a:pPr lvl="1"/>
            <a:r>
              <a:rPr kumimoji="1" lang="en-US" altLang="ja-JP" sz="2600" dirty="0" smtClean="0"/>
              <a:t>Static data</a:t>
            </a:r>
          </a:p>
          <a:p>
            <a:pPr lvl="2"/>
            <a:r>
              <a:rPr lang="en-US" altLang="ja-JP" sz="2300" i="1" u="sng" dirty="0" smtClean="0"/>
              <a:t>remote address</a:t>
            </a:r>
            <a:r>
              <a:rPr lang="en-US" altLang="ja-JP" sz="2300" i="1" dirty="0" smtClean="0"/>
              <a:t> = </a:t>
            </a:r>
            <a:br>
              <a:rPr lang="en-US" altLang="ja-JP" sz="2300" i="1" dirty="0" smtClean="0"/>
            </a:br>
            <a:r>
              <a:rPr lang="en-US" altLang="ja-JP" sz="2300" i="1" u="sng" dirty="0" smtClean="0"/>
              <a:t>local address</a:t>
            </a:r>
            <a:r>
              <a:rPr lang="en-US" altLang="ja-JP" sz="2300" i="1" dirty="0" smtClean="0"/>
              <a:t>  + </a:t>
            </a:r>
            <a:br>
              <a:rPr lang="en-US" altLang="ja-JP" sz="2300" i="1" dirty="0" smtClean="0"/>
            </a:br>
            <a:r>
              <a:rPr lang="en-US" altLang="ja-JP" sz="2300" i="1" dirty="0" smtClean="0"/>
              <a:t>(</a:t>
            </a:r>
            <a:r>
              <a:rPr lang="en-US" altLang="ja-JP" sz="2300" i="1" u="sng" dirty="0" smtClean="0"/>
              <a:t>remote ID</a:t>
            </a:r>
            <a:r>
              <a:rPr lang="en-US" altLang="ja-JP" sz="2300" i="1" dirty="0" smtClean="0"/>
              <a:t>  – </a:t>
            </a:r>
            <a:r>
              <a:rPr lang="en-US" altLang="ja-JP" sz="2300" i="1" u="sng" dirty="0" smtClean="0"/>
              <a:t>local ID</a:t>
            </a:r>
            <a:r>
              <a:rPr lang="en-US" altLang="ja-JP" sz="2300" i="1" dirty="0" smtClean="0"/>
              <a:t>) × </a:t>
            </a:r>
            <a:br>
              <a:rPr lang="en-US" altLang="ja-JP" sz="2300" i="1" dirty="0" smtClean="0"/>
            </a:br>
            <a:r>
              <a:rPr lang="en-US" altLang="ja-JP" sz="2300" i="1" u="sng" dirty="0" smtClean="0"/>
              <a:t>segment size</a:t>
            </a:r>
            <a:endParaRPr kumimoji="1" lang="en-US" altLang="ja-JP" sz="2300" i="1" u="sng" dirty="0" smtClean="0"/>
          </a:p>
          <a:p>
            <a:pPr lvl="1"/>
            <a:r>
              <a:rPr lang="en-US" altLang="ja-JP" sz="2600" dirty="0" smtClean="0"/>
              <a:t>Dynamic data</a:t>
            </a:r>
          </a:p>
          <a:p>
            <a:pPr lvl="2"/>
            <a:r>
              <a:rPr lang="en-US" altLang="ja-JP" sz="2300" dirty="0"/>
              <a:t>E</a:t>
            </a:r>
            <a:r>
              <a:rPr lang="en-US" altLang="ja-JP" sz="2300" dirty="0" smtClean="0"/>
              <a:t>xport segment is located on top of each PVAS segment</a:t>
            </a:r>
          </a:p>
          <a:p>
            <a:pPr lvl="2"/>
            <a:r>
              <a:rPr lang="en-US" altLang="ja-JP" sz="2300" dirty="0" smtClean="0"/>
              <a:t>Each process can exchange </a:t>
            </a:r>
            <a:r>
              <a:rPr lang="en-US" altLang="ja-JP" sz="2300" dirty="0"/>
              <a:t>the </a:t>
            </a:r>
            <a:r>
              <a:rPr lang="en-US" altLang="ja-JP" sz="2300" dirty="0" smtClean="0"/>
              <a:t>information for the intra-node communication to read and write the address of the shared data to/from the </a:t>
            </a:r>
            <a:r>
              <a:rPr lang="en-US" altLang="ja-JP" sz="2300" dirty="0"/>
              <a:t>export segment</a:t>
            </a:r>
          </a:p>
          <a:p>
            <a:pPr lvl="2"/>
            <a:endParaRPr kumimoji="1" lang="ja-JP" altLang="en-US" sz="2300" dirty="0"/>
          </a:p>
        </p:txBody>
      </p:sp>
      <p:sp>
        <p:nvSpPr>
          <p:cNvPr id="4" name="コンテンツ プレースホルダー 2"/>
          <p:cNvSpPr txBox="1">
            <a:spLocks/>
          </p:cNvSpPr>
          <p:nvPr/>
        </p:nvSpPr>
        <p:spPr>
          <a:xfrm>
            <a:off x="151651" y="1007250"/>
            <a:ext cx="8535150" cy="110841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smtClean="0"/>
              <a:t>Access to the remote array</a:t>
            </a:r>
          </a:p>
          <a:p>
            <a:pPr lvl="1"/>
            <a:r>
              <a:rPr lang="en-US" altLang="ja-JP" dirty="0" smtClean="0"/>
              <a:t>An access to the remote array is simply done by the load and store instructions as well as an access to the local array</a:t>
            </a:r>
          </a:p>
        </p:txBody>
      </p:sp>
      <p:sp>
        <p:nvSpPr>
          <p:cNvPr id="5" name="正方形/長方形 4"/>
          <p:cNvSpPr/>
          <p:nvPr/>
        </p:nvSpPr>
        <p:spPr>
          <a:xfrm>
            <a:off x="6229661" y="5447069"/>
            <a:ext cx="895288" cy="1317549"/>
          </a:xfrm>
          <a:prstGeom prst="rect">
            <a:avLst/>
          </a:prstGeom>
          <a:solidFill>
            <a:schemeClr val="bg1">
              <a:lumMod val="8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100"/>
          </a:p>
        </p:txBody>
      </p:sp>
      <p:sp>
        <p:nvSpPr>
          <p:cNvPr id="6" name="正方形/長方形 5"/>
          <p:cNvSpPr/>
          <p:nvPr/>
        </p:nvSpPr>
        <p:spPr>
          <a:xfrm>
            <a:off x="6229661" y="5712356"/>
            <a:ext cx="895288" cy="20403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chemeClr val="tx1"/>
                </a:solidFill>
              </a:rPr>
              <a:t>TEXT</a:t>
            </a:r>
            <a:endParaRPr kumimoji="1" lang="ja-JP" altLang="en-US" sz="1100" dirty="0">
              <a:solidFill>
                <a:schemeClr val="tx1"/>
              </a:solidFill>
            </a:endParaRPr>
          </a:p>
        </p:txBody>
      </p:sp>
      <p:sp>
        <p:nvSpPr>
          <p:cNvPr id="7" name="正方形/長方形 6"/>
          <p:cNvSpPr/>
          <p:nvPr/>
        </p:nvSpPr>
        <p:spPr>
          <a:xfrm>
            <a:off x="6229662" y="5976609"/>
            <a:ext cx="895288" cy="18652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chemeClr val="tx1"/>
                </a:solidFill>
              </a:rPr>
              <a:t>DATA&amp;BSS</a:t>
            </a:r>
            <a:endParaRPr kumimoji="1" lang="ja-JP" altLang="en-US" sz="1100" dirty="0">
              <a:solidFill>
                <a:schemeClr val="tx1"/>
              </a:solidFill>
            </a:endParaRPr>
          </a:p>
        </p:txBody>
      </p:sp>
      <p:sp>
        <p:nvSpPr>
          <p:cNvPr id="8" name="正方形/長方形 7"/>
          <p:cNvSpPr/>
          <p:nvPr/>
        </p:nvSpPr>
        <p:spPr>
          <a:xfrm>
            <a:off x="6229660" y="6460034"/>
            <a:ext cx="895289" cy="20977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chemeClr val="tx1"/>
                </a:solidFill>
              </a:rPr>
              <a:t>STACK</a:t>
            </a:r>
            <a:endParaRPr kumimoji="1" lang="ja-JP" altLang="en-US" sz="1100" dirty="0">
              <a:solidFill>
                <a:schemeClr val="tx1"/>
              </a:solidFill>
            </a:endParaRPr>
          </a:p>
        </p:txBody>
      </p:sp>
      <p:sp>
        <p:nvSpPr>
          <p:cNvPr id="9" name="正方形/長方形 8"/>
          <p:cNvSpPr/>
          <p:nvPr/>
        </p:nvSpPr>
        <p:spPr>
          <a:xfrm>
            <a:off x="6229661" y="6222282"/>
            <a:ext cx="895288" cy="1807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chemeClr val="tx1"/>
                </a:solidFill>
              </a:rPr>
              <a:t>HEAP</a:t>
            </a:r>
            <a:endParaRPr kumimoji="1" lang="ja-JP" altLang="en-US" sz="1100" dirty="0">
              <a:solidFill>
                <a:schemeClr val="tx1"/>
              </a:solidFill>
            </a:endParaRPr>
          </a:p>
        </p:txBody>
      </p:sp>
      <p:sp>
        <p:nvSpPr>
          <p:cNvPr id="10" name="テキスト ボックス 9"/>
          <p:cNvSpPr txBox="1"/>
          <p:nvPr/>
        </p:nvSpPr>
        <p:spPr>
          <a:xfrm>
            <a:off x="6140484" y="5146058"/>
            <a:ext cx="1021546" cy="261610"/>
          </a:xfrm>
          <a:prstGeom prst="rect">
            <a:avLst/>
          </a:prstGeom>
          <a:noFill/>
        </p:spPr>
        <p:txBody>
          <a:bodyPr wrap="none" rtlCol="0">
            <a:spAutoFit/>
          </a:bodyPr>
          <a:lstStyle/>
          <a:p>
            <a:r>
              <a:rPr kumimoji="1" lang="en-US" altLang="ja-JP" sz="1100" dirty="0" smtClean="0"/>
              <a:t>PVAS Segment</a:t>
            </a:r>
            <a:endParaRPr kumimoji="1" lang="ja-JP" altLang="en-US" sz="1100" dirty="0"/>
          </a:p>
        </p:txBody>
      </p:sp>
      <p:sp>
        <p:nvSpPr>
          <p:cNvPr id="11" name="正方形/長方形 10"/>
          <p:cNvSpPr/>
          <p:nvPr/>
        </p:nvSpPr>
        <p:spPr>
          <a:xfrm>
            <a:off x="6229662" y="5445882"/>
            <a:ext cx="895288" cy="20403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chemeClr val="tx1"/>
                </a:solidFill>
              </a:rPr>
              <a:t>EXPORT</a:t>
            </a:r>
            <a:endParaRPr kumimoji="1" lang="ja-JP" altLang="en-US" sz="1100" dirty="0">
              <a:solidFill>
                <a:schemeClr val="tx1"/>
              </a:solidFill>
            </a:endParaRPr>
          </a:p>
        </p:txBody>
      </p:sp>
      <p:cxnSp>
        <p:nvCxnSpPr>
          <p:cNvPr id="12" name="直線矢印コネクタ 11"/>
          <p:cNvCxnSpPr/>
          <p:nvPr/>
        </p:nvCxnSpPr>
        <p:spPr>
          <a:xfrm>
            <a:off x="6006294" y="5553153"/>
            <a:ext cx="0" cy="1047589"/>
          </a:xfrm>
          <a:prstGeom prst="straightConnector1">
            <a:avLst/>
          </a:prstGeom>
          <a:ln w="25400">
            <a:headEnd type="arrow"/>
            <a:tailEnd type="arrow"/>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rot="10800000" flipH="1">
            <a:off x="5801539" y="5783273"/>
            <a:ext cx="353943" cy="551894"/>
          </a:xfrm>
          <a:prstGeom prst="rect">
            <a:avLst/>
          </a:prstGeom>
          <a:solidFill>
            <a:schemeClr val="bg1"/>
          </a:solidFill>
        </p:spPr>
        <p:txBody>
          <a:bodyPr vert="eaVert" wrap="none" rtlCol="0">
            <a:spAutoFit/>
          </a:bodyPr>
          <a:lstStyle/>
          <a:p>
            <a:r>
              <a:rPr kumimoji="1" lang="en-US" altLang="ja-JP" sz="1100" dirty="0" smtClean="0"/>
              <a:t>Address</a:t>
            </a:r>
            <a:endParaRPr kumimoji="1" lang="ja-JP" altLang="en-US" sz="1100" dirty="0"/>
          </a:p>
        </p:txBody>
      </p:sp>
      <p:sp>
        <p:nvSpPr>
          <p:cNvPr id="14" name="テキスト ボックス 13"/>
          <p:cNvSpPr txBox="1"/>
          <p:nvPr/>
        </p:nvSpPr>
        <p:spPr>
          <a:xfrm>
            <a:off x="5784220" y="5333795"/>
            <a:ext cx="419199" cy="261610"/>
          </a:xfrm>
          <a:prstGeom prst="rect">
            <a:avLst/>
          </a:prstGeom>
          <a:noFill/>
        </p:spPr>
        <p:txBody>
          <a:bodyPr wrap="none" rtlCol="0">
            <a:spAutoFit/>
          </a:bodyPr>
          <a:lstStyle/>
          <a:p>
            <a:r>
              <a:rPr lang="en-US" altLang="ja-JP" sz="1100" dirty="0"/>
              <a:t>L</a:t>
            </a:r>
            <a:r>
              <a:rPr kumimoji="1" lang="en-US" altLang="ja-JP" sz="1100" dirty="0" smtClean="0"/>
              <a:t>ow</a:t>
            </a:r>
            <a:endParaRPr kumimoji="1" lang="ja-JP" altLang="en-US" sz="1100" dirty="0"/>
          </a:p>
        </p:txBody>
      </p:sp>
      <p:sp>
        <p:nvSpPr>
          <p:cNvPr id="15" name="テキスト ボックス 14"/>
          <p:cNvSpPr txBox="1"/>
          <p:nvPr/>
        </p:nvSpPr>
        <p:spPr>
          <a:xfrm>
            <a:off x="5784220" y="6542114"/>
            <a:ext cx="445442" cy="261610"/>
          </a:xfrm>
          <a:prstGeom prst="rect">
            <a:avLst/>
          </a:prstGeom>
          <a:noFill/>
        </p:spPr>
        <p:txBody>
          <a:bodyPr wrap="none" rtlCol="0">
            <a:spAutoFit/>
          </a:bodyPr>
          <a:lstStyle/>
          <a:p>
            <a:r>
              <a:rPr lang="en-US" altLang="ja-JP" sz="1100" dirty="0" smtClean="0"/>
              <a:t>High</a:t>
            </a:r>
            <a:endParaRPr kumimoji="1" lang="ja-JP" altLang="en-US" sz="1100" dirty="0"/>
          </a:p>
        </p:txBody>
      </p:sp>
      <p:sp>
        <p:nvSpPr>
          <p:cNvPr id="33" name="正方形/長方形 32"/>
          <p:cNvSpPr/>
          <p:nvPr/>
        </p:nvSpPr>
        <p:spPr>
          <a:xfrm>
            <a:off x="6211102" y="2268513"/>
            <a:ext cx="865932" cy="9991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正方形/長方形 33"/>
          <p:cNvSpPr/>
          <p:nvPr/>
        </p:nvSpPr>
        <p:spPr>
          <a:xfrm>
            <a:off x="6211102" y="3688241"/>
            <a:ext cx="865932" cy="9991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6213151" y="2403468"/>
            <a:ext cx="865932" cy="203150"/>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100" dirty="0" smtClean="0">
                <a:solidFill>
                  <a:schemeClr val="tx1"/>
                </a:solidFill>
              </a:rPr>
              <a:t>char array[]</a:t>
            </a:r>
            <a:endParaRPr kumimoji="1" lang="ja-JP" altLang="en-US" sz="1100" dirty="0">
              <a:solidFill>
                <a:schemeClr val="tx1"/>
              </a:solidFill>
            </a:endParaRPr>
          </a:p>
        </p:txBody>
      </p:sp>
      <p:sp>
        <p:nvSpPr>
          <p:cNvPr id="36" name="テキスト ボックス 35"/>
          <p:cNvSpPr txBox="1"/>
          <p:nvPr/>
        </p:nvSpPr>
        <p:spPr>
          <a:xfrm>
            <a:off x="4960224" y="2558689"/>
            <a:ext cx="1087106" cy="461665"/>
          </a:xfrm>
          <a:prstGeom prst="rect">
            <a:avLst/>
          </a:prstGeom>
          <a:noFill/>
        </p:spPr>
        <p:txBody>
          <a:bodyPr wrap="none" rtlCol="0">
            <a:spAutoFit/>
          </a:bodyPr>
          <a:lstStyle/>
          <a:p>
            <a:pPr algn="ctr"/>
            <a:r>
              <a:rPr kumimoji="1" lang="en-US" altLang="ja-JP" sz="1200" dirty="0" smtClean="0"/>
              <a:t>PVAS segment</a:t>
            </a:r>
          </a:p>
          <a:p>
            <a:pPr algn="ctr"/>
            <a:r>
              <a:rPr lang="en-US" altLang="ja-JP" sz="1200" dirty="0" smtClean="0"/>
              <a:t>for process 1</a:t>
            </a:r>
            <a:endParaRPr kumimoji="1" lang="ja-JP" altLang="en-US" sz="1200" dirty="0"/>
          </a:p>
        </p:txBody>
      </p:sp>
      <p:sp>
        <p:nvSpPr>
          <p:cNvPr id="37" name="テキスト ボックス 36"/>
          <p:cNvSpPr txBox="1"/>
          <p:nvPr/>
        </p:nvSpPr>
        <p:spPr>
          <a:xfrm>
            <a:off x="4947874" y="3974083"/>
            <a:ext cx="1087106" cy="461665"/>
          </a:xfrm>
          <a:prstGeom prst="rect">
            <a:avLst/>
          </a:prstGeom>
          <a:noFill/>
        </p:spPr>
        <p:txBody>
          <a:bodyPr wrap="none" rtlCol="0">
            <a:spAutoFit/>
          </a:bodyPr>
          <a:lstStyle/>
          <a:p>
            <a:pPr algn="ctr"/>
            <a:r>
              <a:rPr kumimoji="1" lang="en-US" altLang="ja-JP" sz="1200" dirty="0" smtClean="0"/>
              <a:t>PVAS segment</a:t>
            </a:r>
          </a:p>
          <a:p>
            <a:pPr algn="ctr"/>
            <a:r>
              <a:rPr lang="en-US" altLang="ja-JP" sz="1200" dirty="0" smtClean="0"/>
              <a:t>for process 5</a:t>
            </a:r>
            <a:endParaRPr kumimoji="1" lang="ja-JP" altLang="en-US" sz="1200" dirty="0"/>
          </a:p>
        </p:txBody>
      </p:sp>
      <p:sp>
        <p:nvSpPr>
          <p:cNvPr id="38" name="左中かっこ 37"/>
          <p:cNvSpPr/>
          <p:nvPr/>
        </p:nvSpPr>
        <p:spPr>
          <a:xfrm>
            <a:off x="5977134" y="2257657"/>
            <a:ext cx="132559" cy="9991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9" name="左中かっこ 38"/>
          <p:cNvSpPr/>
          <p:nvPr/>
        </p:nvSpPr>
        <p:spPr>
          <a:xfrm>
            <a:off x="5975265" y="3688241"/>
            <a:ext cx="132559" cy="9991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0" name="カギ線コネクタ 39"/>
          <p:cNvCxnSpPr/>
          <p:nvPr/>
        </p:nvCxnSpPr>
        <p:spPr>
          <a:xfrm flipH="1">
            <a:off x="7077034" y="2481079"/>
            <a:ext cx="2049" cy="1417575"/>
          </a:xfrm>
          <a:prstGeom prst="bentConnector3">
            <a:avLst>
              <a:gd name="adj1" fmla="val -11156662"/>
            </a:avLst>
          </a:prstGeom>
          <a:ln w="15875">
            <a:headEnd type="arrow"/>
            <a:tailEnd type="none"/>
          </a:ln>
        </p:spPr>
        <p:style>
          <a:lnRef idx="1">
            <a:schemeClr val="dk1"/>
          </a:lnRef>
          <a:fillRef idx="0">
            <a:schemeClr val="dk1"/>
          </a:fillRef>
          <a:effectRef idx="0">
            <a:schemeClr val="dk1"/>
          </a:effectRef>
          <a:fontRef idx="minor">
            <a:schemeClr val="tx1"/>
          </a:fontRef>
        </p:style>
      </p:cxnSp>
      <p:sp>
        <p:nvSpPr>
          <p:cNvPr id="41" name="正方形/長方形 40"/>
          <p:cNvSpPr/>
          <p:nvPr/>
        </p:nvSpPr>
        <p:spPr>
          <a:xfrm>
            <a:off x="6211102" y="3821043"/>
            <a:ext cx="865932" cy="203150"/>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100" dirty="0" smtClean="0">
                <a:solidFill>
                  <a:schemeClr val="tx1"/>
                </a:solidFill>
              </a:rPr>
              <a:t>char array[]</a:t>
            </a:r>
            <a:endParaRPr kumimoji="1" lang="ja-JP" altLang="en-US" sz="1100" dirty="0">
              <a:solidFill>
                <a:schemeClr val="tx1"/>
              </a:solidFill>
            </a:endParaRPr>
          </a:p>
        </p:txBody>
      </p:sp>
      <p:cxnSp>
        <p:nvCxnSpPr>
          <p:cNvPr id="43" name="直線コネクタ 42"/>
          <p:cNvCxnSpPr/>
          <p:nvPr/>
        </p:nvCxnSpPr>
        <p:spPr>
          <a:xfrm>
            <a:off x="6205374" y="2095175"/>
            <a:ext cx="0" cy="2836834"/>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7077034" y="2095175"/>
            <a:ext cx="0" cy="2836834"/>
          </a:xfrm>
          <a:prstGeom prst="line">
            <a:avLst/>
          </a:prstGeom>
          <a:ln w="19050"/>
        </p:spPr>
        <p:style>
          <a:lnRef idx="1">
            <a:schemeClr val="dk1"/>
          </a:lnRef>
          <a:fillRef idx="0">
            <a:schemeClr val="dk1"/>
          </a:fillRef>
          <a:effectRef idx="0">
            <a:schemeClr val="dk1"/>
          </a:effectRef>
          <a:fontRef idx="minor">
            <a:schemeClr val="tx1"/>
          </a:fontRef>
        </p:style>
      </p:cxnSp>
      <p:sp>
        <p:nvSpPr>
          <p:cNvPr id="45" name="テキスト ボックス 44"/>
          <p:cNvSpPr txBox="1"/>
          <p:nvPr/>
        </p:nvSpPr>
        <p:spPr>
          <a:xfrm>
            <a:off x="6415066" y="3276917"/>
            <a:ext cx="461665" cy="438582"/>
          </a:xfrm>
          <a:prstGeom prst="rect">
            <a:avLst/>
          </a:prstGeom>
          <a:noFill/>
        </p:spPr>
        <p:txBody>
          <a:bodyPr vert="eaVert" wrap="none" rtlCol="0">
            <a:spAutoFit/>
          </a:bodyPr>
          <a:lstStyle/>
          <a:p>
            <a:r>
              <a:rPr lang="ja-JP" altLang="en-US" dirty="0" smtClean="0"/>
              <a:t>・・・</a:t>
            </a:r>
            <a:endParaRPr kumimoji="1" lang="ja-JP" altLang="en-US" dirty="0"/>
          </a:p>
        </p:txBody>
      </p:sp>
      <p:sp>
        <p:nvSpPr>
          <p:cNvPr id="46" name="テキスト ボックス 45"/>
          <p:cNvSpPr txBox="1"/>
          <p:nvPr/>
        </p:nvSpPr>
        <p:spPr>
          <a:xfrm>
            <a:off x="7267231" y="3153806"/>
            <a:ext cx="1762542" cy="461665"/>
          </a:xfrm>
          <a:prstGeom prst="rect">
            <a:avLst/>
          </a:prstGeom>
          <a:noFill/>
        </p:spPr>
        <p:txBody>
          <a:bodyPr wrap="square" rtlCol="0">
            <a:spAutoFit/>
          </a:bodyPr>
          <a:lstStyle/>
          <a:p>
            <a:pPr algn="ctr"/>
            <a:r>
              <a:rPr lang="en-US" altLang="ja-JP" sz="1200" dirty="0" smtClean="0"/>
              <a:t>+ (1-5) × </a:t>
            </a:r>
            <a:r>
              <a:rPr lang="en-US" altLang="ja-JP" sz="1200" u="sng" dirty="0" smtClean="0"/>
              <a:t>PVAS segment size</a:t>
            </a:r>
            <a:endParaRPr kumimoji="1" lang="en-US" altLang="ja-JP" sz="1200" u="sng" dirty="0" smtClean="0"/>
          </a:p>
        </p:txBody>
      </p:sp>
    </p:spTree>
    <p:extLst>
      <p:ext uri="{BB962C8B-B14F-4D97-AF65-F5344CB8AC3E}">
        <p14:creationId xmlns:p14="http://schemas.microsoft.com/office/powerpoint/2010/main" val="38499965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Intra-node Communication of PVAS (2)</a:t>
            </a:r>
            <a:endParaRPr kumimoji="1" lang="ja-JP" altLang="en-US" dirty="0"/>
          </a:p>
        </p:txBody>
      </p:sp>
      <p:sp>
        <p:nvSpPr>
          <p:cNvPr id="3" name="コンテンツ プレースホルダー 2"/>
          <p:cNvSpPr>
            <a:spLocks noGrp="1"/>
          </p:cNvSpPr>
          <p:nvPr>
            <p:ph idx="1"/>
          </p:nvPr>
        </p:nvSpPr>
        <p:spPr>
          <a:xfrm>
            <a:off x="457200" y="1600200"/>
            <a:ext cx="8229600" cy="5083175"/>
          </a:xfrm>
        </p:spPr>
        <p:txBody>
          <a:bodyPr>
            <a:normAutofit fontScale="92500" lnSpcReduction="10000"/>
          </a:bodyPr>
          <a:lstStyle/>
          <a:p>
            <a:r>
              <a:rPr kumimoji="1" lang="en-US" altLang="ja-JP" dirty="0" smtClean="0"/>
              <a:t>Performance</a:t>
            </a:r>
          </a:p>
          <a:p>
            <a:pPr lvl="1"/>
            <a:r>
              <a:rPr kumimoji="1" lang="en-US" altLang="ja-JP" dirty="0" smtClean="0"/>
              <a:t>The performance of the intra-node communication of the PVAS is comparable with that of </a:t>
            </a:r>
            <a:r>
              <a:rPr lang="en-US" altLang="ja-JP" dirty="0" smtClean="0"/>
              <a:t>“shared memory mapping”</a:t>
            </a:r>
          </a:p>
          <a:p>
            <a:pPr lvl="1"/>
            <a:r>
              <a:rPr lang="en-US" altLang="ja-JP" dirty="0" smtClean="0"/>
              <a:t>Both intra-node communication produce just one memory copy</a:t>
            </a:r>
            <a:endParaRPr kumimoji="1" lang="en-US" altLang="ja-JP" dirty="0" smtClean="0"/>
          </a:p>
          <a:p>
            <a:r>
              <a:rPr kumimoji="1" lang="en-US" altLang="ja-JP" dirty="0" smtClean="0"/>
              <a:t>Memory footprint in the kernel space</a:t>
            </a:r>
          </a:p>
          <a:p>
            <a:pPr lvl="1"/>
            <a:r>
              <a:rPr lang="en-US" altLang="ja-JP" dirty="0" smtClean="0"/>
              <a:t>The total number of the page tables required for the intra-node communication of PVAS can be fewer than that of “shared memory mapping”</a:t>
            </a:r>
          </a:p>
          <a:p>
            <a:pPr lvl="1"/>
            <a:r>
              <a:rPr kumimoji="1" lang="en-US" altLang="ja-JP" dirty="0" smtClean="0"/>
              <a:t>Only </a:t>
            </a:r>
            <a:r>
              <a:rPr kumimoji="1" lang="en-US" altLang="ja-JP" i="1" dirty="0" smtClean="0"/>
              <a:t>O(n) </a:t>
            </a:r>
            <a:r>
              <a:rPr kumimoji="1" lang="en-US" altLang="ja-JP" dirty="0" smtClean="0"/>
              <a:t>page tables are required</a:t>
            </a:r>
            <a:r>
              <a:rPr lang="en-US" altLang="ja-JP" dirty="0"/>
              <a:t> </a:t>
            </a:r>
            <a:r>
              <a:rPr lang="en-US" altLang="ja-JP" dirty="0" smtClean="0"/>
              <a:t>since one process maps only one array</a:t>
            </a:r>
            <a:endParaRPr kumimoji="1" lang="en-US" altLang="ja-JP" dirty="0" smtClean="0"/>
          </a:p>
        </p:txBody>
      </p:sp>
    </p:spTree>
    <p:extLst>
      <p:ext uri="{BB962C8B-B14F-4D97-AF65-F5344CB8AC3E}">
        <p14:creationId xmlns:p14="http://schemas.microsoft.com/office/powerpoint/2010/main" val="30656152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7995"/>
            <a:ext cx="8229600" cy="1143000"/>
          </a:xfrm>
        </p:spPr>
        <p:txBody>
          <a:bodyPr/>
          <a:lstStyle/>
          <a:p>
            <a:r>
              <a:rPr kumimoji="1" lang="en-US" altLang="ja-JP" dirty="0" smtClean="0"/>
              <a:t>Evaluation</a:t>
            </a:r>
            <a:endParaRPr kumimoji="1" lang="ja-JP" altLang="en-US" dirty="0"/>
          </a:p>
        </p:txBody>
      </p:sp>
      <p:sp>
        <p:nvSpPr>
          <p:cNvPr id="3" name="コンテンツ プレースホルダー 2"/>
          <p:cNvSpPr>
            <a:spLocks noGrp="1"/>
          </p:cNvSpPr>
          <p:nvPr>
            <p:ph idx="1"/>
          </p:nvPr>
        </p:nvSpPr>
        <p:spPr>
          <a:xfrm>
            <a:off x="240847" y="1457863"/>
            <a:ext cx="8681463" cy="5257800"/>
          </a:xfrm>
        </p:spPr>
        <p:txBody>
          <a:bodyPr>
            <a:normAutofit fontScale="92500" lnSpcReduction="10000"/>
          </a:bodyPr>
          <a:lstStyle/>
          <a:p>
            <a:r>
              <a:rPr lang="en-US" altLang="ja-JP" dirty="0" smtClean="0"/>
              <a:t>Implementation</a:t>
            </a:r>
          </a:p>
          <a:p>
            <a:pPr lvl="1"/>
            <a:r>
              <a:rPr lang="en-US" altLang="ja-JP" dirty="0" smtClean="0"/>
              <a:t>PVAS is implemented in the kernel of Linux version 2.6.32</a:t>
            </a:r>
          </a:p>
          <a:p>
            <a:pPr lvl="1"/>
            <a:r>
              <a:rPr lang="en-US" altLang="ja-JP" dirty="0"/>
              <a:t>I</a:t>
            </a:r>
            <a:r>
              <a:rPr lang="en-US" altLang="ja-JP" dirty="0" smtClean="0"/>
              <a:t>mplementation of the </a:t>
            </a:r>
            <a:r>
              <a:rPr lang="en-US" altLang="ja-JP" dirty="0" err="1" smtClean="0"/>
              <a:t>XcalableMP</a:t>
            </a:r>
            <a:r>
              <a:rPr lang="en-US" altLang="ja-JP" dirty="0" smtClean="0"/>
              <a:t> </a:t>
            </a:r>
            <a:r>
              <a:rPr lang="en-US" altLang="ja-JP" dirty="0" err="1" smtClean="0"/>
              <a:t>coarray</a:t>
            </a:r>
            <a:r>
              <a:rPr lang="en-US" altLang="ja-JP" dirty="0" smtClean="0"/>
              <a:t> function is modified to use PVAS intra-node communication</a:t>
            </a:r>
          </a:p>
          <a:p>
            <a:pPr lvl="2"/>
            <a:r>
              <a:rPr lang="en-US" altLang="ja-JP" dirty="0" err="1" smtClean="0"/>
              <a:t>XcalableMP</a:t>
            </a:r>
            <a:r>
              <a:rPr lang="en-US" altLang="ja-JP" dirty="0" smtClean="0"/>
              <a:t> is an extended language of C or Fortran, which supports PGAS programming model</a:t>
            </a:r>
          </a:p>
          <a:p>
            <a:pPr lvl="2"/>
            <a:r>
              <a:rPr lang="en-US" altLang="ja-JP" dirty="0" err="1" smtClean="0"/>
              <a:t>XcalableMP</a:t>
            </a:r>
            <a:r>
              <a:rPr lang="en-US" altLang="ja-JP" dirty="0" smtClean="0"/>
              <a:t> supports </a:t>
            </a:r>
            <a:r>
              <a:rPr lang="en-US" altLang="ja-JP" dirty="0" err="1" smtClean="0"/>
              <a:t>coarray</a:t>
            </a:r>
            <a:r>
              <a:rPr lang="en-US" altLang="ja-JP" dirty="0" smtClean="0"/>
              <a:t> function</a:t>
            </a:r>
          </a:p>
          <a:p>
            <a:r>
              <a:rPr lang="en-US" altLang="ja-JP" dirty="0" smtClean="0"/>
              <a:t>Benchmark</a:t>
            </a:r>
          </a:p>
          <a:p>
            <a:pPr lvl="1"/>
            <a:r>
              <a:rPr kumimoji="1" lang="en-US" altLang="ja-JP" dirty="0" smtClean="0"/>
              <a:t>Simple </a:t>
            </a:r>
            <a:r>
              <a:rPr kumimoji="1" lang="en-US" altLang="ja-JP" dirty="0" err="1" smtClean="0"/>
              <a:t>ping-pong</a:t>
            </a:r>
            <a:r>
              <a:rPr kumimoji="1" lang="en-US" altLang="ja-JP" dirty="0" smtClean="0"/>
              <a:t> benchmark</a:t>
            </a:r>
          </a:p>
          <a:p>
            <a:pPr lvl="1"/>
            <a:r>
              <a:rPr lang="en-US" altLang="ja-JP" dirty="0" smtClean="0"/>
              <a:t>NAS Parallel Benchmarks</a:t>
            </a:r>
          </a:p>
          <a:p>
            <a:r>
              <a:rPr kumimoji="1" lang="en-US" altLang="ja-JP" dirty="0" smtClean="0"/>
              <a:t>Evaluation Environment</a:t>
            </a:r>
          </a:p>
          <a:p>
            <a:pPr lvl="1"/>
            <a:r>
              <a:rPr lang="en-US" altLang="ja-JP" dirty="0" smtClean="0"/>
              <a:t>Intel Xeon X5670 2.93 GHz (6 cores) × 2 Sockets</a:t>
            </a:r>
            <a:endParaRPr kumimoji="1" lang="ja-JP" altLang="en-US" dirty="0"/>
          </a:p>
        </p:txBody>
      </p:sp>
    </p:spTree>
    <p:extLst>
      <p:ext uri="{BB962C8B-B14F-4D97-AF65-F5344CB8AC3E}">
        <p14:creationId xmlns:p14="http://schemas.microsoft.com/office/powerpoint/2010/main" val="4310318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909650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0505"/>
            <a:ext cx="8229600" cy="861396"/>
          </a:xfrm>
        </p:spPr>
        <p:txBody>
          <a:bodyPr/>
          <a:lstStyle/>
          <a:p>
            <a:r>
              <a:rPr kumimoji="1" lang="en-US" altLang="ja-JP" dirty="0" err="1" smtClean="0"/>
              <a:t>Xcalable</a:t>
            </a:r>
            <a:r>
              <a:rPr lang="en-US" altLang="ja-JP" dirty="0" err="1" smtClean="0"/>
              <a:t>MP</a:t>
            </a:r>
            <a:r>
              <a:rPr lang="en-US" altLang="ja-JP" dirty="0" smtClean="0"/>
              <a:t> </a:t>
            </a:r>
            <a:r>
              <a:rPr lang="en-US" altLang="ja-JP" dirty="0" err="1" smtClean="0"/>
              <a:t>Coarray</a:t>
            </a:r>
            <a:endParaRPr kumimoji="1" lang="ja-JP" altLang="en-US" dirty="0"/>
          </a:p>
        </p:txBody>
      </p:sp>
      <p:sp>
        <p:nvSpPr>
          <p:cNvPr id="5" name="テキスト ボックス 4"/>
          <p:cNvSpPr txBox="1"/>
          <p:nvPr/>
        </p:nvSpPr>
        <p:spPr>
          <a:xfrm>
            <a:off x="4397301" y="1653805"/>
            <a:ext cx="4667334" cy="4146057"/>
          </a:xfrm>
          <a:prstGeom prst="rect">
            <a:avLst/>
          </a:prstGeom>
          <a:noFill/>
          <a:ln>
            <a:solidFill>
              <a:schemeClr val="tx1"/>
            </a:solidFill>
          </a:ln>
        </p:spPr>
        <p:txBody>
          <a:bodyPr wrap="square" rtlCol="0">
            <a:noAutofit/>
          </a:bodyPr>
          <a:lstStyle/>
          <a:p>
            <a:r>
              <a:rPr lang="ja-JP" altLang="en-US" sz="1400" dirty="0" smtClean="0"/>
              <a:t>・・・</a:t>
            </a:r>
            <a:endParaRPr lang="en-US" altLang="ja-JP" sz="1400" dirty="0" smtClean="0"/>
          </a:p>
          <a:p>
            <a:r>
              <a:rPr lang="en-US" altLang="ja-JP" sz="1400" dirty="0" smtClean="0"/>
              <a:t>#</a:t>
            </a:r>
            <a:r>
              <a:rPr lang="en-US" altLang="ja-JP" sz="1400" dirty="0"/>
              <a:t>include &lt;</a:t>
            </a:r>
            <a:r>
              <a:rPr lang="en-US" altLang="ja-JP" sz="1400" dirty="0" err="1"/>
              <a:t>xmp.h</a:t>
            </a:r>
            <a:r>
              <a:rPr lang="en-US" altLang="ja-JP" sz="1400" dirty="0" smtClean="0"/>
              <a:t>&gt;</a:t>
            </a:r>
          </a:p>
          <a:p>
            <a:endParaRPr lang="en-US" altLang="ja-JP" sz="1400" dirty="0"/>
          </a:p>
          <a:p>
            <a:r>
              <a:rPr lang="en-US" altLang="ja-JP" sz="1400" dirty="0" smtClean="0"/>
              <a:t>char buff[BUFF_SIZE];</a:t>
            </a:r>
          </a:p>
          <a:p>
            <a:r>
              <a:rPr lang="en-US" altLang="ja-JP" sz="1400" dirty="0" smtClean="0"/>
              <a:t>char </a:t>
            </a:r>
            <a:r>
              <a:rPr lang="en-US" altLang="ja-JP" sz="1400" dirty="0" err="1" smtClean="0"/>
              <a:t>local_buff</a:t>
            </a:r>
            <a:r>
              <a:rPr lang="en-US" altLang="ja-JP" sz="1400" dirty="0" smtClean="0"/>
              <a:t>[BUFF_SIZE];</a:t>
            </a:r>
            <a:endParaRPr lang="en-US" altLang="ja-JP" sz="1400" dirty="0"/>
          </a:p>
          <a:p>
            <a:endParaRPr lang="en-US" altLang="ja-JP" sz="1400" dirty="0"/>
          </a:p>
          <a:p>
            <a:r>
              <a:rPr lang="en-US" altLang="ja-JP" sz="1400" dirty="0"/>
              <a:t>#pragma </a:t>
            </a:r>
            <a:r>
              <a:rPr lang="en-US" altLang="ja-JP" sz="1400" dirty="0" err="1"/>
              <a:t>xmp</a:t>
            </a:r>
            <a:r>
              <a:rPr lang="en-US" altLang="ja-JP" sz="1400" dirty="0"/>
              <a:t> nodes p(2)</a:t>
            </a:r>
          </a:p>
          <a:p>
            <a:r>
              <a:rPr lang="en-US" altLang="ja-JP" sz="1400" u="sng" dirty="0" smtClean="0">
                <a:uFill>
                  <a:solidFill>
                    <a:srgbClr val="FF0000"/>
                  </a:solidFill>
                </a:uFill>
              </a:rPr>
              <a:t>#</a:t>
            </a:r>
            <a:r>
              <a:rPr lang="en-US" altLang="ja-JP" sz="1400" u="sng" dirty="0">
                <a:uFill>
                  <a:solidFill>
                    <a:srgbClr val="FF0000"/>
                  </a:solidFill>
                </a:uFill>
              </a:rPr>
              <a:t>pragma </a:t>
            </a:r>
            <a:r>
              <a:rPr lang="en-US" altLang="ja-JP" sz="1400" u="sng" dirty="0" err="1">
                <a:uFill>
                  <a:solidFill>
                    <a:srgbClr val="FF0000"/>
                  </a:solidFill>
                </a:uFill>
              </a:rPr>
              <a:t>xmp</a:t>
            </a:r>
            <a:r>
              <a:rPr lang="en-US" altLang="ja-JP" sz="1400" u="sng" dirty="0">
                <a:uFill>
                  <a:solidFill>
                    <a:srgbClr val="FF0000"/>
                  </a:solidFill>
                </a:uFill>
              </a:rPr>
              <a:t> </a:t>
            </a:r>
            <a:r>
              <a:rPr lang="en-US" altLang="ja-JP" sz="1400" u="sng" dirty="0" err="1">
                <a:uFill>
                  <a:solidFill>
                    <a:srgbClr val="FF0000"/>
                  </a:solidFill>
                </a:uFill>
              </a:rPr>
              <a:t>coarray</a:t>
            </a:r>
            <a:r>
              <a:rPr lang="en-US" altLang="ja-JP" sz="1400" u="sng" dirty="0">
                <a:uFill>
                  <a:solidFill>
                    <a:srgbClr val="FF0000"/>
                  </a:solidFill>
                </a:uFill>
              </a:rPr>
              <a:t> </a:t>
            </a:r>
            <a:r>
              <a:rPr lang="en-US" altLang="ja-JP" sz="1400" u="sng" dirty="0" smtClean="0">
                <a:uFill>
                  <a:solidFill>
                    <a:srgbClr val="FF0000"/>
                  </a:solidFill>
                </a:uFill>
              </a:rPr>
              <a:t>buff:</a:t>
            </a:r>
            <a:r>
              <a:rPr lang="en-US" altLang="ja-JP" sz="1400" u="sng" dirty="0">
                <a:uFill>
                  <a:solidFill>
                    <a:srgbClr val="FF0000"/>
                  </a:solidFill>
                </a:uFill>
              </a:rPr>
              <a:t>[*</a:t>
            </a:r>
            <a:r>
              <a:rPr lang="en-US" altLang="ja-JP" sz="1400" u="sng" dirty="0" smtClean="0">
                <a:uFill>
                  <a:solidFill>
                    <a:srgbClr val="FF0000"/>
                  </a:solidFill>
                </a:uFill>
              </a:rPr>
              <a:t>]</a:t>
            </a:r>
          </a:p>
          <a:p>
            <a:endParaRPr kumimoji="1" lang="en-US" altLang="ja-JP" sz="1400" dirty="0"/>
          </a:p>
          <a:p>
            <a:r>
              <a:rPr lang="en-US" altLang="ja-JP" sz="1400" dirty="0" err="1" smtClean="0"/>
              <a:t>int</a:t>
            </a:r>
            <a:r>
              <a:rPr lang="en-US" altLang="ja-JP" sz="1400" dirty="0" smtClean="0"/>
              <a:t> main(</a:t>
            </a:r>
            <a:r>
              <a:rPr lang="en-US" altLang="ja-JP" sz="1400" dirty="0" err="1" smtClean="0"/>
              <a:t>argc</a:t>
            </a:r>
            <a:r>
              <a:rPr lang="en-US" altLang="ja-JP" sz="1400" dirty="0" smtClean="0"/>
              <a:t>, *</a:t>
            </a:r>
            <a:r>
              <a:rPr lang="en-US" altLang="ja-JP" sz="1400" dirty="0" err="1" smtClean="0"/>
              <a:t>argv</a:t>
            </a:r>
            <a:r>
              <a:rPr lang="en-US" altLang="ja-JP" sz="1400" dirty="0" smtClean="0"/>
              <a:t>[]) {</a:t>
            </a:r>
          </a:p>
          <a:p>
            <a:r>
              <a:rPr lang="en-US" altLang="ja-JP" sz="1400" dirty="0"/>
              <a:t>	</a:t>
            </a:r>
            <a:r>
              <a:rPr lang="en-US" altLang="ja-JP" sz="1400" dirty="0" err="1" smtClean="0"/>
              <a:t>int</a:t>
            </a:r>
            <a:r>
              <a:rPr lang="en-US" altLang="ja-JP" sz="1400" dirty="0" smtClean="0"/>
              <a:t> </a:t>
            </a:r>
            <a:r>
              <a:rPr lang="en-US" altLang="ja-JP" sz="1400" dirty="0" err="1" smtClean="0"/>
              <a:t>my_rank</a:t>
            </a:r>
            <a:r>
              <a:rPr lang="en-US" altLang="ja-JP" sz="1400" dirty="0" smtClean="0"/>
              <a:t>, </a:t>
            </a:r>
            <a:r>
              <a:rPr lang="en-US" altLang="ja-JP" sz="1400" dirty="0" err="1" smtClean="0"/>
              <a:t>dest_rank</a:t>
            </a:r>
            <a:r>
              <a:rPr lang="en-US" altLang="ja-JP" sz="1400" dirty="0" smtClean="0"/>
              <a:t>;</a:t>
            </a:r>
          </a:p>
          <a:p>
            <a:r>
              <a:rPr lang="en-US" altLang="ja-JP" sz="1400" dirty="0"/>
              <a:t>	</a:t>
            </a:r>
            <a:endParaRPr lang="en-US" altLang="ja-JP" sz="1400" dirty="0" smtClean="0"/>
          </a:p>
          <a:p>
            <a:r>
              <a:rPr lang="en-US" altLang="ja-JP" sz="1400" dirty="0"/>
              <a:t>	</a:t>
            </a:r>
            <a:r>
              <a:rPr lang="en-US" altLang="ja-JP" sz="1400" dirty="0" err="1" smtClean="0"/>
              <a:t>my_rank</a:t>
            </a:r>
            <a:r>
              <a:rPr lang="en-US" altLang="ja-JP" sz="1400" dirty="0" smtClean="0"/>
              <a:t> = </a:t>
            </a:r>
            <a:r>
              <a:rPr lang="en-US" altLang="ja-JP" sz="1400" dirty="0" err="1" smtClean="0"/>
              <a:t>xmp_node_num</a:t>
            </a:r>
            <a:r>
              <a:rPr lang="en-US" altLang="ja-JP" sz="1400" dirty="0" smtClean="0"/>
              <a:t>();</a:t>
            </a:r>
          </a:p>
          <a:p>
            <a:r>
              <a:rPr lang="en-US" altLang="ja-JP" sz="1400" dirty="0"/>
              <a:t>	</a:t>
            </a:r>
            <a:r>
              <a:rPr lang="en-US" altLang="ja-JP" sz="1400" dirty="0" err="1" smtClean="0"/>
              <a:t>dest_rank</a:t>
            </a:r>
            <a:r>
              <a:rPr lang="en-US" altLang="ja-JP" sz="1400" dirty="0" smtClean="0"/>
              <a:t> = 1 – </a:t>
            </a:r>
            <a:r>
              <a:rPr lang="en-US" altLang="ja-JP" sz="1400" dirty="0" err="1" smtClean="0"/>
              <a:t>my_rank</a:t>
            </a:r>
            <a:r>
              <a:rPr lang="en-US" altLang="ja-JP" sz="1400" dirty="0" smtClean="0"/>
              <a:t>;</a:t>
            </a:r>
          </a:p>
          <a:p>
            <a:endParaRPr lang="en-US" altLang="ja-JP" sz="1400" dirty="0"/>
          </a:p>
          <a:p>
            <a:r>
              <a:rPr lang="en-US" altLang="ja-JP" sz="1400" dirty="0" smtClean="0"/>
              <a:t>	</a:t>
            </a:r>
            <a:r>
              <a:rPr lang="en-US" altLang="ja-JP" sz="1400" dirty="0" err="1" smtClean="0"/>
              <a:t>local_buff</a:t>
            </a:r>
            <a:r>
              <a:rPr lang="en-US" altLang="ja-JP" sz="1400" dirty="0" smtClean="0"/>
              <a:t>[0:BUFF_SIZE] = buff[0:BUFF_SIZE]</a:t>
            </a:r>
            <a:r>
              <a:rPr lang="en-US" altLang="ja-JP" sz="1400" u="sng" dirty="0" smtClean="0">
                <a:uFill>
                  <a:solidFill>
                    <a:srgbClr val="FF0000"/>
                  </a:solidFill>
                </a:uFill>
              </a:rPr>
              <a:t>:[</a:t>
            </a:r>
            <a:r>
              <a:rPr lang="en-US" altLang="ja-JP" sz="1400" u="sng" dirty="0" err="1" smtClean="0">
                <a:uFill>
                  <a:solidFill>
                    <a:srgbClr val="FF0000"/>
                  </a:solidFill>
                </a:uFill>
              </a:rPr>
              <a:t>dest_rank</a:t>
            </a:r>
            <a:r>
              <a:rPr lang="en-US" altLang="ja-JP" sz="1400" u="sng" dirty="0" smtClean="0">
                <a:uFill>
                  <a:solidFill>
                    <a:srgbClr val="FF0000"/>
                  </a:solidFill>
                </a:uFill>
              </a:rPr>
              <a:t>]</a:t>
            </a:r>
            <a:r>
              <a:rPr lang="en-US" altLang="ja-JP" sz="1400" dirty="0" smtClean="0"/>
              <a:t>; </a:t>
            </a:r>
          </a:p>
          <a:p>
            <a:endParaRPr lang="en-US" altLang="ja-JP" sz="1400" dirty="0"/>
          </a:p>
          <a:p>
            <a:r>
              <a:rPr lang="en-US" altLang="ja-JP" sz="1400" dirty="0" smtClean="0"/>
              <a:t>	return 0;</a:t>
            </a:r>
          </a:p>
          <a:p>
            <a:r>
              <a:rPr lang="en-US" altLang="ja-JP" sz="1400" dirty="0"/>
              <a:t>}</a:t>
            </a:r>
            <a:endParaRPr lang="en-US" altLang="ja-JP" sz="1400" dirty="0" smtClean="0"/>
          </a:p>
        </p:txBody>
      </p:sp>
      <p:sp>
        <p:nvSpPr>
          <p:cNvPr id="6" name="コンテンツ プレースホルダー 2"/>
          <p:cNvSpPr>
            <a:spLocks noGrp="1"/>
          </p:cNvSpPr>
          <p:nvPr>
            <p:ph idx="1"/>
          </p:nvPr>
        </p:nvSpPr>
        <p:spPr>
          <a:xfrm>
            <a:off x="142319" y="1314386"/>
            <a:ext cx="4254982" cy="5406872"/>
          </a:xfrm>
        </p:spPr>
        <p:txBody>
          <a:bodyPr>
            <a:normAutofit fontScale="92500"/>
          </a:bodyPr>
          <a:lstStyle/>
          <a:p>
            <a:r>
              <a:rPr kumimoji="1" lang="en-US" altLang="ja-JP" sz="3000" dirty="0" err="1" smtClean="0"/>
              <a:t>Coarray</a:t>
            </a:r>
            <a:r>
              <a:rPr kumimoji="1" lang="en-US" altLang="ja-JP" sz="3000" dirty="0" smtClean="0"/>
              <a:t> is declared by </a:t>
            </a:r>
            <a:r>
              <a:rPr kumimoji="1" lang="en-US" altLang="ja-JP" sz="3000" dirty="0" err="1" smtClean="0">
                <a:latin typeface="Courier New"/>
                <a:cs typeface="Courier New"/>
              </a:rPr>
              <a:t>xmp</a:t>
            </a:r>
            <a:r>
              <a:rPr kumimoji="1" lang="en-US" altLang="ja-JP" sz="3000" dirty="0" smtClean="0">
                <a:latin typeface="Courier New"/>
                <a:cs typeface="Courier New"/>
              </a:rPr>
              <a:t> </a:t>
            </a:r>
            <a:r>
              <a:rPr kumimoji="1" lang="en-US" altLang="ja-JP" sz="3000" dirty="0" err="1" smtClean="0">
                <a:latin typeface="Courier New"/>
                <a:cs typeface="Courier New"/>
              </a:rPr>
              <a:t>coarray</a:t>
            </a:r>
            <a:r>
              <a:rPr lang="en-US" altLang="ja-JP" sz="3000" dirty="0" smtClean="0"/>
              <a:t> </a:t>
            </a:r>
            <a:r>
              <a:rPr kumimoji="1" lang="en-US" altLang="ja-JP" sz="3000" dirty="0" smtClean="0"/>
              <a:t>pragma</a:t>
            </a:r>
          </a:p>
          <a:p>
            <a:r>
              <a:rPr lang="en-US" altLang="ja-JP" sz="3000" dirty="0"/>
              <a:t>T</a:t>
            </a:r>
            <a:r>
              <a:rPr kumimoji="1" lang="en-US" altLang="ja-JP" sz="3000" dirty="0" smtClean="0"/>
              <a:t>he remote </a:t>
            </a:r>
            <a:r>
              <a:rPr kumimoji="1" lang="en-US" altLang="ja-JP" sz="3000" dirty="0" err="1" smtClean="0"/>
              <a:t>coarray</a:t>
            </a:r>
            <a:r>
              <a:rPr kumimoji="1" lang="en-US" altLang="ja-JP" sz="3000" dirty="0" smtClean="0"/>
              <a:t> is represented as the array expression attached </a:t>
            </a:r>
            <a:r>
              <a:rPr lang="en-US" altLang="ja-JP" sz="3000" dirty="0">
                <a:latin typeface="Courier New"/>
                <a:cs typeface="Courier New"/>
              </a:rPr>
              <a:t/>
            </a:r>
            <a:br>
              <a:rPr lang="en-US" altLang="ja-JP" sz="3000" dirty="0">
                <a:latin typeface="Courier New"/>
                <a:cs typeface="Courier New"/>
              </a:rPr>
            </a:br>
            <a:r>
              <a:rPr kumimoji="1" lang="en-US" altLang="ja-JP" sz="3000" dirty="0" smtClean="0">
                <a:latin typeface="Courier New"/>
                <a:cs typeface="Courier New"/>
              </a:rPr>
              <a:t>:[</a:t>
            </a:r>
            <a:r>
              <a:rPr kumimoji="1" lang="en-US" altLang="ja-JP" sz="3000" dirty="0" err="1" smtClean="0">
                <a:latin typeface="Courier New"/>
                <a:cs typeface="Courier New"/>
              </a:rPr>
              <a:t>dest_node</a:t>
            </a:r>
            <a:r>
              <a:rPr kumimoji="1" lang="en-US" altLang="ja-JP" sz="3000" dirty="0" smtClean="0">
                <a:latin typeface="Courier New"/>
                <a:cs typeface="Courier New"/>
              </a:rPr>
              <a:t>] </a:t>
            </a:r>
            <a:r>
              <a:rPr kumimoji="1" lang="en-US" altLang="ja-JP" sz="3000" dirty="0" smtClean="0"/>
              <a:t>qualifier </a:t>
            </a:r>
          </a:p>
          <a:p>
            <a:r>
              <a:rPr kumimoji="1" lang="en-US" altLang="ja-JP" sz="3000" dirty="0" smtClean="0"/>
              <a:t>Intra-node communication takes place when accessing the remote </a:t>
            </a:r>
            <a:r>
              <a:rPr kumimoji="1" lang="en-US" altLang="ja-JP" sz="3000" dirty="0" err="1" smtClean="0"/>
              <a:t>coarray</a:t>
            </a:r>
            <a:r>
              <a:rPr kumimoji="1" lang="en-US" altLang="ja-JP" sz="3000" dirty="0" smtClean="0"/>
              <a:t> located on the intra-node process</a:t>
            </a:r>
            <a:endParaRPr kumimoji="1" lang="ja-JP" altLang="en-US" sz="3000" dirty="0"/>
          </a:p>
        </p:txBody>
      </p:sp>
      <p:sp>
        <p:nvSpPr>
          <p:cNvPr id="3" name="テキスト ボックス 2"/>
          <p:cNvSpPr txBox="1"/>
          <p:nvPr/>
        </p:nvSpPr>
        <p:spPr>
          <a:xfrm>
            <a:off x="4882637" y="5794801"/>
            <a:ext cx="3903633" cy="369332"/>
          </a:xfrm>
          <a:prstGeom prst="rect">
            <a:avLst/>
          </a:prstGeom>
          <a:noFill/>
        </p:spPr>
        <p:txBody>
          <a:bodyPr wrap="none" rtlCol="0">
            <a:spAutoFit/>
          </a:bodyPr>
          <a:lstStyle/>
          <a:p>
            <a:r>
              <a:rPr kumimoji="1" lang="en-US" altLang="ja-JP" dirty="0" smtClean="0"/>
              <a:t>Sample code of the </a:t>
            </a:r>
            <a:r>
              <a:rPr kumimoji="1" lang="en-US" altLang="ja-JP" dirty="0" err="1" smtClean="0"/>
              <a:t>XcalableMP</a:t>
            </a:r>
            <a:r>
              <a:rPr kumimoji="1" lang="en-US" altLang="ja-JP" dirty="0" smtClean="0"/>
              <a:t> </a:t>
            </a:r>
            <a:r>
              <a:rPr kumimoji="1" lang="en-US" altLang="ja-JP" dirty="0" err="1" smtClean="0"/>
              <a:t>coarray</a:t>
            </a:r>
            <a:endParaRPr kumimoji="1" lang="ja-JP" altLang="en-US" dirty="0"/>
          </a:p>
        </p:txBody>
      </p:sp>
    </p:spTree>
    <p:extLst>
      <p:ext uri="{BB962C8B-B14F-4D97-AF65-F5344CB8AC3E}">
        <p14:creationId xmlns:p14="http://schemas.microsoft.com/office/powerpoint/2010/main" val="18012530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Modification to the Implementation of the </a:t>
            </a:r>
            <a:r>
              <a:rPr kumimoji="1" lang="en-US" altLang="ja-JP" dirty="0" err="1" smtClean="0"/>
              <a:t>XcalableMP</a:t>
            </a:r>
            <a:r>
              <a:rPr kumimoji="1" lang="en-US" altLang="ja-JP" dirty="0" smtClean="0"/>
              <a:t> </a:t>
            </a:r>
            <a:r>
              <a:rPr kumimoji="1" lang="en-US" altLang="ja-JP" dirty="0" err="1" smtClean="0"/>
              <a:t>Coarray</a:t>
            </a:r>
            <a:endParaRPr kumimoji="1" lang="ja-JP" altLang="en-US" dirty="0"/>
          </a:p>
        </p:txBody>
      </p:sp>
      <p:sp>
        <p:nvSpPr>
          <p:cNvPr id="3" name="コンテンツ プレースホルダー 2"/>
          <p:cNvSpPr>
            <a:spLocks noGrp="1"/>
          </p:cNvSpPr>
          <p:nvPr>
            <p:ph idx="1"/>
          </p:nvPr>
        </p:nvSpPr>
        <p:spPr>
          <a:xfrm>
            <a:off x="218951" y="1600200"/>
            <a:ext cx="8681463" cy="5102516"/>
          </a:xfrm>
        </p:spPr>
        <p:txBody>
          <a:bodyPr>
            <a:normAutofit fontScale="92500"/>
          </a:bodyPr>
          <a:lstStyle/>
          <a:p>
            <a:r>
              <a:rPr kumimoji="1" lang="en-US" altLang="ja-JP" dirty="0" err="1" smtClean="0"/>
              <a:t>XcalableMP</a:t>
            </a:r>
            <a:r>
              <a:rPr kumimoji="1" lang="en-US" altLang="ja-JP" dirty="0" smtClean="0"/>
              <a:t> </a:t>
            </a:r>
            <a:r>
              <a:rPr lang="en-US" altLang="ja-JP" dirty="0" err="1" smtClean="0"/>
              <a:t>coarray</a:t>
            </a:r>
            <a:r>
              <a:rPr lang="en-US" altLang="ja-JP" dirty="0" smtClean="0"/>
              <a:t> </a:t>
            </a:r>
            <a:r>
              <a:rPr kumimoji="1" lang="en-US" altLang="ja-JP" dirty="0" smtClean="0"/>
              <a:t>utilizes </a:t>
            </a:r>
            <a:r>
              <a:rPr kumimoji="1" lang="en-US" altLang="ja-JP" dirty="0" err="1" smtClean="0"/>
              <a:t>GASNet</a:t>
            </a:r>
            <a:r>
              <a:rPr kumimoji="1" lang="en-US" altLang="ja-JP" dirty="0" smtClean="0"/>
              <a:t> </a:t>
            </a:r>
            <a:r>
              <a:rPr lang="en-US" altLang="ja-JP" dirty="0" smtClean="0"/>
              <a:t>PUT/GET operations for the intra-node communication</a:t>
            </a:r>
          </a:p>
          <a:p>
            <a:pPr lvl="1"/>
            <a:r>
              <a:rPr kumimoji="1" lang="en-US" altLang="ja-JP" dirty="0" err="1" smtClean="0"/>
              <a:t>GASNet</a:t>
            </a:r>
            <a:r>
              <a:rPr kumimoji="1" lang="en-US" altLang="ja-JP" dirty="0" smtClean="0"/>
              <a:t> can employ two </a:t>
            </a:r>
            <a:r>
              <a:rPr lang="en-US" altLang="ja-JP" dirty="0" smtClean="0"/>
              <a:t>schemes as mentioned before</a:t>
            </a:r>
          </a:p>
          <a:p>
            <a:pPr lvl="2"/>
            <a:r>
              <a:rPr lang="en-US" altLang="ja-JP" dirty="0" err="1" smtClean="0"/>
              <a:t>GASNet</a:t>
            </a:r>
            <a:r>
              <a:rPr lang="en-US" altLang="ja-JP" dirty="0" smtClean="0"/>
              <a:t>-AM</a:t>
            </a:r>
            <a:r>
              <a:rPr lang="en-US" altLang="ja-JP" dirty="0"/>
              <a:t> </a:t>
            </a:r>
            <a:r>
              <a:rPr lang="en-US" altLang="ja-JP" dirty="0" smtClean="0"/>
              <a:t>       </a:t>
            </a:r>
            <a:r>
              <a:rPr lang="ja-JP" altLang="en-US" dirty="0" smtClean="0"/>
              <a:t>：　</a:t>
            </a:r>
            <a:r>
              <a:rPr lang="en-US" altLang="ja-JP" dirty="0" smtClean="0"/>
              <a:t>“M</a:t>
            </a:r>
            <a:r>
              <a:rPr kumimoji="1" lang="en-US" altLang="ja-JP" dirty="0" smtClean="0"/>
              <a:t>emory copy via shared memory”</a:t>
            </a:r>
          </a:p>
          <a:p>
            <a:pPr lvl="2"/>
            <a:r>
              <a:rPr lang="en-US" altLang="ja-JP" dirty="0" smtClean="0"/>
              <a:t>GASNET-</a:t>
            </a:r>
            <a:r>
              <a:rPr lang="en-US" altLang="ja-JP" dirty="0" err="1" smtClean="0"/>
              <a:t>Shmem</a:t>
            </a:r>
            <a:r>
              <a:rPr lang="ja-JP" altLang="en-US" dirty="0" smtClean="0"/>
              <a:t>：　</a:t>
            </a:r>
            <a:r>
              <a:rPr lang="en-US" altLang="ja-JP" dirty="0" smtClean="0"/>
              <a:t>“Shared memory mapping”</a:t>
            </a:r>
          </a:p>
          <a:p>
            <a:r>
              <a:rPr kumimoji="1" lang="en-US" altLang="ja-JP" dirty="0" smtClean="0"/>
              <a:t>Implementation of the </a:t>
            </a:r>
            <a:r>
              <a:rPr kumimoji="1" lang="en-US" altLang="ja-JP" dirty="0" err="1" smtClean="0"/>
              <a:t>XcalableMP</a:t>
            </a:r>
            <a:r>
              <a:rPr kumimoji="1" lang="en-US" altLang="ja-JP" dirty="0" smtClean="0"/>
              <a:t> </a:t>
            </a:r>
            <a:r>
              <a:rPr kumimoji="1" lang="en-US" altLang="ja-JP" dirty="0" err="1" smtClean="0"/>
              <a:t>coarray</a:t>
            </a:r>
            <a:r>
              <a:rPr kumimoji="1" lang="en-US" altLang="ja-JP" dirty="0" smtClean="0"/>
              <a:t> is modified to utilize PVAS intra-node communication</a:t>
            </a:r>
          </a:p>
          <a:p>
            <a:pPr lvl="1"/>
            <a:r>
              <a:rPr lang="en-US" altLang="ja-JP" dirty="0" smtClean="0"/>
              <a:t>Each process writes the address of the local </a:t>
            </a:r>
            <a:r>
              <a:rPr lang="en-US" altLang="ja-JP" dirty="0" err="1" smtClean="0"/>
              <a:t>coarray</a:t>
            </a:r>
            <a:r>
              <a:rPr lang="en-US" altLang="ja-JP" dirty="0" smtClean="0"/>
              <a:t> in its own export segment</a:t>
            </a:r>
            <a:endParaRPr lang="en-US" altLang="ja-JP" dirty="0"/>
          </a:p>
          <a:p>
            <a:pPr lvl="1"/>
            <a:r>
              <a:rPr lang="en-US" altLang="ja-JP" dirty="0" smtClean="0"/>
              <a:t>Processes access the remote </a:t>
            </a:r>
            <a:r>
              <a:rPr lang="en-US" altLang="ja-JP" dirty="0" err="1" smtClean="0"/>
              <a:t>coarray</a:t>
            </a:r>
            <a:r>
              <a:rPr lang="en-US" altLang="ja-JP" dirty="0" smtClean="0"/>
              <a:t> confirming the address written in export segment of destination process</a:t>
            </a:r>
          </a:p>
        </p:txBody>
      </p:sp>
    </p:spTree>
    <p:extLst>
      <p:ext uri="{BB962C8B-B14F-4D97-AF65-F5344CB8AC3E}">
        <p14:creationId xmlns:p14="http://schemas.microsoft.com/office/powerpoint/2010/main" val="25692422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497"/>
            <a:ext cx="8229600" cy="690879"/>
          </a:xfrm>
        </p:spPr>
        <p:txBody>
          <a:bodyPr>
            <a:normAutofit fontScale="90000"/>
          </a:bodyPr>
          <a:lstStyle/>
          <a:p>
            <a:r>
              <a:rPr lang="en-US" altLang="ja-JP" dirty="0" err="1" smtClean="0"/>
              <a:t>Ping-pong</a:t>
            </a:r>
            <a:r>
              <a:rPr lang="en-US" altLang="ja-JP" dirty="0" smtClean="0"/>
              <a:t> Communication</a:t>
            </a:r>
            <a:endParaRPr kumimoji="1" lang="ja-JP" altLang="en-US" dirty="0"/>
          </a:p>
        </p:txBody>
      </p:sp>
      <p:sp>
        <p:nvSpPr>
          <p:cNvPr id="3" name="コンテンツ プレースホルダー 2"/>
          <p:cNvSpPr>
            <a:spLocks noGrp="1"/>
          </p:cNvSpPr>
          <p:nvPr>
            <p:ph idx="1"/>
          </p:nvPr>
        </p:nvSpPr>
        <p:spPr>
          <a:xfrm>
            <a:off x="231757" y="789967"/>
            <a:ext cx="4910412" cy="5810771"/>
          </a:xfrm>
        </p:spPr>
        <p:txBody>
          <a:bodyPr>
            <a:normAutofit fontScale="92500" lnSpcReduction="20000"/>
          </a:bodyPr>
          <a:lstStyle/>
          <a:p>
            <a:r>
              <a:rPr kumimoji="1" lang="en-US" altLang="ja-JP" dirty="0" smtClean="0"/>
              <a:t>Measured Communication</a:t>
            </a:r>
          </a:p>
          <a:p>
            <a:pPr lvl="1"/>
            <a:r>
              <a:rPr lang="en-US" altLang="ja-JP" dirty="0" smtClean="0"/>
              <a:t>A p</a:t>
            </a:r>
            <a:r>
              <a:rPr kumimoji="1" lang="en-US" altLang="ja-JP" dirty="0" smtClean="0"/>
              <a:t>air of process write data to the remote </a:t>
            </a:r>
            <a:r>
              <a:rPr kumimoji="1" lang="en-US" altLang="ja-JP" dirty="0" err="1" smtClean="0"/>
              <a:t>coarrays</a:t>
            </a:r>
            <a:r>
              <a:rPr kumimoji="1" lang="en-US" altLang="ja-JP" dirty="0" smtClean="0"/>
              <a:t> with each other according to the </a:t>
            </a:r>
            <a:r>
              <a:rPr kumimoji="1" lang="en-US" altLang="ja-JP" dirty="0" err="1" smtClean="0"/>
              <a:t>ping-pong</a:t>
            </a:r>
            <a:r>
              <a:rPr kumimoji="1" lang="en-US" altLang="ja-JP" dirty="0" smtClean="0"/>
              <a:t> protocol</a:t>
            </a:r>
          </a:p>
          <a:p>
            <a:r>
              <a:rPr kumimoji="1" lang="en-US" altLang="ja-JP" dirty="0" smtClean="0"/>
              <a:t>Performance </a:t>
            </a:r>
            <a:r>
              <a:rPr lang="en-US" altLang="ja-JP" dirty="0" smtClean="0"/>
              <a:t>was measured with these intra-node communications</a:t>
            </a:r>
          </a:p>
          <a:p>
            <a:pPr lvl="1"/>
            <a:r>
              <a:rPr lang="en-US" altLang="ja-JP" dirty="0" err="1" smtClean="0"/>
              <a:t>GASNet</a:t>
            </a:r>
            <a:r>
              <a:rPr lang="en-US" altLang="ja-JP" dirty="0" smtClean="0"/>
              <a:t>-AM</a:t>
            </a:r>
          </a:p>
          <a:p>
            <a:pPr lvl="1"/>
            <a:r>
              <a:rPr lang="en-US" altLang="ja-JP" dirty="0" err="1" smtClean="0"/>
              <a:t>GASNet-</a:t>
            </a:r>
            <a:r>
              <a:rPr lang="en-US" altLang="ja-JP" dirty="0" err="1" smtClean="0"/>
              <a:t>Shmem</a:t>
            </a:r>
            <a:endParaRPr lang="en-US" altLang="ja-JP" dirty="0" smtClean="0"/>
          </a:p>
          <a:p>
            <a:pPr lvl="1"/>
            <a:r>
              <a:rPr lang="en-US" altLang="ja-JP" dirty="0" smtClean="0"/>
              <a:t>PVAS</a:t>
            </a:r>
            <a:endParaRPr lang="en-US" altLang="ja-JP" dirty="0" smtClean="0"/>
          </a:p>
          <a:p>
            <a:r>
              <a:rPr lang="en-US" altLang="ja-JP" dirty="0" smtClean="0"/>
              <a:t>The performance of </a:t>
            </a:r>
            <a:r>
              <a:rPr kumimoji="1" lang="en-US" altLang="ja-JP" dirty="0" smtClean="0"/>
              <a:t>PVAS was comparable with </a:t>
            </a:r>
            <a:r>
              <a:rPr kumimoji="1" lang="en-US" altLang="ja-JP" dirty="0" err="1" smtClean="0"/>
              <a:t>GASNet-Shmem</a:t>
            </a:r>
            <a:endParaRPr kumimoji="1" lang="ja-JP" altLang="en-US" dirty="0"/>
          </a:p>
        </p:txBody>
      </p:sp>
      <p:pic>
        <p:nvPicPr>
          <p:cNvPr id="4" name="図 3" descr="bandwidth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169" y="3634416"/>
            <a:ext cx="3909598" cy="3241627"/>
          </a:xfrm>
          <a:prstGeom prst="rect">
            <a:avLst/>
          </a:prstGeom>
        </p:spPr>
      </p:pic>
      <p:pic>
        <p:nvPicPr>
          <p:cNvPr id="5" name="図 4" descr="latency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69" y="596528"/>
            <a:ext cx="3875323" cy="3321705"/>
          </a:xfrm>
          <a:prstGeom prst="rect">
            <a:avLst/>
          </a:prstGeom>
        </p:spPr>
      </p:pic>
    </p:spTree>
    <p:extLst>
      <p:ext uri="{BB962C8B-B14F-4D97-AF65-F5344CB8AC3E}">
        <p14:creationId xmlns:p14="http://schemas.microsoft.com/office/powerpoint/2010/main" val="23654651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9125"/>
            <a:ext cx="8229600" cy="545815"/>
          </a:xfrm>
        </p:spPr>
        <p:txBody>
          <a:bodyPr>
            <a:normAutofit fontScale="90000"/>
          </a:bodyPr>
          <a:lstStyle/>
          <a:p>
            <a:r>
              <a:rPr kumimoji="1" lang="en-US" altLang="ja-JP" dirty="0" smtClean="0"/>
              <a:t>NAS Paralle</a:t>
            </a:r>
            <a:r>
              <a:rPr lang="en-US" altLang="ja-JP" dirty="0" smtClean="0"/>
              <a:t>l Benchmarks</a:t>
            </a:r>
            <a:endParaRPr kumimoji="1" lang="ja-JP" altLang="en-US" dirty="0"/>
          </a:p>
        </p:txBody>
      </p:sp>
      <p:sp>
        <p:nvSpPr>
          <p:cNvPr id="3" name="コンテンツ プレースホルダー 2"/>
          <p:cNvSpPr>
            <a:spLocks noGrp="1"/>
          </p:cNvSpPr>
          <p:nvPr>
            <p:ph idx="1"/>
          </p:nvPr>
        </p:nvSpPr>
        <p:spPr>
          <a:xfrm>
            <a:off x="315190" y="772827"/>
            <a:ext cx="8524010" cy="973437"/>
          </a:xfrm>
        </p:spPr>
        <p:txBody>
          <a:bodyPr>
            <a:normAutofit fontScale="55000" lnSpcReduction="20000"/>
          </a:bodyPr>
          <a:lstStyle/>
          <a:p>
            <a:r>
              <a:rPr kumimoji="1" lang="en-US" altLang="ja-JP" dirty="0" smtClean="0"/>
              <a:t>The performance of the NAS Parallel Benchmarks implemented by the </a:t>
            </a:r>
            <a:r>
              <a:rPr kumimoji="1" lang="en-US" altLang="ja-JP" dirty="0" err="1" smtClean="0"/>
              <a:t>Xcalable</a:t>
            </a:r>
            <a:r>
              <a:rPr lang="en-US" altLang="ja-JP" dirty="0" err="1" smtClean="0"/>
              <a:t>MP</a:t>
            </a:r>
            <a:r>
              <a:rPr lang="en-US" altLang="ja-JP" dirty="0" smtClean="0"/>
              <a:t> </a:t>
            </a:r>
            <a:r>
              <a:rPr lang="en-US" altLang="ja-JP" dirty="0" err="1" smtClean="0"/>
              <a:t>coarray</a:t>
            </a:r>
            <a:r>
              <a:rPr lang="en-US" altLang="ja-JP" dirty="0" smtClean="0"/>
              <a:t> was measured</a:t>
            </a:r>
          </a:p>
          <a:p>
            <a:r>
              <a:rPr kumimoji="1" lang="en-US" altLang="ja-JP" dirty="0" smtClean="0"/>
              <a:t>Conjugate gradient (CG) and integer sor</a:t>
            </a:r>
            <a:r>
              <a:rPr lang="en-US" altLang="ja-JP" dirty="0" smtClean="0"/>
              <a:t>t (IS) benchmarks are performed (NP=8)</a:t>
            </a:r>
            <a:endParaRPr kumimoji="1" lang="ja-JP" altLang="en-US" dirty="0"/>
          </a:p>
        </p:txBody>
      </p:sp>
      <p:sp>
        <p:nvSpPr>
          <p:cNvPr id="4" name="コンテンツ プレースホルダー 2"/>
          <p:cNvSpPr txBox="1">
            <a:spLocks/>
          </p:cNvSpPr>
          <p:nvPr/>
        </p:nvSpPr>
        <p:spPr>
          <a:xfrm>
            <a:off x="457200" y="6195468"/>
            <a:ext cx="8382000" cy="4662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000" dirty="0" smtClean="0"/>
              <a:t>The performance of PVAS was comparable with </a:t>
            </a:r>
            <a:r>
              <a:rPr lang="en-US" altLang="ja-JP" sz="2000" dirty="0" err="1" smtClean="0"/>
              <a:t>GASNet-Shmem</a:t>
            </a:r>
            <a:endParaRPr lang="ja-JP" altLang="en-US" sz="2000" dirty="0"/>
          </a:p>
        </p:txBody>
      </p:sp>
      <p:pic>
        <p:nvPicPr>
          <p:cNvPr id="11" name="図 10" descr="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040" y="3937766"/>
            <a:ext cx="2472254" cy="2005516"/>
          </a:xfrm>
          <a:prstGeom prst="rect">
            <a:avLst/>
          </a:prstGeom>
        </p:spPr>
      </p:pic>
      <p:pic>
        <p:nvPicPr>
          <p:cNvPr id="12" name="図 11" descr="C.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294" y="3937766"/>
            <a:ext cx="3407482" cy="2006547"/>
          </a:xfrm>
          <a:prstGeom prst="rect">
            <a:avLst/>
          </a:prstGeom>
        </p:spPr>
      </p:pic>
      <p:pic>
        <p:nvPicPr>
          <p:cNvPr id="13" name="図 12" descr="A.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68" y="3928146"/>
            <a:ext cx="2542735" cy="2015136"/>
          </a:xfrm>
          <a:prstGeom prst="rect">
            <a:avLst/>
          </a:prstGeom>
        </p:spPr>
      </p:pic>
      <p:pic>
        <p:nvPicPr>
          <p:cNvPr id="14" name="図 13" descr="A.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568" y="1718640"/>
            <a:ext cx="2542735" cy="2015136"/>
          </a:xfrm>
          <a:prstGeom prst="rect">
            <a:avLst/>
          </a:prstGeom>
        </p:spPr>
      </p:pic>
      <p:pic>
        <p:nvPicPr>
          <p:cNvPr id="15" name="図 14" descr="B.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4040" y="1718640"/>
            <a:ext cx="2472254" cy="2023422"/>
          </a:xfrm>
          <a:prstGeom prst="rect">
            <a:avLst/>
          </a:prstGeom>
        </p:spPr>
      </p:pic>
      <p:pic>
        <p:nvPicPr>
          <p:cNvPr id="16" name="図 15" descr="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620" y="1718640"/>
            <a:ext cx="3400084" cy="2015136"/>
          </a:xfrm>
          <a:prstGeom prst="rect">
            <a:avLst/>
          </a:prstGeom>
        </p:spPr>
      </p:pic>
      <p:sp>
        <p:nvSpPr>
          <p:cNvPr id="5" name="テキスト ボックス 4"/>
          <p:cNvSpPr txBox="1"/>
          <p:nvPr/>
        </p:nvSpPr>
        <p:spPr>
          <a:xfrm>
            <a:off x="3796907" y="3651356"/>
            <a:ext cx="1103036" cy="276999"/>
          </a:xfrm>
          <a:prstGeom prst="rect">
            <a:avLst/>
          </a:prstGeom>
          <a:noFill/>
        </p:spPr>
        <p:txBody>
          <a:bodyPr wrap="none" rtlCol="0">
            <a:spAutoFit/>
          </a:bodyPr>
          <a:lstStyle/>
          <a:p>
            <a:r>
              <a:rPr kumimoji="1" lang="en-US" altLang="ja-JP" sz="1200" dirty="0" smtClean="0"/>
              <a:t>CG benchmark</a:t>
            </a:r>
            <a:endParaRPr kumimoji="1" lang="ja-JP" altLang="en-US" sz="1200" dirty="0"/>
          </a:p>
        </p:txBody>
      </p:sp>
      <p:sp>
        <p:nvSpPr>
          <p:cNvPr id="17" name="テキスト ボックス 16"/>
          <p:cNvSpPr txBox="1"/>
          <p:nvPr/>
        </p:nvSpPr>
        <p:spPr>
          <a:xfrm>
            <a:off x="3866562" y="5947727"/>
            <a:ext cx="1033381" cy="276999"/>
          </a:xfrm>
          <a:prstGeom prst="rect">
            <a:avLst/>
          </a:prstGeom>
          <a:noFill/>
        </p:spPr>
        <p:txBody>
          <a:bodyPr wrap="none" rtlCol="0">
            <a:spAutoFit/>
          </a:bodyPr>
          <a:lstStyle/>
          <a:p>
            <a:r>
              <a:rPr lang="en-US" altLang="ja-JP" sz="1200" dirty="0" smtClean="0"/>
              <a:t>IS</a:t>
            </a:r>
            <a:r>
              <a:rPr kumimoji="1" lang="en-US" altLang="ja-JP" sz="1200" dirty="0" smtClean="0"/>
              <a:t> benchmark</a:t>
            </a:r>
            <a:endParaRPr kumimoji="1" lang="ja-JP" altLang="en-US" sz="1200" dirty="0"/>
          </a:p>
        </p:txBody>
      </p:sp>
    </p:spTree>
    <p:extLst>
      <p:ext uri="{BB962C8B-B14F-4D97-AF65-F5344CB8AC3E}">
        <p14:creationId xmlns:p14="http://schemas.microsoft.com/office/powerpoint/2010/main" val="6887203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Evaluation Result</a:t>
            </a:r>
            <a:endParaRPr kumimoji="1" lang="ja-JP" altLang="en-US" dirty="0"/>
          </a:p>
        </p:txBody>
      </p:sp>
      <p:sp>
        <p:nvSpPr>
          <p:cNvPr id="3" name="コンテンツ プレースホルダー 2"/>
          <p:cNvSpPr>
            <a:spLocks noGrp="1"/>
          </p:cNvSpPr>
          <p:nvPr>
            <p:ph idx="1"/>
          </p:nvPr>
        </p:nvSpPr>
        <p:spPr>
          <a:xfrm>
            <a:off x="457200" y="1600200"/>
            <a:ext cx="8229600" cy="4866943"/>
          </a:xfrm>
        </p:spPr>
        <p:txBody>
          <a:bodyPr/>
          <a:lstStyle/>
          <a:p>
            <a:r>
              <a:rPr kumimoji="1" lang="en-US" altLang="ja-JP" dirty="0" smtClean="0"/>
              <a:t>The performance of the PVAS is comparable with </a:t>
            </a:r>
            <a:r>
              <a:rPr kumimoji="1" lang="en-US" altLang="ja-JP" dirty="0" err="1" smtClean="0"/>
              <a:t>GASNet</a:t>
            </a:r>
            <a:r>
              <a:rPr lang="en-US" altLang="ja-JP" dirty="0" err="1" smtClean="0"/>
              <a:t>-Shmem</a:t>
            </a:r>
            <a:endParaRPr lang="en-US" altLang="ja-JP" dirty="0" smtClean="0"/>
          </a:p>
          <a:p>
            <a:pPr lvl="1"/>
            <a:r>
              <a:rPr kumimoji="1" lang="en-US" altLang="ja-JP" dirty="0" smtClean="0"/>
              <a:t>Both of them produce only one memory copy for the intra-node communication</a:t>
            </a:r>
          </a:p>
          <a:p>
            <a:pPr lvl="1"/>
            <a:r>
              <a:rPr lang="en-US" altLang="ja-JP" dirty="0" smtClean="0"/>
              <a:t>However, memory consumption for the intra-node communication of the PVAS can be in theory smaller than that of </a:t>
            </a:r>
            <a:r>
              <a:rPr lang="en-US" altLang="ja-JP" dirty="0" err="1" smtClean="0"/>
              <a:t>GASNet-shmem</a:t>
            </a:r>
            <a:endParaRPr lang="en-US" altLang="ja-JP" dirty="0" smtClean="0"/>
          </a:p>
          <a:p>
            <a:pPr lvl="2"/>
            <a:r>
              <a:rPr lang="en-US" altLang="ja-JP" dirty="0" smtClean="0"/>
              <a:t>Only </a:t>
            </a:r>
            <a:r>
              <a:rPr lang="en-US" altLang="ja-JP" i="1" dirty="0" smtClean="0"/>
              <a:t>O(n)</a:t>
            </a:r>
            <a:r>
              <a:rPr lang="en-US" altLang="ja-JP" dirty="0" smtClean="0"/>
              <a:t> page tables are required on the PVAS, in contrast, </a:t>
            </a:r>
            <a:r>
              <a:rPr lang="en-US" altLang="ja-JP" i="1" dirty="0" smtClean="0"/>
              <a:t>O(n</a:t>
            </a:r>
            <a:r>
              <a:rPr lang="en-US" altLang="ja-JP" i="1" baseline="30000" dirty="0" smtClean="0"/>
              <a:t>2</a:t>
            </a:r>
            <a:r>
              <a:rPr lang="en-US" altLang="ja-JP" i="1" dirty="0" smtClean="0"/>
              <a:t>) </a:t>
            </a:r>
            <a:r>
              <a:rPr lang="en-US" altLang="ja-JP" dirty="0" smtClean="0"/>
              <a:t>page tables are</a:t>
            </a:r>
            <a:r>
              <a:rPr lang="en-US" altLang="ja-JP" dirty="0"/>
              <a:t> </a:t>
            </a:r>
            <a:r>
              <a:rPr lang="en-US" altLang="ja-JP" dirty="0" smtClean="0"/>
              <a:t>required on the </a:t>
            </a:r>
            <a:br>
              <a:rPr lang="en-US" altLang="ja-JP" dirty="0" smtClean="0"/>
            </a:br>
            <a:r>
              <a:rPr lang="en-US" altLang="ja-JP" dirty="0" err="1" smtClean="0"/>
              <a:t>GASNet</a:t>
            </a:r>
            <a:r>
              <a:rPr lang="en-US" altLang="ja-JP" dirty="0" err="1"/>
              <a:t>-</a:t>
            </a:r>
            <a:r>
              <a:rPr lang="en-US" altLang="ja-JP" dirty="0" err="1" smtClean="0"/>
              <a:t>Shmem</a:t>
            </a:r>
            <a:endParaRPr lang="en-US" altLang="ja-JP" dirty="0" smtClean="0"/>
          </a:p>
          <a:p>
            <a:pPr lvl="1"/>
            <a:endParaRPr kumimoji="1" lang="en-US" altLang="ja-JP" dirty="0" smtClean="0"/>
          </a:p>
        </p:txBody>
      </p:sp>
    </p:spTree>
    <p:extLst>
      <p:ext uri="{BB962C8B-B14F-4D97-AF65-F5344CB8AC3E}">
        <p14:creationId xmlns:p14="http://schemas.microsoft.com/office/powerpoint/2010/main" val="34166512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0335"/>
            <a:ext cx="8229600" cy="870202"/>
          </a:xfrm>
        </p:spPr>
        <p:txBody>
          <a:bodyPr/>
          <a:lstStyle/>
          <a:p>
            <a:r>
              <a:rPr kumimoji="1" lang="en-US" altLang="ja-JP" dirty="0" smtClean="0"/>
              <a:t>Related Work (1)</a:t>
            </a:r>
            <a:endParaRPr kumimoji="1" lang="ja-JP" altLang="en-US" dirty="0"/>
          </a:p>
        </p:txBody>
      </p:sp>
      <p:sp>
        <p:nvSpPr>
          <p:cNvPr id="3" name="コンテンツ プレースホルダー 2"/>
          <p:cNvSpPr>
            <a:spLocks noGrp="1"/>
          </p:cNvSpPr>
          <p:nvPr>
            <p:ph idx="1"/>
          </p:nvPr>
        </p:nvSpPr>
        <p:spPr>
          <a:xfrm>
            <a:off x="94347" y="956273"/>
            <a:ext cx="8730543" cy="1518697"/>
          </a:xfrm>
        </p:spPr>
        <p:txBody>
          <a:bodyPr>
            <a:normAutofit fontScale="92500" lnSpcReduction="20000"/>
          </a:bodyPr>
          <a:lstStyle/>
          <a:p>
            <a:r>
              <a:rPr lang="en-US" altLang="ja-JP" dirty="0"/>
              <a:t>SMARTMAP</a:t>
            </a:r>
          </a:p>
          <a:p>
            <a:pPr lvl="1"/>
            <a:r>
              <a:rPr lang="en-US" altLang="ja-JP" dirty="0"/>
              <a:t>SMARTMAP enables a process for mapping the memory of another process into its virtual address </a:t>
            </a:r>
            <a:r>
              <a:rPr lang="en-US" altLang="ja-JP" dirty="0" smtClean="0"/>
              <a:t>space as a global address space region.</a:t>
            </a:r>
            <a:endParaRPr lang="en-US" altLang="ja-JP" dirty="0"/>
          </a:p>
        </p:txBody>
      </p:sp>
      <p:pic>
        <p:nvPicPr>
          <p:cNvPr id="4" name="図 3"/>
          <p:cNvPicPr>
            <a:picLocks noChangeAspect="1"/>
          </p:cNvPicPr>
          <p:nvPr/>
        </p:nvPicPr>
        <p:blipFill>
          <a:blip r:embed="rId3"/>
          <a:stretch>
            <a:fillRect/>
          </a:stretch>
        </p:blipFill>
        <p:spPr>
          <a:xfrm>
            <a:off x="5377870" y="2631999"/>
            <a:ext cx="3050219" cy="3180412"/>
          </a:xfrm>
          <a:prstGeom prst="rect">
            <a:avLst/>
          </a:prstGeom>
        </p:spPr>
      </p:pic>
      <p:sp>
        <p:nvSpPr>
          <p:cNvPr id="5" name="コンテンツ プレースホルダー 2"/>
          <p:cNvSpPr txBox="1">
            <a:spLocks/>
          </p:cNvSpPr>
          <p:nvPr/>
        </p:nvSpPr>
        <p:spPr>
          <a:xfrm>
            <a:off x="94348" y="2437629"/>
            <a:ext cx="5413110" cy="419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lvl="1"/>
            <a:r>
              <a:rPr lang="en-US" altLang="ja-JP" sz="2600" i="1" dirty="0"/>
              <a:t>O(n</a:t>
            </a:r>
            <a:r>
              <a:rPr lang="en-US" altLang="ja-JP" sz="2600" i="1" baseline="30000" dirty="0"/>
              <a:t>2</a:t>
            </a:r>
            <a:r>
              <a:rPr lang="en-US" altLang="ja-JP" sz="2600" i="1" dirty="0"/>
              <a:t>) </a:t>
            </a:r>
            <a:r>
              <a:rPr lang="en-US" altLang="ja-JP" sz="2600" dirty="0"/>
              <a:t>problem is avoided since parallel processes share the </a:t>
            </a:r>
            <a:r>
              <a:rPr lang="en-US" altLang="ja-JP" sz="2600" dirty="0" smtClean="0"/>
              <a:t>page </a:t>
            </a:r>
            <a:r>
              <a:rPr lang="en-US" altLang="ja-JP" sz="2600" dirty="0"/>
              <a:t>tables </a:t>
            </a:r>
            <a:r>
              <a:rPr lang="en-US" altLang="ja-JP" sz="2600" dirty="0" smtClean="0"/>
              <a:t>mapping the global address space</a:t>
            </a:r>
          </a:p>
          <a:p>
            <a:pPr lvl="1"/>
            <a:r>
              <a:rPr lang="en-US" altLang="ja-JP" sz="2600" dirty="0" smtClean="0"/>
              <a:t>Implementation </a:t>
            </a:r>
            <a:r>
              <a:rPr lang="en-US" altLang="ja-JP" sz="2600" dirty="0"/>
              <a:t>is </a:t>
            </a:r>
            <a:r>
              <a:rPr lang="en-US" altLang="ja-JP" sz="2600" dirty="0" smtClean="0"/>
              <a:t>depending </a:t>
            </a:r>
            <a:r>
              <a:rPr lang="en-US" altLang="ja-JP" sz="2600" dirty="0"/>
              <a:t>on x86 </a:t>
            </a:r>
            <a:r>
              <a:rPr lang="en-US" altLang="ja-JP" sz="2600" dirty="0" smtClean="0"/>
              <a:t>architecture</a:t>
            </a:r>
          </a:p>
          <a:p>
            <a:pPr lvl="2"/>
            <a:r>
              <a:rPr lang="en-US" altLang="ja-JP" sz="2200" dirty="0" smtClean="0"/>
              <a:t>The first entry of the first-level page table, which maps the local address space, is copied onto the another process’s first-level page table</a:t>
            </a:r>
            <a:endParaRPr lang="en-US" altLang="ja-JP" sz="2200" dirty="0"/>
          </a:p>
        </p:txBody>
      </p:sp>
      <p:sp>
        <p:nvSpPr>
          <p:cNvPr id="6" name="テキスト ボックス 5"/>
          <p:cNvSpPr txBox="1"/>
          <p:nvPr/>
        </p:nvSpPr>
        <p:spPr>
          <a:xfrm>
            <a:off x="5650005" y="5696572"/>
            <a:ext cx="3174886" cy="523220"/>
          </a:xfrm>
          <a:prstGeom prst="rect">
            <a:avLst/>
          </a:prstGeom>
          <a:noFill/>
        </p:spPr>
        <p:txBody>
          <a:bodyPr wrap="square" rtlCol="0">
            <a:spAutoFit/>
          </a:bodyPr>
          <a:lstStyle/>
          <a:p>
            <a:r>
              <a:rPr kumimoji="1" lang="en-US" altLang="ja-JP" sz="1400" dirty="0" smtClean="0"/>
              <a:t>Addres</a:t>
            </a:r>
            <a:r>
              <a:rPr lang="en-US" altLang="ja-JP" sz="1400" dirty="0" smtClean="0"/>
              <a:t>s space of the four processes on SMARTMAP</a:t>
            </a:r>
            <a:endParaRPr kumimoji="1" lang="ja-JP" altLang="en-US" sz="1400" dirty="0"/>
          </a:p>
        </p:txBody>
      </p:sp>
      <p:sp>
        <p:nvSpPr>
          <p:cNvPr id="7" name="右中かっこ 6"/>
          <p:cNvSpPr/>
          <p:nvPr/>
        </p:nvSpPr>
        <p:spPr>
          <a:xfrm>
            <a:off x="8415130" y="3589355"/>
            <a:ext cx="258711" cy="21453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8654800" y="3783725"/>
            <a:ext cx="400110" cy="1657139"/>
          </a:xfrm>
          <a:prstGeom prst="rect">
            <a:avLst/>
          </a:prstGeom>
          <a:noFill/>
        </p:spPr>
        <p:txBody>
          <a:bodyPr vert="eaVert" wrap="none" rtlCol="0">
            <a:spAutoFit/>
          </a:bodyPr>
          <a:lstStyle/>
          <a:p>
            <a:r>
              <a:rPr kumimoji="1" lang="en-US" altLang="ja-JP" sz="1400" dirty="0" smtClean="0"/>
              <a:t>Global Address Space</a:t>
            </a:r>
            <a:endParaRPr kumimoji="1" lang="ja-JP" altLang="en-US" sz="1400" dirty="0"/>
          </a:p>
        </p:txBody>
      </p:sp>
      <p:sp>
        <p:nvSpPr>
          <p:cNvPr id="9" name="右中かっこ 8"/>
          <p:cNvSpPr/>
          <p:nvPr/>
        </p:nvSpPr>
        <p:spPr>
          <a:xfrm>
            <a:off x="8415130" y="2981865"/>
            <a:ext cx="291271" cy="5038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8612448" y="2672351"/>
            <a:ext cx="492443" cy="1124332"/>
          </a:xfrm>
          <a:prstGeom prst="rect">
            <a:avLst/>
          </a:prstGeom>
          <a:noFill/>
        </p:spPr>
        <p:txBody>
          <a:bodyPr vert="eaVert" wrap="square" rtlCol="0">
            <a:spAutoFit/>
          </a:bodyPr>
          <a:lstStyle/>
          <a:p>
            <a:pPr algn="ctr"/>
            <a:r>
              <a:rPr kumimoji="1" lang="en-US" altLang="ja-JP" sz="1000" dirty="0" smtClean="0"/>
              <a:t>Loca</a:t>
            </a:r>
            <a:r>
              <a:rPr lang="en-US" altLang="ja-JP" sz="1000" dirty="0" smtClean="0"/>
              <a:t>l Address</a:t>
            </a:r>
          </a:p>
          <a:p>
            <a:pPr algn="ctr"/>
            <a:r>
              <a:rPr lang="en-US" altLang="ja-JP" sz="1000" dirty="0" smtClean="0"/>
              <a:t> Space</a:t>
            </a:r>
            <a:endParaRPr kumimoji="1" lang="ja-JP" altLang="en-US" sz="1000" dirty="0"/>
          </a:p>
        </p:txBody>
      </p:sp>
    </p:spTree>
    <p:extLst>
      <p:ext uri="{BB962C8B-B14F-4D97-AF65-F5344CB8AC3E}">
        <p14:creationId xmlns:p14="http://schemas.microsoft.com/office/powerpoint/2010/main" val="34892652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Related Work (2)</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smtClean="0"/>
              <a:t>KNEM</a:t>
            </a:r>
            <a:endParaRPr lang="en-US" altLang="ja-JP" dirty="0"/>
          </a:p>
          <a:p>
            <a:pPr lvl="1"/>
            <a:r>
              <a:rPr lang="en-US" altLang="ja-JP" dirty="0" smtClean="0"/>
              <a:t>Message transmission between two processes takes place via one </a:t>
            </a:r>
            <a:r>
              <a:rPr lang="en-US" altLang="ja-JP" dirty="0"/>
              <a:t>memory copy by </a:t>
            </a:r>
            <a:r>
              <a:rPr lang="en-US" altLang="ja-JP" dirty="0" smtClean="0"/>
              <a:t>the kernel </a:t>
            </a:r>
            <a:r>
              <a:rPr lang="en-US" altLang="ja-JP" dirty="0"/>
              <a:t>thread</a:t>
            </a:r>
          </a:p>
          <a:p>
            <a:pPr lvl="1"/>
            <a:r>
              <a:rPr lang="en-US" altLang="ja-JP" dirty="0"/>
              <a:t>Kernel-level copy is more costly than user-level copy</a:t>
            </a:r>
          </a:p>
          <a:p>
            <a:r>
              <a:rPr lang="en-US" altLang="ja-JP" dirty="0"/>
              <a:t>XPMEM</a:t>
            </a:r>
          </a:p>
          <a:p>
            <a:pPr lvl="1"/>
            <a:r>
              <a:rPr lang="en-US" altLang="ja-JP" dirty="0"/>
              <a:t>XPMEM enables processes to export its memory region to the other processes</a:t>
            </a:r>
          </a:p>
          <a:p>
            <a:pPr lvl="1"/>
            <a:r>
              <a:rPr lang="en-US" altLang="ja-JP" i="1" dirty="0"/>
              <a:t>O(n</a:t>
            </a:r>
            <a:r>
              <a:rPr lang="en-US" altLang="ja-JP" i="1" baseline="30000" dirty="0"/>
              <a:t>2</a:t>
            </a:r>
            <a:r>
              <a:rPr lang="en-US" altLang="ja-JP" i="1" dirty="0"/>
              <a:t>) </a:t>
            </a:r>
            <a:r>
              <a:rPr lang="en-US" altLang="ja-JP" dirty="0"/>
              <a:t>problem is effective</a:t>
            </a:r>
          </a:p>
          <a:p>
            <a:endParaRPr kumimoji="1" lang="ja-JP" altLang="en-US" dirty="0"/>
          </a:p>
        </p:txBody>
      </p:sp>
    </p:spTree>
    <p:extLst>
      <p:ext uri="{BB962C8B-B14F-4D97-AF65-F5344CB8AC3E}">
        <p14:creationId xmlns:p14="http://schemas.microsoft.com/office/powerpoint/2010/main" val="13978843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5058"/>
            <a:ext cx="8229600" cy="1143000"/>
          </a:xfrm>
        </p:spPr>
        <p:txBody>
          <a:bodyPr/>
          <a:lstStyle/>
          <a:p>
            <a:r>
              <a:rPr kumimoji="1" lang="en-US" altLang="ja-JP" dirty="0" smtClean="0"/>
              <a:t>Conclusion and Future Work</a:t>
            </a:r>
            <a:endParaRPr kumimoji="1" lang="ja-JP" altLang="en-US" dirty="0"/>
          </a:p>
        </p:txBody>
      </p:sp>
      <p:sp>
        <p:nvSpPr>
          <p:cNvPr id="3" name="コンテンツ プレースホルダー 2"/>
          <p:cNvSpPr>
            <a:spLocks noGrp="1"/>
          </p:cNvSpPr>
          <p:nvPr>
            <p:ph idx="1"/>
          </p:nvPr>
        </p:nvSpPr>
        <p:spPr>
          <a:xfrm>
            <a:off x="457200" y="1417638"/>
            <a:ext cx="8229600" cy="5329237"/>
          </a:xfrm>
        </p:spPr>
        <p:txBody>
          <a:bodyPr>
            <a:normAutofit fontScale="92500" lnSpcReduction="20000"/>
          </a:bodyPr>
          <a:lstStyle/>
          <a:p>
            <a:r>
              <a:rPr kumimoji="1" lang="en-US" altLang="ja-JP" dirty="0" smtClean="0"/>
              <a:t>Conclusion</a:t>
            </a:r>
          </a:p>
          <a:p>
            <a:pPr lvl="1"/>
            <a:r>
              <a:rPr lang="en-US" altLang="ja-JP" dirty="0" smtClean="0"/>
              <a:t>PVAS process model which enhances PGAS intra-node communication was proposed</a:t>
            </a:r>
          </a:p>
          <a:p>
            <a:pPr lvl="2"/>
            <a:r>
              <a:rPr lang="en-US" altLang="ja-JP" dirty="0" smtClean="0"/>
              <a:t>Low latency</a:t>
            </a:r>
          </a:p>
          <a:p>
            <a:pPr lvl="2"/>
            <a:r>
              <a:rPr lang="en-US" altLang="ja-JP" dirty="0" smtClean="0"/>
              <a:t>Small memory footprint in the kernel space</a:t>
            </a:r>
          </a:p>
          <a:p>
            <a:pPr lvl="1"/>
            <a:r>
              <a:rPr lang="en-US" altLang="ja-JP" dirty="0" smtClean="0"/>
              <a:t>PVAS eliminates address space boundaries between processes</a:t>
            </a:r>
          </a:p>
          <a:p>
            <a:pPr lvl="1"/>
            <a:r>
              <a:rPr lang="en-US" altLang="ja-JP" dirty="0" smtClean="0"/>
              <a:t>Evaluation results show that PVAS enables high-performance intra-node communication </a:t>
            </a:r>
          </a:p>
          <a:p>
            <a:r>
              <a:rPr kumimoji="1" lang="en-US" altLang="ja-JP" dirty="0" smtClean="0"/>
              <a:t>Future Work</a:t>
            </a:r>
          </a:p>
          <a:p>
            <a:pPr lvl="1"/>
            <a:r>
              <a:rPr lang="en-US" altLang="ja-JP" dirty="0" smtClean="0"/>
              <a:t>Implementing PVAS as Linux kernel module to enhance portability</a:t>
            </a:r>
          </a:p>
          <a:p>
            <a:pPr lvl="1"/>
            <a:r>
              <a:rPr lang="en-US" altLang="ja-JP" dirty="0" smtClean="0"/>
              <a:t>Implementing MPI library which utilizes the intra-node communication of the PVAS</a:t>
            </a:r>
            <a:endParaRPr kumimoji="1" lang="ja-JP" altLang="en-US" dirty="0"/>
          </a:p>
        </p:txBody>
      </p:sp>
    </p:spTree>
    <p:extLst>
      <p:ext uri="{BB962C8B-B14F-4D97-AF65-F5344CB8AC3E}">
        <p14:creationId xmlns:p14="http://schemas.microsoft.com/office/powerpoint/2010/main" val="22916323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7046"/>
            <a:ext cx="8229600" cy="1143000"/>
          </a:xfrm>
        </p:spPr>
        <p:txBody>
          <a:bodyPr/>
          <a:lstStyle/>
          <a:p>
            <a:r>
              <a:rPr lang="en-US" altLang="ja-JP" dirty="0" smtClean="0"/>
              <a:t>Huge</a:t>
            </a:r>
            <a:r>
              <a:rPr kumimoji="1" lang="en-US" altLang="ja-JP" dirty="0" smtClean="0"/>
              <a:t> Page</a:t>
            </a:r>
            <a:endParaRPr kumimoji="1" lang="ja-JP" altLang="en-US" dirty="0"/>
          </a:p>
        </p:txBody>
      </p:sp>
      <p:sp>
        <p:nvSpPr>
          <p:cNvPr id="3" name="コンテンツ プレースホルダー 2"/>
          <p:cNvSpPr>
            <a:spLocks noGrp="1"/>
          </p:cNvSpPr>
          <p:nvPr>
            <p:ph idx="1"/>
          </p:nvPr>
        </p:nvSpPr>
        <p:spPr>
          <a:xfrm>
            <a:off x="457200" y="3832049"/>
            <a:ext cx="8229600" cy="2813820"/>
          </a:xfrm>
        </p:spPr>
        <p:txBody>
          <a:bodyPr>
            <a:normAutofit fontScale="92500" lnSpcReduction="10000"/>
          </a:bodyPr>
          <a:lstStyle/>
          <a:p>
            <a:r>
              <a:rPr kumimoji="1" lang="en-US" altLang="ja-JP" dirty="0" smtClean="0"/>
              <a:t>4KB page table can map 1GB of </a:t>
            </a:r>
            <a:r>
              <a:rPr lang="en-US" altLang="ja-JP" dirty="0" smtClean="0"/>
              <a:t>physical </a:t>
            </a:r>
            <a:r>
              <a:rPr kumimoji="1" lang="en-US" altLang="ja-JP" dirty="0" smtClean="0"/>
              <a:t>memory</a:t>
            </a:r>
          </a:p>
          <a:p>
            <a:pPr lvl="1"/>
            <a:r>
              <a:rPr lang="en-US" altLang="ja-JP" i="1" dirty="0" smtClean="0"/>
              <a:t>O(n</a:t>
            </a:r>
            <a:r>
              <a:rPr lang="en-US" altLang="ja-JP" i="1" baseline="30000" dirty="0" smtClean="0"/>
              <a:t>2</a:t>
            </a:r>
            <a:r>
              <a:rPr lang="en-US" altLang="ja-JP" i="1" dirty="0" smtClean="0"/>
              <a:t>) </a:t>
            </a:r>
            <a:r>
              <a:rPr lang="en-US" altLang="ja-JP" dirty="0" smtClean="0"/>
              <a:t>problem is still effective where array size is over 1GB</a:t>
            </a:r>
          </a:p>
          <a:p>
            <a:r>
              <a:rPr kumimoji="1" lang="en-US" altLang="ja-JP" dirty="0" smtClean="0"/>
              <a:t>In case that array size is not aligned on the 2MB boundary, unnecessary memory consumption is produced</a:t>
            </a:r>
            <a:endParaRPr kumimoji="1" lang="ja-JP" altLang="en-US" dirty="0"/>
          </a:p>
        </p:txBody>
      </p:sp>
      <p:sp>
        <p:nvSpPr>
          <p:cNvPr id="4" name="正方形/長方形 3"/>
          <p:cNvSpPr/>
          <p:nvPr/>
        </p:nvSpPr>
        <p:spPr>
          <a:xfrm>
            <a:off x="1663542" y="1810048"/>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pgd</a:t>
            </a:r>
            <a:endParaRPr kumimoji="1" lang="ja-JP" altLang="en-US" dirty="0"/>
          </a:p>
        </p:txBody>
      </p:sp>
      <p:sp>
        <p:nvSpPr>
          <p:cNvPr id="5" name="正方形/長方形 4"/>
          <p:cNvSpPr/>
          <p:nvPr/>
        </p:nvSpPr>
        <p:spPr>
          <a:xfrm>
            <a:off x="2967223" y="1810048"/>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a:bodyPr>
          <a:lstStyle/>
          <a:p>
            <a:pPr algn="ctr"/>
            <a:r>
              <a:rPr lang="en-US" altLang="ja-JP" dirty="0" err="1" smtClean="0"/>
              <a:t>pud</a:t>
            </a:r>
            <a:endParaRPr kumimoji="1" lang="ja-JP" altLang="en-US" dirty="0"/>
          </a:p>
        </p:txBody>
      </p:sp>
      <p:sp>
        <p:nvSpPr>
          <p:cNvPr id="6" name="正方形/長方形 5"/>
          <p:cNvSpPr/>
          <p:nvPr/>
        </p:nvSpPr>
        <p:spPr>
          <a:xfrm>
            <a:off x="4245128" y="1810048"/>
            <a:ext cx="612189" cy="382230"/>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fontScale="62500" lnSpcReduction="20000"/>
          </a:bodyPr>
          <a:lstStyle/>
          <a:p>
            <a:pPr algn="ctr"/>
            <a:r>
              <a:rPr lang="en-US" altLang="ja-JP" dirty="0" err="1" smtClean="0"/>
              <a:t>pmd</a:t>
            </a:r>
            <a:r>
              <a:rPr lang="en-US" altLang="ja-JP" dirty="0" smtClean="0"/>
              <a:t>/</a:t>
            </a:r>
            <a:r>
              <a:rPr lang="en-US" altLang="ja-JP" dirty="0" err="1" smtClean="0"/>
              <a:t>pte</a:t>
            </a:r>
            <a:endParaRPr kumimoji="1" lang="ja-JP" altLang="en-US" dirty="0"/>
          </a:p>
        </p:txBody>
      </p:sp>
      <p:cxnSp>
        <p:nvCxnSpPr>
          <p:cNvPr id="8" name="直線矢印コネクタ 7"/>
          <p:cNvCxnSpPr/>
          <p:nvPr/>
        </p:nvCxnSpPr>
        <p:spPr>
          <a:xfrm>
            <a:off x="2376239" y="1928072"/>
            <a:ext cx="5116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直線矢印コネクタ 8"/>
          <p:cNvCxnSpPr/>
          <p:nvPr/>
        </p:nvCxnSpPr>
        <p:spPr>
          <a:xfrm>
            <a:off x="5020490" y="1916017"/>
            <a:ext cx="5116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3655782" y="1928072"/>
            <a:ext cx="5116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a:off x="5690433" y="1810796"/>
            <a:ext cx="694423" cy="382231"/>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fontScale="62500" lnSpcReduction="20000"/>
          </a:bodyPr>
          <a:lstStyle/>
          <a:p>
            <a:pPr algn="ctr"/>
            <a:r>
              <a:rPr lang="en-US" altLang="ja-JP" dirty="0" smtClean="0"/>
              <a:t>page</a:t>
            </a:r>
          </a:p>
          <a:p>
            <a:pPr algn="ctr"/>
            <a:r>
              <a:rPr lang="en-US" altLang="ja-JP" dirty="0" smtClean="0"/>
              <a:t>(2MB)</a:t>
            </a:r>
            <a:endParaRPr kumimoji="1" lang="ja-JP" altLang="en-US" dirty="0"/>
          </a:p>
        </p:txBody>
      </p:sp>
      <p:sp>
        <p:nvSpPr>
          <p:cNvPr id="14" name="正方形/長方形 13"/>
          <p:cNvSpPr/>
          <p:nvPr/>
        </p:nvSpPr>
        <p:spPr>
          <a:xfrm>
            <a:off x="5690433" y="2709461"/>
            <a:ext cx="694423" cy="382231"/>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1">
            <a:normAutofit fontScale="62500" lnSpcReduction="20000"/>
          </a:bodyPr>
          <a:lstStyle/>
          <a:p>
            <a:pPr algn="ctr"/>
            <a:r>
              <a:rPr lang="en-US" altLang="ja-JP" dirty="0" smtClean="0"/>
              <a:t>page</a:t>
            </a:r>
          </a:p>
          <a:p>
            <a:pPr algn="ctr"/>
            <a:r>
              <a:rPr lang="en-US" altLang="ja-JP" dirty="0" smtClean="0"/>
              <a:t>(2MB)</a:t>
            </a:r>
            <a:endParaRPr kumimoji="1" lang="ja-JP" altLang="en-US" dirty="0"/>
          </a:p>
        </p:txBody>
      </p:sp>
      <p:cxnSp>
        <p:nvCxnSpPr>
          <p:cNvPr id="15" name="直線矢印コネクタ 14"/>
          <p:cNvCxnSpPr/>
          <p:nvPr/>
        </p:nvCxnSpPr>
        <p:spPr>
          <a:xfrm>
            <a:off x="5020832" y="2071716"/>
            <a:ext cx="511681" cy="8430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5814127" y="2234335"/>
            <a:ext cx="461665" cy="438582"/>
          </a:xfrm>
          <a:prstGeom prst="rect">
            <a:avLst/>
          </a:prstGeom>
          <a:noFill/>
        </p:spPr>
        <p:txBody>
          <a:bodyPr vert="eaVert" wrap="none" rtlCol="0">
            <a:spAutoFit/>
          </a:bodyPr>
          <a:lstStyle/>
          <a:p>
            <a:r>
              <a:rPr kumimoji="1" lang="ja-JP" altLang="en-US" dirty="0" smtClean="0"/>
              <a:t>・・・</a:t>
            </a:r>
            <a:endParaRPr kumimoji="1" lang="en-US" altLang="ja-JP" dirty="0" smtClean="0"/>
          </a:p>
        </p:txBody>
      </p:sp>
      <p:sp>
        <p:nvSpPr>
          <p:cNvPr id="24" name="右中かっこ 23"/>
          <p:cNvSpPr/>
          <p:nvPr/>
        </p:nvSpPr>
        <p:spPr>
          <a:xfrm>
            <a:off x="6476230" y="1810048"/>
            <a:ext cx="219291" cy="128164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6778690" y="2193027"/>
            <a:ext cx="584239" cy="523220"/>
          </a:xfrm>
          <a:prstGeom prst="rect">
            <a:avLst/>
          </a:prstGeom>
          <a:noFill/>
        </p:spPr>
        <p:txBody>
          <a:bodyPr wrap="none" rtlCol="0">
            <a:spAutoFit/>
          </a:bodyPr>
          <a:lstStyle/>
          <a:p>
            <a:pPr algn="ctr"/>
            <a:r>
              <a:rPr kumimoji="1" lang="en-US" altLang="ja-JP" sz="1400" dirty="0" smtClean="0"/>
              <a:t>up to </a:t>
            </a:r>
          </a:p>
          <a:p>
            <a:pPr algn="ctr"/>
            <a:r>
              <a:rPr lang="en-US" altLang="ja-JP" sz="1400" dirty="0" smtClean="0"/>
              <a:t>1G</a:t>
            </a:r>
            <a:r>
              <a:rPr kumimoji="1" lang="en-US" altLang="ja-JP" sz="1400" dirty="0" smtClean="0"/>
              <a:t>B</a:t>
            </a:r>
            <a:endParaRPr kumimoji="1" lang="ja-JP" altLang="en-US" sz="1400" dirty="0"/>
          </a:p>
        </p:txBody>
      </p:sp>
    </p:spTree>
    <p:extLst>
      <p:ext uri="{BB962C8B-B14F-4D97-AF65-F5344CB8AC3E}">
        <p14:creationId xmlns:p14="http://schemas.microsoft.com/office/powerpoint/2010/main" val="214050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Self-introduction</a:t>
            </a:r>
          </a:p>
          <a:p>
            <a:r>
              <a:rPr lang="en-US" altLang="ja-JP" dirty="0" smtClean="0"/>
              <a:t>Introduction of my research</a:t>
            </a:r>
          </a:p>
          <a:p>
            <a:pPr lvl="1"/>
            <a:r>
              <a:rPr lang="en-US" altLang="ja-JP" dirty="0" smtClean="0"/>
              <a:t>PGAS Intra-node Communication towards Many-Core </a:t>
            </a:r>
            <a:r>
              <a:rPr lang="en-US" altLang="ja-JP" dirty="0"/>
              <a:t>Architectures (The 6th Conference on Partitioned Global Address Space Programming </a:t>
            </a:r>
            <a:r>
              <a:rPr lang="en-US" altLang="ja-JP" dirty="0" smtClean="0"/>
              <a:t>Models, Oct. 10-12, 2012, Santa Barbara, CA, USA)</a:t>
            </a:r>
            <a:endParaRPr lang="en-US" altLang="ja-JP" dirty="0"/>
          </a:p>
        </p:txBody>
      </p:sp>
    </p:spTree>
    <p:extLst>
      <p:ext uri="{BB962C8B-B14F-4D97-AF65-F5344CB8AC3E}">
        <p14:creationId xmlns:p14="http://schemas.microsoft.com/office/powerpoint/2010/main" val="10783706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Self-introduction</a:t>
            </a:r>
            <a:endParaRPr kumimoji="1" lang="ja-JP" altLang="en-US" dirty="0"/>
          </a:p>
        </p:txBody>
      </p:sp>
      <p:sp>
        <p:nvSpPr>
          <p:cNvPr id="3" name="コンテンツ プレースホルダー 2"/>
          <p:cNvSpPr>
            <a:spLocks noGrp="1"/>
          </p:cNvSpPr>
          <p:nvPr>
            <p:ph idx="1"/>
          </p:nvPr>
        </p:nvSpPr>
        <p:spPr>
          <a:xfrm>
            <a:off x="457200" y="1600200"/>
            <a:ext cx="8229600" cy="4985362"/>
          </a:xfrm>
        </p:spPr>
        <p:txBody>
          <a:bodyPr>
            <a:normAutofit fontScale="92500" lnSpcReduction="10000"/>
          </a:bodyPr>
          <a:lstStyle/>
          <a:p>
            <a:r>
              <a:rPr lang="en-US" altLang="ja-JP" dirty="0" smtClean="0"/>
              <a:t>Biography</a:t>
            </a:r>
          </a:p>
          <a:p>
            <a:pPr lvl="1"/>
            <a:r>
              <a:rPr lang="en-US" altLang="ja-JP" dirty="0" smtClean="0"/>
              <a:t>AICS RIKEN System software team (2012 - ?)</a:t>
            </a:r>
          </a:p>
          <a:p>
            <a:pPr lvl="2"/>
            <a:r>
              <a:rPr lang="en-US" altLang="ja-JP" dirty="0" smtClean="0"/>
              <a:t>Research and develop the many-core OS</a:t>
            </a:r>
          </a:p>
          <a:p>
            <a:pPr lvl="3"/>
            <a:r>
              <a:rPr lang="en-US" altLang="ja-JP" dirty="0" smtClean="0"/>
              <a:t>Key word: many-core architecture, OS kernel, </a:t>
            </a:r>
            <a:r>
              <a:rPr lang="en-US" altLang="ja-JP" u="sng" dirty="0" smtClean="0">
                <a:solidFill>
                  <a:srgbClr val="FF0000"/>
                </a:solidFill>
              </a:rPr>
              <a:t>process / thread management</a:t>
            </a:r>
            <a:endParaRPr lang="en-US" altLang="ja-JP" u="sng" dirty="0">
              <a:solidFill>
                <a:srgbClr val="FF0000"/>
              </a:solidFill>
            </a:endParaRPr>
          </a:p>
          <a:p>
            <a:pPr lvl="1"/>
            <a:r>
              <a:rPr lang="en-US" altLang="ja-JP" dirty="0" smtClean="0"/>
              <a:t>Hitachi Yokohama Laboratory(2008 – present)</a:t>
            </a:r>
          </a:p>
          <a:p>
            <a:pPr lvl="2"/>
            <a:r>
              <a:rPr lang="en-US" altLang="ja-JP" dirty="0" smtClean="0"/>
              <a:t>in Dept. of the storage product</a:t>
            </a:r>
          </a:p>
          <a:p>
            <a:pPr lvl="3"/>
            <a:r>
              <a:rPr lang="en-US" altLang="ja-JP" dirty="0" smtClean="0"/>
              <a:t>Research and develop the file server OS</a:t>
            </a:r>
          </a:p>
          <a:p>
            <a:pPr lvl="3"/>
            <a:r>
              <a:rPr lang="en-US" altLang="ja-JP" dirty="0" smtClean="0"/>
              <a:t>Key word: Linux, file system, memory management, fault tolerant</a:t>
            </a:r>
          </a:p>
          <a:p>
            <a:pPr lvl="1"/>
            <a:r>
              <a:rPr lang="en-US" altLang="ja-JP" dirty="0" smtClean="0"/>
              <a:t>Keio university (2002 – 2008)</a:t>
            </a:r>
          </a:p>
          <a:p>
            <a:pPr lvl="2"/>
            <a:r>
              <a:rPr lang="en-US" altLang="ja-JP" dirty="0" smtClean="0"/>
              <a:t>Obtained my Master’s degree in Dept. of the Computer Science</a:t>
            </a:r>
          </a:p>
          <a:p>
            <a:pPr lvl="3"/>
            <a:r>
              <a:rPr lang="en-US" altLang="ja-JP" dirty="0" smtClean="0"/>
              <a:t>Key word: OS kernel, P2P network, </a:t>
            </a:r>
            <a:r>
              <a:rPr lang="en-US" altLang="ja-JP" dirty="0" err="1" smtClean="0"/>
              <a:t>secutiry</a:t>
            </a:r>
            <a:endParaRPr lang="en-US" altLang="ja-JP" dirty="0" smtClean="0"/>
          </a:p>
        </p:txBody>
      </p:sp>
    </p:spTree>
    <p:extLst>
      <p:ext uri="{BB962C8B-B14F-4D97-AF65-F5344CB8AC3E}">
        <p14:creationId xmlns:p14="http://schemas.microsoft.com/office/powerpoint/2010/main" val="14523674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Hobby</a:t>
            </a:r>
          </a:p>
          <a:p>
            <a:pPr lvl="1"/>
            <a:r>
              <a:rPr lang="en-US" altLang="ja-JP" dirty="0" smtClean="0"/>
              <a:t>Cooking</a:t>
            </a:r>
          </a:p>
          <a:p>
            <a:pPr lvl="1"/>
            <a:r>
              <a:rPr kumimoji="1" lang="en-US" altLang="ja-JP" dirty="0" smtClean="0"/>
              <a:t>Football</a:t>
            </a:r>
            <a:endParaRPr kumimoji="1" lang="ja-JP" altLang="en-US" dirty="0"/>
          </a:p>
        </p:txBody>
      </p:sp>
    </p:spTree>
    <p:extLst>
      <p:ext uri="{BB962C8B-B14F-4D97-AF65-F5344CB8AC3E}">
        <p14:creationId xmlns:p14="http://schemas.microsoft.com/office/powerpoint/2010/main" val="11380824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PGAS Intra-node Communication towards Many-Core Architecture</a:t>
            </a:r>
            <a:endParaRPr kumimoji="1" lang="ja-JP" altLang="en-US" dirty="0"/>
          </a:p>
        </p:txBody>
      </p:sp>
      <p:sp>
        <p:nvSpPr>
          <p:cNvPr id="3" name="サブタイトル 2"/>
          <p:cNvSpPr>
            <a:spLocks noGrp="1"/>
          </p:cNvSpPr>
          <p:nvPr>
            <p:ph type="subTitle" idx="1"/>
          </p:nvPr>
        </p:nvSpPr>
        <p:spPr/>
        <p:txBody>
          <a:bodyPr>
            <a:normAutofit fontScale="70000" lnSpcReduction="20000"/>
          </a:bodyPr>
          <a:lstStyle/>
          <a:p>
            <a:r>
              <a:rPr lang="en-US" altLang="ja-JP" u="sng" dirty="0" smtClean="0"/>
              <a:t>Akio Shimada</a:t>
            </a:r>
            <a:r>
              <a:rPr lang="en-US" altLang="ja-JP" dirty="0" smtClean="0"/>
              <a:t>, </a:t>
            </a:r>
            <a:r>
              <a:rPr lang="en-US" altLang="ja-JP" dirty="0" err="1" smtClean="0"/>
              <a:t>Balazs</a:t>
            </a:r>
            <a:r>
              <a:rPr lang="en-US" altLang="ja-JP" dirty="0" smtClean="0"/>
              <a:t> </a:t>
            </a:r>
            <a:r>
              <a:rPr lang="en-US" altLang="ja-JP" dirty="0" err="1" smtClean="0"/>
              <a:t>Gerofi</a:t>
            </a:r>
            <a:r>
              <a:rPr lang="en-US" altLang="ja-JP" dirty="0" smtClean="0"/>
              <a:t>, </a:t>
            </a:r>
            <a:r>
              <a:rPr lang="en-US" altLang="ja-JP" dirty="0" err="1" smtClean="0"/>
              <a:t>Atushi</a:t>
            </a:r>
            <a:r>
              <a:rPr lang="en-US" altLang="ja-JP" dirty="0" smtClean="0"/>
              <a:t> Hori </a:t>
            </a:r>
            <a:br>
              <a:rPr lang="en-US" altLang="ja-JP" dirty="0" smtClean="0"/>
            </a:br>
            <a:r>
              <a:rPr lang="en-US" altLang="ja-JP" dirty="0" smtClean="0"/>
              <a:t>and Yutaka Ishikawa</a:t>
            </a:r>
          </a:p>
          <a:p>
            <a:r>
              <a:rPr kumimoji="1" lang="en-US" altLang="ja-JP" dirty="0" smtClean="0"/>
              <a:t>System Software Research Team</a:t>
            </a:r>
          </a:p>
          <a:p>
            <a:r>
              <a:rPr lang="en-US" altLang="ja-JP" dirty="0" smtClean="0"/>
              <a:t>Advanced Institute for Computational Science</a:t>
            </a:r>
            <a:endParaRPr kumimoji="1" lang="en-US" altLang="ja-JP" dirty="0" smtClean="0"/>
          </a:p>
          <a:p>
            <a:r>
              <a:rPr kumimoji="1" lang="en-US" altLang="ja-JP" dirty="0" smtClean="0"/>
              <a:t>RIKEN </a:t>
            </a:r>
            <a:endParaRPr kumimoji="1" lang="ja-JP" altLang="en-US" dirty="0"/>
          </a:p>
        </p:txBody>
      </p:sp>
    </p:spTree>
    <p:extLst>
      <p:ext uri="{BB962C8B-B14F-4D97-AF65-F5344CB8AC3E}">
        <p14:creationId xmlns:p14="http://schemas.microsoft.com/office/powerpoint/2010/main" val="10310302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Background 1: Many-Core Architecture</a:t>
            </a:r>
            <a:endParaRPr kumimoji="1" lang="ja-JP" altLang="en-US" sz="3600" dirty="0"/>
          </a:p>
        </p:txBody>
      </p:sp>
      <p:sp>
        <p:nvSpPr>
          <p:cNvPr id="3" name="コンテンツ プレースホルダー 2"/>
          <p:cNvSpPr>
            <a:spLocks noGrp="1"/>
          </p:cNvSpPr>
          <p:nvPr>
            <p:ph idx="1"/>
          </p:nvPr>
        </p:nvSpPr>
        <p:spPr>
          <a:xfrm>
            <a:off x="218952" y="1600200"/>
            <a:ext cx="8714306" cy="5001873"/>
          </a:xfrm>
        </p:spPr>
        <p:txBody>
          <a:bodyPr>
            <a:normAutofit fontScale="92500" lnSpcReduction="10000"/>
          </a:bodyPr>
          <a:lstStyle/>
          <a:p>
            <a:r>
              <a:rPr lang="en-US" altLang="ja-JP" dirty="0" smtClean="0"/>
              <a:t>Many-Core architectures are gathering attention towards </a:t>
            </a:r>
            <a:r>
              <a:rPr lang="en-US" altLang="ja-JP" dirty="0" err="1" smtClean="0"/>
              <a:t>Exa</a:t>
            </a:r>
            <a:r>
              <a:rPr lang="en-US" altLang="ja-JP" dirty="0" smtClean="0"/>
              <a:t>-scale super computing</a:t>
            </a:r>
          </a:p>
          <a:p>
            <a:pPr lvl="1"/>
            <a:r>
              <a:rPr lang="en-US" altLang="ja-JP" dirty="0"/>
              <a:t>S</a:t>
            </a:r>
            <a:r>
              <a:rPr kumimoji="1" lang="en-US" altLang="ja-JP" dirty="0" smtClean="0"/>
              <a:t>everal tens or around an hundred cores</a:t>
            </a:r>
          </a:p>
          <a:p>
            <a:pPr lvl="1"/>
            <a:r>
              <a:rPr lang="en-US" altLang="ja-JP" dirty="0" smtClean="0"/>
              <a:t>The amount of the main memory is relatively small</a:t>
            </a:r>
          </a:p>
          <a:p>
            <a:r>
              <a:rPr lang="en-US" altLang="ja-JP" dirty="0" smtClean="0"/>
              <a:t>Requirement in the many-core environment</a:t>
            </a:r>
          </a:p>
          <a:p>
            <a:pPr lvl="1"/>
            <a:r>
              <a:rPr kumimoji="1" lang="en-US" altLang="ja-JP" dirty="0" smtClean="0"/>
              <a:t>The intra-node communication should be faster</a:t>
            </a:r>
          </a:p>
          <a:p>
            <a:pPr lvl="2"/>
            <a:r>
              <a:rPr lang="en-US" altLang="ja-JP" dirty="0" smtClean="0"/>
              <a:t>The frequency of the intra-node communication can be higher due to the growth of the number of cores</a:t>
            </a:r>
            <a:endParaRPr kumimoji="1" lang="en-US" altLang="ja-JP" dirty="0" smtClean="0"/>
          </a:p>
          <a:p>
            <a:pPr lvl="1"/>
            <a:r>
              <a:rPr lang="en-US" altLang="ja-JP" dirty="0" smtClean="0"/>
              <a:t>The system software should not consume </a:t>
            </a:r>
            <a:br>
              <a:rPr lang="en-US" altLang="ja-JP" dirty="0" smtClean="0"/>
            </a:br>
            <a:r>
              <a:rPr lang="en-US" altLang="ja-JP" dirty="0" smtClean="0"/>
              <a:t>a lot of memory</a:t>
            </a:r>
          </a:p>
          <a:p>
            <a:pPr lvl="2"/>
            <a:r>
              <a:rPr lang="en-US" altLang="ja-JP" dirty="0" smtClean="0"/>
              <a:t>The amount of the main memory </a:t>
            </a:r>
            <a:r>
              <a:rPr lang="en-US" altLang="ja-JP" dirty="0"/>
              <a:t> </a:t>
            </a:r>
            <a:r>
              <a:rPr lang="en-US" altLang="ja-JP" dirty="0" smtClean="0"/>
              <a:t>per core</a:t>
            </a:r>
            <a:br>
              <a:rPr lang="en-US" altLang="ja-JP" dirty="0" smtClean="0"/>
            </a:br>
            <a:r>
              <a:rPr lang="en-US" altLang="ja-JP" dirty="0" smtClean="0"/>
              <a:t>can be smaller </a:t>
            </a:r>
            <a:endParaRPr kumimoji="1" lang="ja-JP" altLang="en-US" dirty="0"/>
          </a:p>
        </p:txBody>
      </p:sp>
      <p:pic>
        <p:nvPicPr>
          <p:cNvPr id="4" name="図 3" descr="Intel_Xeon_Phi_PCIe_C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348" y="5189690"/>
            <a:ext cx="2413299" cy="1609462"/>
          </a:xfrm>
          <a:prstGeom prst="rect">
            <a:avLst/>
          </a:prstGeom>
        </p:spPr>
      </p:pic>
    </p:spTree>
    <p:extLst>
      <p:ext uri="{BB962C8B-B14F-4D97-AF65-F5344CB8AC3E}">
        <p14:creationId xmlns:p14="http://schemas.microsoft.com/office/powerpoint/2010/main" val="5216082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5862"/>
            <a:ext cx="8229600" cy="929386"/>
          </a:xfrm>
        </p:spPr>
        <p:txBody>
          <a:bodyPr>
            <a:normAutofit/>
          </a:bodyPr>
          <a:lstStyle/>
          <a:p>
            <a:r>
              <a:rPr kumimoji="1" lang="en-US" altLang="ja-JP" sz="3600" dirty="0" smtClean="0"/>
              <a:t>Background 2: PGAS Programming Model</a:t>
            </a:r>
            <a:endParaRPr kumimoji="1" lang="ja-JP" altLang="en-US" sz="3600" dirty="0"/>
          </a:p>
        </p:txBody>
      </p:sp>
      <p:sp>
        <p:nvSpPr>
          <p:cNvPr id="3" name="コンテンツ プレースホルダー 2"/>
          <p:cNvSpPr>
            <a:spLocks noGrp="1"/>
          </p:cNvSpPr>
          <p:nvPr>
            <p:ph idx="1"/>
          </p:nvPr>
        </p:nvSpPr>
        <p:spPr>
          <a:xfrm>
            <a:off x="240847" y="1228440"/>
            <a:ext cx="8670515" cy="1156941"/>
          </a:xfrm>
        </p:spPr>
        <p:txBody>
          <a:bodyPr>
            <a:normAutofit/>
          </a:bodyPr>
          <a:lstStyle/>
          <a:p>
            <a:r>
              <a:rPr lang="en-US" altLang="ja-JP" sz="3000" dirty="0" smtClean="0"/>
              <a:t>Partitioned global array is distributed onto the parallel processes</a:t>
            </a:r>
          </a:p>
        </p:txBody>
      </p:sp>
      <p:sp>
        <p:nvSpPr>
          <p:cNvPr id="4" name="コンテンツ プレースホルダー 2"/>
          <p:cNvSpPr txBox="1">
            <a:spLocks/>
          </p:cNvSpPr>
          <p:nvPr/>
        </p:nvSpPr>
        <p:spPr>
          <a:xfrm>
            <a:off x="240847" y="5571249"/>
            <a:ext cx="8670515" cy="115694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smtClean="0"/>
              <a:t>Intra-node</a:t>
            </a:r>
            <a:r>
              <a:rPr lang="ja-JP" altLang="en-US" dirty="0" smtClean="0"/>
              <a:t>（　　）</a:t>
            </a:r>
            <a:r>
              <a:rPr lang="en-US" altLang="ja-JP" dirty="0" smtClean="0"/>
              <a:t> or Inter-node</a:t>
            </a:r>
            <a:r>
              <a:rPr lang="ja-JP" altLang="en-US" dirty="0" smtClean="0"/>
              <a:t>（　　）</a:t>
            </a:r>
            <a:r>
              <a:rPr lang="en-US" altLang="ja-JP" dirty="0" smtClean="0"/>
              <a:t> communication takes place when accessing the remote part of the global array</a:t>
            </a:r>
          </a:p>
        </p:txBody>
      </p:sp>
      <p:sp>
        <p:nvSpPr>
          <p:cNvPr id="5" name="角丸四角形 4"/>
          <p:cNvSpPr/>
          <p:nvPr/>
        </p:nvSpPr>
        <p:spPr>
          <a:xfrm>
            <a:off x="364272" y="4553923"/>
            <a:ext cx="2483125" cy="542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solidFill>
                  <a:schemeClr val="tx1"/>
                </a:solidFill>
              </a:rPr>
              <a:t>Node 0</a:t>
            </a:r>
            <a:endParaRPr kumimoji="1" lang="ja-JP" altLang="en-US" dirty="0">
              <a:solidFill>
                <a:schemeClr val="tx1"/>
              </a:solidFill>
            </a:endParaRPr>
          </a:p>
        </p:txBody>
      </p:sp>
      <p:sp>
        <p:nvSpPr>
          <p:cNvPr id="6" name="角丸四角形 5"/>
          <p:cNvSpPr/>
          <p:nvPr/>
        </p:nvSpPr>
        <p:spPr>
          <a:xfrm>
            <a:off x="364272"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0</a:t>
            </a:r>
            <a:endParaRPr kumimoji="1" lang="ja-JP" altLang="en-US" sz="1400" dirty="0"/>
          </a:p>
        </p:txBody>
      </p:sp>
      <p:sp>
        <p:nvSpPr>
          <p:cNvPr id="9" name="角丸四角形 8"/>
          <p:cNvSpPr/>
          <p:nvPr/>
        </p:nvSpPr>
        <p:spPr>
          <a:xfrm>
            <a:off x="1840647"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1</a:t>
            </a:r>
            <a:endParaRPr kumimoji="1" lang="ja-JP" altLang="en-US" sz="1400" dirty="0"/>
          </a:p>
        </p:txBody>
      </p:sp>
      <p:sp>
        <p:nvSpPr>
          <p:cNvPr id="11" name="角丸四角形 10"/>
          <p:cNvSpPr/>
          <p:nvPr/>
        </p:nvSpPr>
        <p:spPr>
          <a:xfrm>
            <a:off x="3343021"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2</a:t>
            </a:r>
            <a:endParaRPr kumimoji="1" lang="ja-JP" altLang="en-US" sz="1400" dirty="0"/>
          </a:p>
        </p:txBody>
      </p:sp>
      <p:sp>
        <p:nvSpPr>
          <p:cNvPr id="12" name="角丸四角形 11"/>
          <p:cNvSpPr/>
          <p:nvPr/>
        </p:nvSpPr>
        <p:spPr>
          <a:xfrm>
            <a:off x="4827419"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3</a:t>
            </a:r>
            <a:endParaRPr kumimoji="1" lang="ja-JP" altLang="en-US" sz="1400" dirty="0"/>
          </a:p>
        </p:txBody>
      </p:sp>
      <p:sp>
        <p:nvSpPr>
          <p:cNvPr id="14" name="角丸四角形 13"/>
          <p:cNvSpPr/>
          <p:nvPr/>
        </p:nvSpPr>
        <p:spPr>
          <a:xfrm>
            <a:off x="6316808"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4</a:t>
            </a:r>
            <a:endParaRPr kumimoji="1" lang="ja-JP" altLang="en-US" sz="1400" dirty="0"/>
          </a:p>
        </p:txBody>
      </p:sp>
      <p:sp>
        <p:nvSpPr>
          <p:cNvPr id="15" name="角丸四角形 14"/>
          <p:cNvSpPr/>
          <p:nvPr/>
        </p:nvSpPr>
        <p:spPr>
          <a:xfrm>
            <a:off x="7793189"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5</a:t>
            </a:r>
            <a:endParaRPr kumimoji="1" lang="ja-JP" altLang="en-US" sz="1400" dirty="0"/>
          </a:p>
        </p:txBody>
      </p:sp>
      <p:sp>
        <p:nvSpPr>
          <p:cNvPr id="16" name="正方形/長方形 15"/>
          <p:cNvSpPr/>
          <p:nvPr/>
        </p:nvSpPr>
        <p:spPr>
          <a:xfrm>
            <a:off x="426230" y="3283773"/>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[0:9]</a:t>
            </a:r>
            <a:endParaRPr kumimoji="1" lang="ja-JP" altLang="en-US" dirty="0"/>
          </a:p>
        </p:txBody>
      </p:sp>
      <p:sp>
        <p:nvSpPr>
          <p:cNvPr id="17" name="正方形/長方形 16"/>
          <p:cNvSpPr/>
          <p:nvPr/>
        </p:nvSpPr>
        <p:spPr>
          <a:xfrm>
            <a:off x="1902605" y="3281278"/>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[10:</a:t>
            </a:r>
            <a:r>
              <a:rPr lang="en-US" altLang="ja-JP" dirty="0" smtClean="0"/>
              <a:t>19</a:t>
            </a:r>
            <a:r>
              <a:rPr kumimoji="1" lang="en-US" altLang="ja-JP" dirty="0" smtClean="0"/>
              <a:t>]</a:t>
            </a:r>
            <a:endParaRPr kumimoji="1" lang="ja-JP" altLang="en-US" dirty="0"/>
          </a:p>
        </p:txBody>
      </p:sp>
      <p:sp>
        <p:nvSpPr>
          <p:cNvPr id="18" name="正方形/長方形 17"/>
          <p:cNvSpPr/>
          <p:nvPr/>
        </p:nvSpPr>
        <p:spPr>
          <a:xfrm>
            <a:off x="3402498" y="3263293"/>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[20:29]</a:t>
            </a:r>
            <a:endParaRPr kumimoji="1" lang="ja-JP" altLang="en-US" dirty="0"/>
          </a:p>
        </p:txBody>
      </p:sp>
      <p:sp>
        <p:nvSpPr>
          <p:cNvPr id="19" name="正方形/長方形 18"/>
          <p:cNvSpPr/>
          <p:nvPr/>
        </p:nvSpPr>
        <p:spPr>
          <a:xfrm>
            <a:off x="4886896" y="3260798"/>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[30:</a:t>
            </a:r>
            <a:r>
              <a:rPr lang="en-US" altLang="ja-JP" dirty="0"/>
              <a:t>3</a:t>
            </a:r>
            <a:r>
              <a:rPr lang="en-US" altLang="ja-JP" dirty="0" smtClean="0"/>
              <a:t>9</a:t>
            </a:r>
            <a:r>
              <a:rPr kumimoji="1" lang="en-US" altLang="ja-JP" dirty="0" smtClean="0"/>
              <a:t>]</a:t>
            </a:r>
            <a:endParaRPr kumimoji="1" lang="ja-JP" altLang="en-US" dirty="0"/>
          </a:p>
        </p:txBody>
      </p:sp>
      <p:sp>
        <p:nvSpPr>
          <p:cNvPr id="20" name="正方形/長方形 19"/>
          <p:cNvSpPr/>
          <p:nvPr/>
        </p:nvSpPr>
        <p:spPr>
          <a:xfrm>
            <a:off x="6378766" y="3263293"/>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[40:49]</a:t>
            </a:r>
            <a:endParaRPr kumimoji="1" lang="ja-JP" altLang="en-US" dirty="0"/>
          </a:p>
        </p:txBody>
      </p:sp>
      <p:sp>
        <p:nvSpPr>
          <p:cNvPr id="21" name="正方形/長方形 20"/>
          <p:cNvSpPr/>
          <p:nvPr/>
        </p:nvSpPr>
        <p:spPr>
          <a:xfrm>
            <a:off x="7855147" y="3260798"/>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[50:</a:t>
            </a:r>
            <a:r>
              <a:rPr lang="en-US" altLang="ja-JP" dirty="0"/>
              <a:t>5</a:t>
            </a:r>
            <a:r>
              <a:rPr lang="en-US" altLang="ja-JP" dirty="0" smtClean="0"/>
              <a:t>9</a:t>
            </a:r>
            <a:r>
              <a:rPr kumimoji="1" lang="en-US" altLang="ja-JP" dirty="0" smtClean="0"/>
              <a:t>]</a:t>
            </a:r>
            <a:endParaRPr kumimoji="1" lang="ja-JP" altLang="en-US" dirty="0"/>
          </a:p>
        </p:txBody>
      </p:sp>
      <p:sp>
        <p:nvSpPr>
          <p:cNvPr id="31" name="角丸四角形 30"/>
          <p:cNvSpPr/>
          <p:nvPr/>
        </p:nvSpPr>
        <p:spPr>
          <a:xfrm>
            <a:off x="3351061" y="4553923"/>
            <a:ext cx="2483125" cy="542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solidFill>
                  <a:schemeClr val="tx1"/>
                </a:solidFill>
              </a:rPr>
              <a:t>Node 1</a:t>
            </a:r>
            <a:endParaRPr kumimoji="1" lang="ja-JP" altLang="en-US" dirty="0">
              <a:solidFill>
                <a:schemeClr val="tx1"/>
              </a:solidFill>
            </a:endParaRPr>
          </a:p>
        </p:txBody>
      </p:sp>
      <p:sp>
        <p:nvSpPr>
          <p:cNvPr id="32" name="角丸四角形 31"/>
          <p:cNvSpPr/>
          <p:nvPr/>
        </p:nvSpPr>
        <p:spPr>
          <a:xfrm>
            <a:off x="6316814" y="4553923"/>
            <a:ext cx="2483125" cy="542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solidFill>
                  <a:schemeClr val="tx1"/>
                </a:solidFill>
              </a:rPr>
              <a:t>Node 2</a:t>
            </a:r>
            <a:endParaRPr kumimoji="1" lang="ja-JP" altLang="en-US" dirty="0">
              <a:solidFill>
                <a:schemeClr val="tx1"/>
              </a:solidFill>
            </a:endParaRPr>
          </a:p>
        </p:txBody>
      </p:sp>
      <p:cxnSp>
        <p:nvCxnSpPr>
          <p:cNvPr id="35" name="直線矢印コネクタ 34"/>
          <p:cNvCxnSpPr/>
          <p:nvPr/>
        </p:nvCxnSpPr>
        <p:spPr>
          <a:xfrm>
            <a:off x="1314044" y="3624547"/>
            <a:ext cx="573073" cy="0"/>
          </a:xfrm>
          <a:prstGeom prst="straightConnector1">
            <a:avLst/>
          </a:prstGeom>
          <a:ln w="603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4300826" y="3624547"/>
            <a:ext cx="573073" cy="0"/>
          </a:xfrm>
          <a:prstGeom prst="straightConnector1">
            <a:avLst/>
          </a:prstGeom>
          <a:ln w="603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a:off x="7277094" y="3624547"/>
            <a:ext cx="573073" cy="0"/>
          </a:xfrm>
          <a:prstGeom prst="straightConnector1">
            <a:avLst/>
          </a:prstGeom>
          <a:ln w="603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a:off x="2816412" y="4830243"/>
            <a:ext cx="573073" cy="0"/>
          </a:xfrm>
          <a:prstGeom prst="straightConnector1">
            <a:avLst/>
          </a:prstGeom>
          <a:ln w="60325">
            <a:solidFill>
              <a:schemeClr val="accent4">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5800712" y="4830243"/>
            <a:ext cx="573073" cy="0"/>
          </a:xfrm>
          <a:prstGeom prst="straightConnector1">
            <a:avLst/>
          </a:prstGeom>
          <a:ln w="60325">
            <a:solidFill>
              <a:schemeClr val="accent4">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2274324" y="5821576"/>
            <a:ext cx="573073" cy="0"/>
          </a:xfrm>
          <a:prstGeom prst="straightConnector1">
            <a:avLst/>
          </a:prstGeom>
          <a:ln w="603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p:nvPr/>
        </p:nvCxnSpPr>
        <p:spPr>
          <a:xfrm>
            <a:off x="5000852" y="5806086"/>
            <a:ext cx="573073" cy="0"/>
          </a:xfrm>
          <a:prstGeom prst="straightConnector1">
            <a:avLst/>
          </a:prstGeom>
          <a:ln w="60325">
            <a:solidFill>
              <a:schemeClr val="accent4">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3" name="角丸四角形 42"/>
          <p:cNvSpPr/>
          <p:nvPr/>
        </p:nvSpPr>
        <p:spPr>
          <a:xfrm>
            <a:off x="364272" y="4182178"/>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0</a:t>
            </a:r>
            <a:endParaRPr kumimoji="1" lang="ja-JP" altLang="en-US" dirty="0"/>
          </a:p>
        </p:txBody>
      </p:sp>
      <p:sp>
        <p:nvSpPr>
          <p:cNvPr id="44" name="角丸四角形 43"/>
          <p:cNvSpPr/>
          <p:nvPr/>
        </p:nvSpPr>
        <p:spPr>
          <a:xfrm>
            <a:off x="1840638" y="4179683"/>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1</a:t>
            </a:r>
            <a:endParaRPr kumimoji="1" lang="ja-JP" altLang="en-US" dirty="0"/>
          </a:p>
        </p:txBody>
      </p:sp>
      <p:sp>
        <p:nvSpPr>
          <p:cNvPr id="45" name="角丸四角形 44"/>
          <p:cNvSpPr/>
          <p:nvPr/>
        </p:nvSpPr>
        <p:spPr>
          <a:xfrm>
            <a:off x="6316814" y="4179683"/>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0</a:t>
            </a:r>
            <a:endParaRPr kumimoji="1" lang="ja-JP" altLang="en-US" dirty="0"/>
          </a:p>
        </p:txBody>
      </p:sp>
      <p:sp>
        <p:nvSpPr>
          <p:cNvPr id="46" name="角丸四角形 45"/>
          <p:cNvSpPr/>
          <p:nvPr/>
        </p:nvSpPr>
        <p:spPr>
          <a:xfrm>
            <a:off x="7793180" y="4177188"/>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1</a:t>
            </a:r>
            <a:endParaRPr kumimoji="1" lang="ja-JP" altLang="en-US" dirty="0"/>
          </a:p>
        </p:txBody>
      </p:sp>
      <p:sp>
        <p:nvSpPr>
          <p:cNvPr id="47" name="角丸四角形 46"/>
          <p:cNvSpPr/>
          <p:nvPr/>
        </p:nvSpPr>
        <p:spPr>
          <a:xfrm>
            <a:off x="3351070" y="4184673"/>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0</a:t>
            </a:r>
            <a:endParaRPr kumimoji="1" lang="ja-JP" altLang="en-US" dirty="0"/>
          </a:p>
        </p:txBody>
      </p:sp>
      <p:sp>
        <p:nvSpPr>
          <p:cNvPr id="48" name="角丸四角形 47"/>
          <p:cNvSpPr/>
          <p:nvPr/>
        </p:nvSpPr>
        <p:spPr>
          <a:xfrm>
            <a:off x="4827436" y="4182178"/>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1</a:t>
            </a:r>
            <a:endParaRPr kumimoji="1" lang="ja-JP" altLang="en-US" dirty="0"/>
          </a:p>
        </p:txBody>
      </p:sp>
    </p:spTree>
    <p:extLst>
      <p:ext uri="{BB962C8B-B14F-4D97-AF65-F5344CB8AC3E}">
        <p14:creationId xmlns:p14="http://schemas.microsoft.com/office/powerpoint/2010/main" val="2456258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0718"/>
            <a:ext cx="8229600" cy="933547"/>
          </a:xfrm>
        </p:spPr>
        <p:txBody>
          <a:bodyPr/>
          <a:lstStyle/>
          <a:p>
            <a:r>
              <a:rPr kumimoji="1" lang="en-US" altLang="ja-JP" dirty="0" smtClean="0"/>
              <a:t>Research Theme</a:t>
            </a:r>
            <a:endParaRPr kumimoji="1" lang="ja-JP" altLang="en-US" dirty="0"/>
          </a:p>
        </p:txBody>
      </p:sp>
      <p:sp>
        <p:nvSpPr>
          <p:cNvPr id="3" name="コンテンツ プレースホルダー 2"/>
          <p:cNvSpPr>
            <a:spLocks noGrp="1"/>
          </p:cNvSpPr>
          <p:nvPr>
            <p:ph idx="1"/>
          </p:nvPr>
        </p:nvSpPr>
        <p:spPr>
          <a:xfrm>
            <a:off x="457200" y="1259421"/>
            <a:ext cx="8229600" cy="1110472"/>
          </a:xfrm>
        </p:spPr>
        <p:txBody>
          <a:bodyPr>
            <a:normAutofit fontScale="92500"/>
          </a:bodyPr>
          <a:lstStyle/>
          <a:p>
            <a:r>
              <a:rPr kumimoji="1" lang="en-US" altLang="ja-JP" dirty="0" smtClean="0"/>
              <a:t>This research focuses on </a:t>
            </a:r>
            <a:r>
              <a:rPr kumimoji="1" lang="en-US" altLang="ja-JP" u="sng" dirty="0" smtClean="0"/>
              <a:t>PGAS intra-node communication</a:t>
            </a:r>
            <a:r>
              <a:rPr kumimoji="1" lang="en-US" altLang="ja-JP" dirty="0" smtClean="0"/>
              <a:t> on the many-core architectures</a:t>
            </a:r>
            <a:endParaRPr kumimoji="1" lang="ja-JP" altLang="en-US" dirty="0"/>
          </a:p>
        </p:txBody>
      </p:sp>
      <p:sp>
        <p:nvSpPr>
          <p:cNvPr id="4" name="角丸四角形 3"/>
          <p:cNvSpPr/>
          <p:nvPr/>
        </p:nvSpPr>
        <p:spPr>
          <a:xfrm>
            <a:off x="364272" y="4553923"/>
            <a:ext cx="2483125" cy="542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solidFill>
                  <a:schemeClr val="tx1"/>
                </a:solidFill>
              </a:rPr>
              <a:t>Node 0</a:t>
            </a:r>
            <a:endParaRPr kumimoji="1" lang="ja-JP" altLang="en-US" dirty="0">
              <a:solidFill>
                <a:schemeClr val="tx1"/>
              </a:solidFill>
            </a:endParaRPr>
          </a:p>
        </p:txBody>
      </p:sp>
      <p:sp>
        <p:nvSpPr>
          <p:cNvPr id="5" name="角丸四角形 4"/>
          <p:cNvSpPr/>
          <p:nvPr/>
        </p:nvSpPr>
        <p:spPr>
          <a:xfrm>
            <a:off x="364272"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0</a:t>
            </a:r>
            <a:endParaRPr kumimoji="1" lang="ja-JP" altLang="en-US" sz="1400" dirty="0"/>
          </a:p>
        </p:txBody>
      </p:sp>
      <p:sp>
        <p:nvSpPr>
          <p:cNvPr id="6" name="角丸四角形 5"/>
          <p:cNvSpPr/>
          <p:nvPr/>
        </p:nvSpPr>
        <p:spPr>
          <a:xfrm>
            <a:off x="1840647"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1</a:t>
            </a:r>
            <a:endParaRPr kumimoji="1" lang="ja-JP" altLang="en-US" sz="1400" dirty="0"/>
          </a:p>
        </p:txBody>
      </p:sp>
      <p:sp>
        <p:nvSpPr>
          <p:cNvPr id="7" name="角丸四角形 6"/>
          <p:cNvSpPr/>
          <p:nvPr/>
        </p:nvSpPr>
        <p:spPr>
          <a:xfrm>
            <a:off x="3343021"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2</a:t>
            </a:r>
            <a:endParaRPr kumimoji="1" lang="ja-JP" altLang="en-US" sz="1400" dirty="0"/>
          </a:p>
        </p:txBody>
      </p:sp>
      <p:sp>
        <p:nvSpPr>
          <p:cNvPr id="8" name="角丸四角形 7"/>
          <p:cNvSpPr/>
          <p:nvPr/>
        </p:nvSpPr>
        <p:spPr>
          <a:xfrm>
            <a:off x="4827419"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3</a:t>
            </a:r>
            <a:endParaRPr kumimoji="1" lang="ja-JP" altLang="en-US" sz="1400" dirty="0"/>
          </a:p>
        </p:txBody>
      </p:sp>
      <p:sp>
        <p:nvSpPr>
          <p:cNvPr id="9" name="角丸四角形 8"/>
          <p:cNvSpPr/>
          <p:nvPr/>
        </p:nvSpPr>
        <p:spPr>
          <a:xfrm>
            <a:off x="6316808"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4</a:t>
            </a:r>
            <a:endParaRPr kumimoji="1" lang="ja-JP" altLang="en-US" sz="1400" dirty="0"/>
          </a:p>
        </p:txBody>
      </p:sp>
      <p:sp>
        <p:nvSpPr>
          <p:cNvPr id="10" name="角丸四角形 9"/>
          <p:cNvSpPr/>
          <p:nvPr/>
        </p:nvSpPr>
        <p:spPr>
          <a:xfrm>
            <a:off x="7793189" y="2602231"/>
            <a:ext cx="1006750" cy="15179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1"/>
          <a:lstStyle/>
          <a:p>
            <a:pPr algn="ctr"/>
            <a:r>
              <a:rPr kumimoji="1" lang="en-US" altLang="ja-JP" sz="1400" dirty="0" smtClean="0"/>
              <a:t>Process 5</a:t>
            </a:r>
            <a:endParaRPr kumimoji="1" lang="ja-JP" altLang="en-US" sz="1400" dirty="0"/>
          </a:p>
        </p:txBody>
      </p:sp>
      <p:sp>
        <p:nvSpPr>
          <p:cNvPr id="11" name="正方形/長方形 10"/>
          <p:cNvSpPr/>
          <p:nvPr/>
        </p:nvSpPr>
        <p:spPr>
          <a:xfrm>
            <a:off x="426230" y="3283773"/>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[0:9]</a:t>
            </a:r>
            <a:endParaRPr kumimoji="1" lang="ja-JP" altLang="en-US" dirty="0"/>
          </a:p>
        </p:txBody>
      </p:sp>
      <p:sp>
        <p:nvSpPr>
          <p:cNvPr id="12" name="正方形/長方形 11"/>
          <p:cNvSpPr/>
          <p:nvPr/>
        </p:nvSpPr>
        <p:spPr>
          <a:xfrm>
            <a:off x="1902605" y="3281278"/>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[10:</a:t>
            </a:r>
            <a:r>
              <a:rPr lang="en-US" altLang="ja-JP" dirty="0" smtClean="0"/>
              <a:t>19</a:t>
            </a:r>
            <a:r>
              <a:rPr kumimoji="1" lang="en-US" altLang="ja-JP" dirty="0" smtClean="0"/>
              <a:t>]</a:t>
            </a:r>
            <a:endParaRPr kumimoji="1" lang="ja-JP" altLang="en-US" dirty="0"/>
          </a:p>
        </p:txBody>
      </p:sp>
      <p:sp>
        <p:nvSpPr>
          <p:cNvPr id="13" name="正方形/長方形 12"/>
          <p:cNvSpPr/>
          <p:nvPr/>
        </p:nvSpPr>
        <p:spPr>
          <a:xfrm>
            <a:off x="3402498" y="3263293"/>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[20:29]</a:t>
            </a:r>
            <a:endParaRPr kumimoji="1" lang="ja-JP" altLang="en-US" dirty="0"/>
          </a:p>
        </p:txBody>
      </p:sp>
      <p:sp>
        <p:nvSpPr>
          <p:cNvPr id="14" name="正方形/長方形 13"/>
          <p:cNvSpPr/>
          <p:nvPr/>
        </p:nvSpPr>
        <p:spPr>
          <a:xfrm>
            <a:off x="4886896" y="3260798"/>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[30:</a:t>
            </a:r>
            <a:r>
              <a:rPr lang="en-US" altLang="ja-JP" dirty="0"/>
              <a:t>3</a:t>
            </a:r>
            <a:r>
              <a:rPr lang="en-US" altLang="ja-JP" dirty="0" smtClean="0"/>
              <a:t>9</a:t>
            </a:r>
            <a:r>
              <a:rPr kumimoji="1" lang="en-US" altLang="ja-JP" dirty="0" smtClean="0"/>
              <a:t>]</a:t>
            </a:r>
            <a:endParaRPr kumimoji="1" lang="ja-JP" altLang="en-US" dirty="0"/>
          </a:p>
        </p:txBody>
      </p:sp>
      <p:sp>
        <p:nvSpPr>
          <p:cNvPr id="15" name="正方形/長方形 14"/>
          <p:cNvSpPr/>
          <p:nvPr/>
        </p:nvSpPr>
        <p:spPr>
          <a:xfrm>
            <a:off x="6378766" y="3263293"/>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[40:49]</a:t>
            </a:r>
            <a:endParaRPr kumimoji="1" lang="ja-JP" altLang="en-US" dirty="0"/>
          </a:p>
        </p:txBody>
      </p:sp>
      <p:sp>
        <p:nvSpPr>
          <p:cNvPr id="16" name="正方形/長方形 15"/>
          <p:cNvSpPr/>
          <p:nvPr/>
        </p:nvSpPr>
        <p:spPr>
          <a:xfrm>
            <a:off x="7855147" y="3260798"/>
            <a:ext cx="882840" cy="63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array</a:t>
            </a:r>
          </a:p>
          <a:p>
            <a:pPr algn="ctr"/>
            <a:r>
              <a:rPr kumimoji="1" lang="en-US" altLang="ja-JP" dirty="0" smtClean="0"/>
              <a:t>[50:</a:t>
            </a:r>
            <a:r>
              <a:rPr lang="en-US" altLang="ja-JP" dirty="0"/>
              <a:t>5</a:t>
            </a:r>
            <a:r>
              <a:rPr lang="en-US" altLang="ja-JP" dirty="0" smtClean="0"/>
              <a:t>9</a:t>
            </a:r>
            <a:r>
              <a:rPr kumimoji="1" lang="en-US" altLang="ja-JP" dirty="0" smtClean="0"/>
              <a:t>]</a:t>
            </a:r>
            <a:endParaRPr kumimoji="1" lang="ja-JP" altLang="en-US" dirty="0"/>
          </a:p>
        </p:txBody>
      </p:sp>
      <p:sp>
        <p:nvSpPr>
          <p:cNvPr id="17" name="角丸四角形 16"/>
          <p:cNvSpPr/>
          <p:nvPr/>
        </p:nvSpPr>
        <p:spPr>
          <a:xfrm>
            <a:off x="3351061" y="4553923"/>
            <a:ext cx="2483125" cy="542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solidFill>
                  <a:schemeClr val="tx1"/>
                </a:solidFill>
              </a:rPr>
              <a:t>Node 1</a:t>
            </a:r>
            <a:endParaRPr kumimoji="1" lang="ja-JP" altLang="en-US" dirty="0">
              <a:solidFill>
                <a:schemeClr val="tx1"/>
              </a:solidFill>
            </a:endParaRPr>
          </a:p>
        </p:txBody>
      </p:sp>
      <p:sp>
        <p:nvSpPr>
          <p:cNvPr id="18" name="角丸四角形 17"/>
          <p:cNvSpPr/>
          <p:nvPr/>
        </p:nvSpPr>
        <p:spPr>
          <a:xfrm>
            <a:off x="6316814" y="4553923"/>
            <a:ext cx="2483125" cy="542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solidFill>
                  <a:schemeClr val="tx1"/>
                </a:solidFill>
              </a:rPr>
              <a:t>Node 2</a:t>
            </a:r>
            <a:endParaRPr kumimoji="1" lang="ja-JP" altLang="en-US" dirty="0">
              <a:solidFill>
                <a:schemeClr val="tx1"/>
              </a:solidFill>
            </a:endParaRPr>
          </a:p>
        </p:txBody>
      </p:sp>
      <p:cxnSp>
        <p:nvCxnSpPr>
          <p:cNvPr id="19" name="直線矢印コネクタ 18"/>
          <p:cNvCxnSpPr/>
          <p:nvPr/>
        </p:nvCxnSpPr>
        <p:spPr>
          <a:xfrm>
            <a:off x="1314044" y="3624547"/>
            <a:ext cx="573073" cy="0"/>
          </a:xfrm>
          <a:prstGeom prst="straightConnector1">
            <a:avLst/>
          </a:prstGeom>
          <a:ln w="603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4300826" y="3624547"/>
            <a:ext cx="573073" cy="0"/>
          </a:xfrm>
          <a:prstGeom prst="straightConnector1">
            <a:avLst/>
          </a:prstGeom>
          <a:ln w="603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7277094" y="3624547"/>
            <a:ext cx="573073" cy="0"/>
          </a:xfrm>
          <a:prstGeom prst="straightConnector1">
            <a:avLst/>
          </a:prstGeom>
          <a:ln w="6032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2816412" y="4830243"/>
            <a:ext cx="573073" cy="0"/>
          </a:xfrm>
          <a:prstGeom prst="straightConnector1">
            <a:avLst/>
          </a:prstGeom>
          <a:ln w="60325">
            <a:solidFill>
              <a:schemeClr val="accent4">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5800712" y="4830243"/>
            <a:ext cx="573073" cy="0"/>
          </a:xfrm>
          <a:prstGeom prst="straightConnector1">
            <a:avLst/>
          </a:prstGeom>
          <a:ln w="60325">
            <a:solidFill>
              <a:schemeClr val="accent4">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コンテンツ プレースホルダー 2"/>
          <p:cNvSpPr txBox="1">
            <a:spLocks/>
          </p:cNvSpPr>
          <p:nvPr/>
        </p:nvSpPr>
        <p:spPr>
          <a:xfrm>
            <a:off x="464419" y="5346176"/>
            <a:ext cx="8229600" cy="139178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smtClean="0"/>
              <a:t>As mentioned before, the performance of the intra-node communication is an important issue on the many-core architectures </a:t>
            </a:r>
            <a:endParaRPr lang="ja-JP" altLang="en-US" dirty="0"/>
          </a:p>
        </p:txBody>
      </p:sp>
      <p:sp>
        <p:nvSpPr>
          <p:cNvPr id="25" name="ドーナツ 24"/>
          <p:cNvSpPr/>
          <p:nvPr/>
        </p:nvSpPr>
        <p:spPr>
          <a:xfrm>
            <a:off x="1200654" y="3361223"/>
            <a:ext cx="812849" cy="526639"/>
          </a:xfrm>
          <a:prstGeom prst="donut">
            <a:avLst>
              <a:gd name="adj" fmla="val 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26" name="ドーナツ 25"/>
          <p:cNvSpPr/>
          <p:nvPr/>
        </p:nvSpPr>
        <p:spPr>
          <a:xfrm>
            <a:off x="4182463" y="3353738"/>
            <a:ext cx="812849" cy="526639"/>
          </a:xfrm>
          <a:prstGeom prst="donut">
            <a:avLst>
              <a:gd name="adj" fmla="val 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27" name="ドーナツ 26"/>
          <p:cNvSpPr/>
          <p:nvPr/>
        </p:nvSpPr>
        <p:spPr>
          <a:xfrm>
            <a:off x="7150714" y="3353738"/>
            <a:ext cx="812849" cy="526639"/>
          </a:xfrm>
          <a:prstGeom prst="donut">
            <a:avLst>
              <a:gd name="adj" fmla="val 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38" name="角丸四角形 37"/>
          <p:cNvSpPr/>
          <p:nvPr/>
        </p:nvSpPr>
        <p:spPr>
          <a:xfrm>
            <a:off x="364272" y="4182178"/>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0</a:t>
            </a:r>
            <a:endParaRPr kumimoji="1" lang="ja-JP" altLang="en-US" dirty="0"/>
          </a:p>
        </p:txBody>
      </p:sp>
      <p:sp>
        <p:nvSpPr>
          <p:cNvPr id="39" name="角丸四角形 38"/>
          <p:cNvSpPr/>
          <p:nvPr/>
        </p:nvSpPr>
        <p:spPr>
          <a:xfrm>
            <a:off x="1840638" y="4179683"/>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1</a:t>
            </a:r>
            <a:endParaRPr kumimoji="1" lang="ja-JP" altLang="en-US" dirty="0"/>
          </a:p>
        </p:txBody>
      </p:sp>
      <p:sp>
        <p:nvSpPr>
          <p:cNvPr id="40" name="角丸四角形 39"/>
          <p:cNvSpPr/>
          <p:nvPr/>
        </p:nvSpPr>
        <p:spPr>
          <a:xfrm>
            <a:off x="6316814" y="4179683"/>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0</a:t>
            </a:r>
            <a:endParaRPr kumimoji="1" lang="ja-JP" altLang="en-US" dirty="0"/>
          </a:p>
        </p:txBody>
      </p:sp>
      <p:sp>
        <p:nvSpPr>
          <p:cNvPr id="41" name="角丸四角形 40"/>
          <p:cNvSpPr/>
          <p:nvPr/>
        </p:nvSpPr>
        <p:spPr>
          <a:xfrm>
            <a:off x="7793180" y="4177188"/>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1</a:t>
            </a:r>
            <a:endParaRPr kumimoji="1" lang="ja-JP" altLang="en-US" dirty="0"/>
          </a:p>
        </p:txBody>
      </p:sp>
      <p:sp>
        <p:nvSpPr>
          <p:cNvPr id="42" name="角丸四角形 41"/>
          <p:cNvSpPr/>
          <p:nvPr/>
        </p:nvSpPr>
        <p:spPr>
          <a:xfrm>
            <a:off x="3351070" y="4184673"/>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0</a:t>
            </a:r>
            <a:endParaRPr kumimoji="1" lang="ja-JP" altLang="en-US" dirty="0"/>
          </a:p>
        </p:txBody>
      </p:sp>
      <p:sp>
        <p:nvSpPr>
          <p:cNvPr id="43" name="角丸四角形 42"/>
          <p:cNvSpPr/>
          <p:nvPr/>
        </p:nvSpPr>
        <p:spPr>
          <a:xfrm>
            <a:off x="4827436" y="4182178"/>
            <a:ext cx="1006750" cy="3097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Core 1</a:t>
            </a:r>
            <a:endParaRPr kumimoji="1" lang="ja-JP" altLang="en-US" dirty="0"/>
          </a:p>
        </p:txBody>
      </p:sp>
    </p:spTree>
    <p:extLst>
      <p:ext uri="{BB962C8B-B14F-4D97-AF65-F5344CB8AC3E}">
        <p14:creationId xmlns:p14="http://schemas.microsoft.com/office/powerpoint/2010/main" val="1896187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7084</TotalTime>
  <Words>3571</Words>
  <Application>Microsoft Macintosh PowerPoint</Application>
  <PresentationFormat>画面に合わせる (4:3)</PresentationFormat>
  <Paragraphs>558</Paragraphs>
  <Slides>28</Slides>
  <Notes>20</Notes>
  <HiddenSlides>1</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ホワイト</vt:lpstr>
      <vt:lpstr>AICS Café – 2013/01/18</vt:lpstr>
      <vt:lpstr>PowerPoint プレゼンテーション</vt:lpstr>
      <vt:lpstr>Outline</vt:lpstr>
      <vt:lpstr>Self-introduction</vt:lpstr>
      <vt:lpstr>PowerPoint プレゼンテーション</vt:lpstr>
      <vt:lpstr>PGAS Intra-node Communication towards Many-Core Architecture</vt:lpstr>
      <vt:lpstr>Background 1: Many-Core Architecture</vt:lpstr>
      <vt:lpstr>Background 2: PGAS Programming Model</vt:lpstr>
      <vt:lpstr>Research Theme</vt:lpstr>
      <vt:lpstr>Problems of the PGAS Intra-node Communication</vt:lpstr>
      <vt:lpstr>Memory Copy via Shared Memory</vt:lpstr>
      <vt:lpstr>Shared Memory Mapping</vt:lpstr>
      <vt:lpstr>Linux Page Table Architecture on X86-64</vt:lpstr>
      <vt:lpstr>Goal &amp; Approach</vt:lpstr>
      <vt:lpstr>Partitioned Virtual Address Space (PVAS)</vt:lpstr>
      <vt:lpstr>Terms</vt:lpstr>
      <vt:lpstr>Intra-node Communication of PVAS (1)</vt:lpstr>
      <vt:lpstr>Intra-node Communication of PVAS (2)</vt:lpstr>
      <vt:lpstr>Evaluation</vt:lpstr>
      <vt:lpstr>XcalableMP Coarray</vt:lpstr>
      <vt:lpstr>Modification to the Implementation of the XcalableMP Coarray</vt:lpstr>
      <vt:lpstr>Ping-pong Communication</vt:lpstr>
      <vt:lpstr>NAS Parallel Benchmarks</vt:lpstr>
      <vt:lpstr>Evaluation Result</vt:lpstr>
      <vt:lpstr>Related Work (1)</vt:lpstr>
      <vt:lpstr>Related Work (2)</vt:lpstr>
      <vt:lpstr>Conclusion and Future Work</vt:lpstr>
      <vt:lpstr>Huge Page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PGAS Intra-node Communication towards Many-Core Architecture</dc:title>
  <dc:creator>島田 明男</dc:creator>
  <cp:lastModifiedBy>島田 明男</cp:lastModifiedBy>
  <cp:revision>447</cp:revision>
  <dcterms:created xsi:type="dcterms:W3CDTF">2012-09-17T23:27:28Z</dcterms:created>
  <dcterms:modified xsi:type="dcterms:W3CDTF">2013-01-18T07:12:07Z</dcterms:modified>
</cp:coreProperties>
</file>